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669" r:id="rId3"/>
    <p:sldId id="703" r:id="rId4"/>
    <p:sldId id="704" r:id="rId5"/>
    <p:sldId id="705" r:id="rId6"/>
    <p:sldId id="706" r:id="rId7"/>
    <p:sldId id="707" r:id="rId8"/>
    <p:sldId id="708" r:id="rId9"/>
    <p:sldId id="709" r:id="rId10"/>
    <p:sldId id="710" r:id="rId12"/>
    <p:sldId id="711" r:id="rId13"/>
    <p:sldId id="712" r:id="rId14"/>
    <p:sldId id="713" r:id="rId15"/>
    <p:sldId id="714" r:id="rId16"/>
    <p:sldId id="715" r:id="rId17"/>
    <p:sldId id="716" r:id="rId18"/>
    <p:sldId id="717" r:id="rId19"/>
    <p:sldId id="718" r:id="rId20"/>
    <p:sldId id="719" r:id="rId21"/>
    <p:sldId id="720" r:id="rId22"/>
    <p:sldId id="721" r:id="rId23"/>
    <p:sldId id="722" r:id="rId24"/>
    <p:sldId id="723" r:id="rId25"/>
    <p:sldId id="724" r:id="rId26"/>
    <p:sldId id="725" r:id="rId27"/>
    <p:sldId id="613" r:id="rId28"/>
    <p:sldId id="614" r:id="rId29"/>
    <p:sldId id="612" r:id="rId30"/>
    <p:sldId id="615" r:id="rId31"/>
    <p:sldId id="616" r:id="rId32"/>
    <p:sldId id="664" r:id="rId33"/>
    <p:sldId id="618" r:id="rId34"/>
    <p:sldId id="619" r:id="rId35"/>
    <p:sldId id="620" r:id="rId36"/>
    <p:sldId id="621" r:id="rId37"/>
    <p:sldId id="639" r:id="rId38"/>
    <p:sldId id="640" r:id="rId39"/>
    <p:sldId id="637" r:id="rId40"/>
    <p:sldId id="638" r:id="rId41"/>
    <p:sldId id="643" r:id="rId42"/>
    <p:sldId id="625" r:id="rId43"/>
    <p:sldId id="644" r:id="rId44"/>
    <p:sldId id="645" r:id="rId45"/>
    <p:sldId id="628" r:id="rId46"/>
    <p:sldId id="629" r:id="rId47"/>
    <p:sldId id="630" r:id="rId48"/>
    <p:sldId id="672" r:id="rId49"/>
    <p:sldId id="673" r:id="rId50"/>
    <p:sldId id="648" r:id="rId51"/>
    <p:sldId id="649" r:id="rId52"/>
    <p:sldId id="634" r:id="rId53"/>
    <p:sldId id="657" r:id="rId54"/>
    <p:sldId id="658" r:id="rId55"/>
    <p:sldId id="650" r:id="rId56"/>
    <p:sldId id="651" r:id="rId57"/>
    <p:sldId id="652" r:id="rId58"/>
    <p:sldId id="660" r:id="rId59"/>
    <p:sldId id="653" r:id="rId60"/>
  </p:sldIdLst>
  <p:sldSz cx="9144000" cy="6858000" type="screen4x3"/>
  <p:notesSz cx="6858000" cy="9144000"/>
  <p:custDataLst>
    <p:tags r:id="rId6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9" autoAdjust="0"/>
    <p:restoredTop sz="89091" autoAdjust="0"/>
  </p:normalViewPr>
  <p:slideViewPr>
    <p:cSldViewPr>
      <p:cViewPr varScale="1">
        <p:scale>
          <a:sx n="104" d="100"/>
          <a:sy n="104" d="100"/>
        </p:scale>
        <p:origin x="2030" y="86"/>
      </p:cViewPr>
      <p:guideLst>
        <p:guide orient="horz" pos="2132"/>
        <p:guide pos="290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4" Type="http://schemas.openxmlformats.org/officeDocument/2006/relationships/tags" Target="tags/tag11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4" Type="http://schemas.openxmlformats.org/officeDocument/2006/relationships/image" Target="../media/image45.emf"/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11.vml.rels><?xml version="1.0" encoding="UTF-8" standalone="yes"?>
<Relationships xmlns="http://schemas.openxmlformats.org/package/2006/relationships"><Relationship Id="rId7" Type="http://schemas.openxmlformats.org/officeDocument/2006/relationships/image" Target="../media/image53.emf"/><Relationship Id="rId6" Type="http://schemas.openxmlformats.org/officeDocument/2006/relationships/image" Target="../media/image52.emf"/><Relationship Id="rId5" Type="http://schemas.openxmlformats.org/officeDocument/2006/relationships/image" Target="../media/image51.wmf"/><Relationship Id="rId4" Type="http://schemas.openxmlformats.org/officeDocument/2006/relationships/image" Target="../media/image50.wmf"/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2.vml.rels><?xml version="1.0" encoding="UTF-8" standalone="yes"?>
<Relationships xmlns="http://schemas.openxmlformats.org/package/2006/relationships"><Relationship Id="rId5" Type="http://schemas.openxmlformats.org/officeDocument/2006/relationships/image" Target="../media/image58.wmf"/><Relationship Id="rId4" Type="http://schemas.openxmlformats.org/officeDocument/2006/relationships/image" Target="../media/image57.wmf"/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7" Type="http://schemas.openxmlformats.org/officeDocument/2006/relationships/image" Target="../media/image62.w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61.wmf"/><Relationship Id="rId3" Type="http://schemas.openxmlformats.org/officeDocument/2006/relationships/image" Target="../media/image56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4.vml.rels><?xml version="1.0" encoding="UTF-8" standalone="yes"?>
<Relationships xmlns="http://schemas.openxmlformats.org/package/2006/relationships"><Relationship Id="rId5" Type="http://schemas.openxmlformats.org/officeDocument/2006/relationships/image" Target="../media/image71.wmf"/><Relationship Id="rId4" Type="http://schemas.openxmlformats.org/officeDocument/2006/relationships/image" Target="../media/image70.wmf"/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6.vml.rels><?xml version="1.0" encoding="UTF-8" standalone="yes"?>
<Relationships xmlns="http://schemas.openxmlformats.org/package/2006/relationships"><Relationship Id="rId5" Type="http://schemas.openxmlformats.org/officeDocument/2006/relationships/image" Target="../media/image80.emf"/><Relationship Id="rId4" Type="http://schemas.openxmlformats.org/officeDocument/2006/relationships/image" Target="../media/image79.wmf"/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17.vml.rels><?xml version="1.0" encoding="UTF-8" standalone="yes"?>
<Relationships xmlns="http://schemas.openxmlformats.org/package/2006/relationships"><Relationship Id="rId9" Type="http://schemas.openxmlformats.org/officeDocument/2006/relationships/image" Target="../media/image89.emf"/><Relationship Id="rId8" Type="http://schemas.openxmlformats.org/officeDocument/2006/relationships/image" Target="../media/image88.emf"/><Relationship Id="rId7" Type="http://schemas.openxmlformats.org/officeDocument/2006/relationships/image" Target="../media/image87.emf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wmf"/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3" Type="http://schemas.openxmlformats.org/officeDocument/2006/relationships/image" Target="../media/image93.wmf"/><Relationship Id="rId12" Type="http://schemas.openxmlformats.org/officeDocument/2006/relationships/image" Target="../media/image92.wmf"/><Relationship Id="rId11" Type="http://schemas.openxmlformats.org/officeDocument/2006/relationships/image" Target="../media/image91.emf"/><Relationship Id="rId10" Type="http://schemas.openxmlformats.org/officeDocument/2006/relationships/image" Target="../media/image90.emf"/><Relationship Id="rId1" Type="http://schemas.openxmlformats.org/officeDocument/2006/relationships/image" Target="../media/image81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drawings/_rels/vmlDrawing19.vml.rels><?xml version="1.0" encoding="UTF-8" standalone="yes"?>
<Relationships xmlns="http://schemas.openxmlformats.org/package/2006/relationships"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8.wmf"/><Relationship Id="rId8" Type="http://schemas.openxmlformats.org/officeDocument/2006/relationships/image" Target="../media/image107.wmf"/><Relationship Id="rId7" Type="http://schemas.openxmlformats.org/officeDocument/2006/relationships/image" Target="../media/image106.wmf"/><Relationship Id="rId6" Type="http://schemas.openxmlformats.org/officeDocument/2006/relationships/image" Target="../media/image105.wmf"/><Relationship Id="rId5" Type="http://schemas.openxmlformats.org/officeDocument/2006/relationships/image" Target="../media/image104.wmf"/><Relationship Id="rId4" Type="http://schemas.openxmlformats.org/officeDocument/2006/relationships/image" Target="../media/image103.wmf"/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5" Type="http://schemas.openxmlformats.org/officeDocument/2006/relationships/image" Target="../media/image114.wmf"/><Relationship Id="rId14" Type="http://schemas.openxmlformats.org/officeDocument/2006/relationships/image" Target="../media/image113.wmf"/><Relationship Id="rId13" Type="http://schemas.openxmlformats.org/officeDocument/2006/relationships/image" Target="../media/image112.wmf"/><Relationship Id="rId12" Type="http://schemas.openxmlformats.org/officeDocument/2006/relationships/image" Target="../media/image111.wmf"/><Relationship Id="rId11" Type="http://schemas.openxmlformats.org/officeDocument/2006/relationships/image" Target="../media/image110.wmf"/><Relationship Id="rId10" Type="http://schemas.openxmlformats.org/officeDocument/2006/relationships/image" Target="../media/image109.wmf"/><Relationship Id="rId1" Type="http://schemas.openxmlformats.org/officeDocument/2006/relationships/image" Target="../media/image100.w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wmf"/><Relationship Id="rId8" Type="http://schemas.openxmlformats.org/officeDocument/2006/relationships/image" Target="../media/image113.wmf"/><Relationship Id="rId7" Type="http://schemas.openxmlformats.org/officeDocument/2006/relationships/image" Target="../media/image117.wmf"/><Relationship Id="rId6" Type="http://schemas.openxmlformats.org/officeDocument/2006/relationships/image" Target="../media/image103.wmf"/><Relationship Id="rId5" Type="http://schemas.openxmlformats.org/officeDocument/2006/relationships/image" Target="../media/image102.wmf"/><Relationship Id="rId4" Type="http://schemas.openxmlformats.org/officeDocument/2006/relationships/image" Target="../media/image101.wmf"/><Relationship Id="rId3" Type="http://schemas.openxmlformats.org/officeDocument/2006/relationships/image" Target="../media/image100.wmf"/><Relationship Id="rId2" Type="http://schemas.openxmlformats.org/officeDocument/2006/relationships/image" Target="../media/image116.wmf"/><Relationship Id="rId10" Type="http://schemas.openxmlformats.org/officeDocument/2006/relationships/image" Target="../media/image112.wmf"/><Relationship Id="rId1" Type="http://schemas.openxmlformats.org/officeDocument/2006/relationships/image" Target="../media/image115.wmf"/></Relationships>
</file>

<file path=ppt/drawings/_rels/vmlDrawing2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6.wmf"/><Relationship Id="rId8" Type="http://schemas.openxmlformats.org/officeDocument/2006/relationships/image" Target="../media/image125.emf"/><Relationship Id="rId7" Type="http://schemas.openxmlformats.org/officeDocument/2006/relationships/image" Target="../media/image124.emf"/><Relationship Id="rId6" Type="http://schemas.openxmlformats.org/officeDocument/2006/relationships/image" Target="../media/image123.emf"/><Relationship Id="rId5" Type="http://schemas.openxmlformats.org/officeDocument/2006/relationships/image" Target="../media/image122.emf"/><Relationship Id="rId4" Type="http://schemas.openxmlformats.org/officeDocument/2006/relationships/image" Target="../media/image121.emf"/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3" Type="http://schemas.openxmlformats.org/officeDocument/2006/relationships/image" Target="../media/image130.wmf"/><Relationship Id="rId12" Type="http://schemas.openxmlformats.org/officeDocument/2006/relationships/image" Target="../media/image129.wmf"/><Relationship Id="rId11" Type="http://schemas.openxmlformats.org/officeDocument/2006/relationships/image" Target="../media/image128.wmf"/><Relationship Id="rId10" Type="http://schemas.openxmlformats.org/officeDocument/2006/relationships/image" Target="../media/image127.wmf"/><Relationship Id="rId1" Type="http://schemas.openxmlformats.org/officeDocument/2006/relationships/image" Target="../media/image118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emf"/><Relationship Id="rId1" Type="http://schemas.openxmlformats.org/officeDocument/2006/relationships/image" Target="../media/image133.wmf"/></Relationships>
</file>

<file path=ppt/drawings/_rels/vmlDrawing24.v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wmf"/><Relationship Id="rId8" Type="http://schemas.openxmlformats.org/officeDocument/2006/relationships/image" Target="../media/image114.wmf"/><Relationship Id="rId7" Type="http://schemas.openxmlformats.org/officeDocument/2006/relationships/image" Target="../media/image113.wmf"/><Relationship Id="rId6" Type="http://schemas.openxmlformats.org/officeDocument/2006/relationships/image" Target="../media/image69.wmf"/><Relationship Id="rId5" Type="http://schemas.openxmlformats.org/officeDocument/2006/relationships/image" Target="../media/image103.wmf"/><Relationship Id="rId4" Type="http://schemas.openxmlformats.org/officeDocument/2006/relationships/image" Target="../media/image102.wmf"/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0" Type="http://schemas.openxmlformats.org/officeDocument/2006/relationships/image" Target="../media/image137.wmf"/><Relationship Id="rId1" Type="http://schemas.openxmlformats.org/officeDocument/2006/relationships/image" Target="../media/image136.wmf"/></Relationships>
</file>

<file path=ppt/drawings/_rels/vmlDrawing25.vml.rels><?xml version="1.0" encoding="UTF-8" standalone="yes"?>
<Relationships xmlns="http://schemas.openxmlformats.org/package/2006/relationships"><Relationship Id="rId9" Type="http://schemas.openxmlformats.org/officeDocument/2006/relationships/image" Target="../media/image146.emf"/><Relationship Id="rId8" Type="http://schemas.openxmlformats.org/officeDocument/2006/relationships/image" Target="../media/image145.wmf"/><Relationship Id="rId7" Type="http://schemas.openxmlformats.org/officeDocument/2006/relationships/image" Target="../media/image144.wmf"/><Relationship Id="rId6" Type="http://schemas.openxmlformats.org/officeDocument/2006/relationships/image" Target="../media/image143.wmf"/><Relationship Id="rId5" Type="http://schemas.openxmlformats.org/officeDocument/2006/relationships/image" Target="../media/image101.wmf"/><Relationship Id="rId4" Type="http://schemas.openxmlformats.org/officeDocument/2006/relationships/image" Target="../media/image100.wmf"/><Relationship Id="rId3" Type="http://schemas.openxmlformats.org/officeDocument/2006/relationships/image" Target="../media/image141.wmf"/><Relationship Id="rId2" Type="http://schemas.openxmlformats.org/officeDocument/2006/relationships/image" Target="../media/image140.wmf"/><Relationship Id="rId1" Type="http://schemas.openxmlformats.org/officeDocument/2006/relationships/image" Target="../media/image139.wmf"/></Relationships>
</file>

<file path=ppt/drawings/_rels/vmlDrawing26.vml.rels><?xml version="1.0" encoding="UTF-8" standalone="yes"?>
<Relationships xmlns="http://schemas.openxmlformats.org/package/2006/relationships"><Relationship Id="rId5" Type="http://schemas.openxmlformats.org/officeDocument/2006/relationships/image" Target="../media/image151.emf"/><Relationship Id="rId4" Type="http://schemas.openxmlformats.org/officeDocument/2006/relationships/image" Target="../media/image150.emf"/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image" Target="../media/image147.emf"/></Relationships>
</file>

<file path=ppt/drawings/_rels/vmlDrawing27.vml.rels><?xml version="1.0" encoding="UTF-8" standalone="yes"?>
<Relationships xmlns="http://schemas.openxmlformats.org/package/2006/relationships"><Relationship Id="rId5" Type="http://schemas.openxmlformats.org/officeDocument/2006/relationships/image" Target="../media/image156.emf"/><Relationship Id="rId4" Type="http://schemas.openxmlformats.org/officeDocument/2006/relationships/image" Target="../media/image155.emf"/><Relationship Id="rId3" Type="http://schemas.openxmlformats.org/officeDocument/2006/relationships/image" Target="../media/image154.e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emf"/><Relationship Id="rId1" Type="http://schemas.openxmlformats.org/officeDocument/2006/relationships/image" Target="../media/image157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image" Target="../media/image16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0.vml.rels><?xml version="1.0" encoding="UTF-8" standalone="yes"?>
<Relationships xmlns="http://schemas.openxmlformats.org/package/2006/relationships"><Relationship Id="rId9" Type="http://schemas.openxmlformats.org/officeDocument/2006/relationships/image" Target="../media/image171.emf"/><Relationship Id="rId8" Type="http://schemas.openxmlformats.org/officeDocument/2006/relationships/image" Target="../media/image170.emf"/><Relationship Id="rId7" Type="http://schemas.openxmlformats.org/officeDocument/2006/relationships/image" Target="../media/image169.emf"/><Relationship Id="rId6" Type="http://schemas.openxmlformats.org/officeDocument/2006/relationships/image" Target="../media/image168.emf"/><Relationship Id="rId5" Type="http://schemas.openxmlformats.org/officeDocument/2006/relationships/image" Target="../media/image167.emf"/><Relationship Id="rId4" Type="http://schemas.openxmlformats.org/officeDocument/2006/relationships/image" Target="../media/image166.emf"/><Relationship Id="rId3" Type="http://schemas.openxmlformats.org/officeDocument/2006/relationships/image" Target="../media/image165.emf"/><Relationship Id="rId2" Type="http://schemas.openxmlformats.org/officeDocument/2006/relationships/image" Target="../media/image164.emf"/><Relationship Id="rId15" Type="http://schemas.openxmlformats.org/officeDocument/2006/relationships/image" Target="../media/image111.wmf"/><Relationship Id="rId14" Type="http://schemas.openxmlformats.org/officeDocument/2006/relationships/image" Target="../media/image176.wmf"/><Relationship Id="rId13" Type="http://schemas.openxmlformats.org/officeDocument/2006/relationships/image" Target="../media/image175.emf"/><Relationship Id="rId12" Type="http://schemas.openxmlformats.org/officeDocument/2006/relationships/image" Target="../media/image174.emf"/><Relationship Id="rId11" Type="http://schemas.openxmlformats.org/officeDocument/2006/relationships/image" Target="../media/image173.emf"/><Relationship Id="rId10" Type="http://schemas.openxmlformats.org/officeDocument/2006/relationships/image" Target="../media/image172.emf"/><Relationship Id="rId1" Type="http://schemas.openxmlformats.org/officeDocument/2006/relationships/image" Target="../media/image163.emf"/></Relationships>
</file>

<file path=ppt/drawings/_rels/vmlDrawing3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85.emf"/><Relationship Id="rId8" Type="http://schemas.openxmlformats.org/officeDocument/2006/relationships/image" Target="../media/image184.emf"/><Relationship Id="rId7" Type="http://schemas.openxmlformats.org/officeDocument/2006/relationships/image" Target="../media/image183.wmf"/><Relationship Id="rId6" Type="http://schemas.openxmlformats.org/officeDocument/2006/relationships/image" Target="../media/image182.wmf"/><Relationship Id="rId5" Type="http://schemas.openxmlformats.org/officeDocument/2006/relationships/image" Target="../media/image181.wmf"/><Relationship Id="rId4" Type="http://schemas.openxmlformats.org/officeDocument/2006/relationships/image" Target="../media/image180.wmf"/><Relationship Id="rId3" Type="http://schemas.openxmlformats.org/officeDocument/2006/relationships/image" Target="../media/image179.wmf"/><Relationship Id="rId2" Type="http://schemas.openxmlformats.org/officeDocument/2006/relationships/image" Target="../media/image178.emf"/><Relationship Id="rId11" Type="http://schemas.openxmlformats.org/officeDocument/2006/relationships/image" Target="../media/image187.emf"/><Relationship Id="rId10" Type="http://schemas.openxmlformats.org/officeDocument/2006/relationships/image" Target="../media/image186.emf"/><Relationship Id="rId1" Type="http://schemas.openxmlformats.org/officeDocument/2006/relationships/image" Target="../media/image177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wmf"/><Relationship Id="rId2" Type="http://schemas.openxmlformats.org/officeDocument/2006/relationships/image" Target="../media/image190.emf"/><Relationship Id="rId1" Type="http://schemas.openxmlformats.org/officeDocument/2006/relationships/image" Target="../media/image189.emf"/></Relationships>
</file>

<file path=ppt/drawings/_rels/vmlDrawing34.vml.rels><?xml version="1.0" encoding="UTF-8" standalone="yes"?>
<Relationships xmlns="http://schemas.openxmlformats.org/package/2006/relationships"><Relationship Id="rId7" Type="http://schemas.openxmlformats.org/officeDocument/2006/relationships/image" Target="../media/image202.wmf"/><Relationship Id="rId6" Type="http://schemas.openxmlformats.org/officeDocument/2006/relationships/image" Target="../media/image201.wmf"/><Relationship Id="rId5" Type="http://schemas.openxmlformats.org/officeDocument/2006/relationships/image" Target="../media/image200.wmf"/><Relationship Id="rId4" Type="http://schemas.openxmlformats.org/officeDocument/2006/relationships/image" Target="../media/image196.wmf"/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195.wmf"/></Relationships>
</file>

<file path=ppt/drawings/_rels/vmlDrawing35.vml.rels><?xml version="1.0" encoding="UTF-8" standalone="yes"?>
<Relationships xmlns="http://schemas.openxmlformats.org/package/2006/relationships"><Relationship Id="rId9" Type="http://schemas.openxmlformats.org/officeDocument/2006/relationships/image" Target="../media/image211.wmf"/><Relationship Id="rId8" Type="http://schemas.openxmlformats.org/officeDocument/2006/relationships/image" Target="../media/image210.wmf"/><Relationship Id="rId7" Type="http://schemas.openxmlformats.org/officeDocument/2006/relationships/image" Target="../media/image209.wmf"/><Relationship Id="rId6" Type="http://schemas.openxmlformats.org/officeDocument/2006/relationships/image" Target="../media/image208.wmf"/><Relationship Id="rId5" Type="http://schemas.openxmlformats.org/officeDocument/2006/relationships/image" Target="../media/image206.wmf"/><Relationship Id="rId4" Type="http://schemas.openxmlformats.org/officeDocument/2006/relationships/image" Target="../media/image69.wmf"/><Relationship Id="rId3" Type="http://schemas.openxmlformats.org/officeDocument/2006/relationships/image" Target="../media/image205.wmf"/><Relationship Id="rId2" Type="http://schemas.openxmlformats.org/officeDocument/2006/relationships/image" Target="../media/image204.wmf"/><Relationship Id="rId10" Type="http://schemas.openxmlformats.org/officeDocument/2006/relationships/image" Target="../media/image212.wmf"/><Relationship Id="rId1" Type="http://schemas.openxmlformats.org/officeDocument/2006/relationships/image" Target="../media/image203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wmf"/><Relationship Id="rId2" Type="http://schemas.openxmlformats.org/officeDocument/2006/relationships/image" Target="../media/image215.wmf"/><Relationship Id="rId1" Type="http://schemas.openxmlformats.org/officeDocument/2006/relationships/image" Target="../media/image214.wmf"/></Relationships>
</file>

<file path=ppt/drawings/_rels/vmlDrawing37.vml.rels><?xml version="1.0" encoding="UTF-8" standalone="yes"?>
<Relationships xmlns="http://schemas.openxmlformats.org/package/2006/relationships"><Relationship Id="rId5" Type="http://schemas.openxmlformats.org/officeDocument/2006/relationships/image" Target="../media/image222.emf"/><Relationship Id="rId4" Type="http://schemas.openxmlformats.org/officeDocument/2006/relationships/image" Target="../media/image221.emf"/><Relationship Id="rId3" Type="http://schemas.openxmlformats.org/officeDocument/2006/relationships/image" Target="../media/image220.emf"/><Relationship Id="rId2" Type="http://schemas.openxmlformats.org/officeDocument/2006/relationships/image" Target="../media/image219.emf"/><Relationship Id="rId1" Type="http://schemas.openxmlformats.org/officeDocument/2006/relationships/image" Target="../media/image218.emf"/></Relationships>
</file>

<file path=ppt/drawings/_rels/vmlDrawing38.vml.rels><?xml version="1.0" encoding="UTF-8" standalone="yes"?>
<Relationships xmlns="http://schemas.openxmlformats.org/package/2006/relationships"><Relationship Id="rId7" Type="http://schemas.openxmlformats.org/officeDocument/2006/relationships/image" Target="../media/image229.wmf"/><Relationship Id="rId6" Type="http://schemas.openxmlformats.org/officeDocument/2006/relationships/image" Target="../media/image228.wmf"/><Relationship Id="rId5" Type="http://schemas.openxmlformats.org/officeDocument/2006/relationships/image" Target="../media/image227.wmf"/><Relationship Id="rId4" Type="http://schemas.openxmlformats.org/officeDocument/2006/relationships/image" Target="../media/image226.wmf"/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39.vml.rels><?xml version="1.0" encoding="UTF-8" standalone="yes"?>
<Relationships xmlns="http://schemas.openxmlformats.org/package/2006/relationships"><Relationship Id="rId5" Type="http://schemas.openxmlformats.org/officeDocument/2006/relationships/image" Target="../media/image237.emf"/><Relationship Id="rId4" Type="http://schemas.openxmlformats.org/officeDocument/2006/relationships/image" Target="../media/image236.emf"/><Relationship Id="rId3" Type="http://schemas.openxmlformats.org/officeDocument/2006/relationships/image" Target="../media/image235.emf"/><Relationship Id="rId2" Type="http://schemas.openxmlformats.org/officeDocument/2006/relationships/image" Target="../media/image234.emf"/><Relationship Id="rId1" Type="http://schemas.openxmlformats.org/officeDocument/2006/relationships/image" Target="../media/image23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2.wmf"/><Relationship Id="rId1" Type="http://schemas.openxmlformats.org/officeDocument/2006/relationships/image" Target="../media/image11.emf"/></Relationships>
</file>

<file path=ppt/drawings/_rels/vmlDrawing40.vml.rels><?xml version="1.0" encoding="UTF-8" standalone="yes"?>
<Relationships xmlns="http://schemas.openxmlformats.org/package/2006/relationships"><Relationship Id="rId4" Type="http://schemas.openxmlformats.org/officeDocument/2006/relationships/image" Target="../media/image242.emf"/><Relationship Id="rId3" Type="http://schemas.openxmlformats.org/officeDocument/2006/relationships/image" Target="../media/image241.emf"/><Relationship Id="rId2" Type="http://schemas.openxmlformats.org/officeDocument/2006/relationships/image" Target="../media/image240.emf"/><Relationship Id="rId1" Type="http://schemas.openxmlformats.org/officeDocument/2006/relationships/image" Target="../media/image239.e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image" Target="../media/image244.emf"/></Relationships>
</file>

<file path=ppt/drawings/_rels/vmlDrawing42.vml.rels><?xml version="1.0" encoding="UTF-8" standalone="yes"?>
<Relationships xmlns="http://schemas.openxmlformats.org/package/2006/relationships"><Relationship Id="rId5" Type="http://schemas.openxmlformats.org/officeDocument/2006/relationships/image" Target="../media/image250.wmf"/><Relationship Id="rId4" Type="http://schemas.openxmlformats.org/officeDocument/2006/relationships/image" Target="../media/image249.emf"/><Relationship Id="rId3" Type="http://schemas.openxmlformats.org/officeDocument/2006/relationships/image" Target="../media/image248.emf"/><Relationship Id="rId2" Type="http://schemas.openxmlformats.org/officeDocument/2006/relationships/image" Target="../media/image247.emf"/><Relationship Id="rId1" Type="http://schemas.openxmlformats.org/officeDocument/2006/relationships/image" Target="../media/image246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7" Type="http://schemas.openxmlformats.org/officeDocument/2006/relationships/image" Target="../media/image23.wmf"/><Relationship Id="rId6" Type="http://schemas.openxmlformats.org/officeDocument/2006/relationships/image" Target="../media/image22.w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9.vml.rels><?xml version="1.0" encoding="UTF-8" standalone="yes"?>
<Relationships xmlns="http://schemas.openxmlformats.org/package/2006/relationships"><Relationship Id="rId5" Type="http://schemas.openxmlformats.org/officeDocument/2006/relationships/image" Target="../media/image39.emf"/><Relationship Id="rId4" Type="http://schemas.openxmlformats.org/officeDocument/2006/relationships/image" Target="../media/image38.emf"/><Relationship Id="rId3" Type="http://schemas.openxmlformats.org/officeDocument/2006/relationships/image" Target="../media/image37.e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42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2242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42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CCC28DA-2248-4F29-A390-2431DD2D5B2B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22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zh-CN" sz="1200" b="0" dirty="0">
                <a:latin typeface="Arial" panose="020B0604020202020204" pitchFamily="34" charset="0"/>
              </a:rPr>
            </a:fld>
            <a:endParaRPr lang="en-US" altLang="zh-CN" sz="1200" b="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116C6-E556-4269-9ED7-FDC21D566C3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1DD29B-BA70-4FA7-951D-92F76160A65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1EDCA3-3C09-47C0-9EA9-552FD497121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8B956A-A3EC-48CB-9A22-9BF8C3A20E5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3C989D-01CC-48C4-881F-900093E920E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D35B1-12B2-4503-8729-10738B5DB5B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3015D-9F26-4335-84FF-07C501FC205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32033-1022-4E61-BB97-A2F92FAC1D7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72502-4EFB-44F1-959D-145A3854C89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2AAB89-F279-42E0-B5AB-5471B611F2B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9CAAA1-9DED-4462-921B-03B2C84C21F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/>
            </a:lvl1pPr>
          </a:lstStyle>
          <a:p>
            <a:pPr>
              <a:defRPr/>
            </a:pPr>
            <a:fld id="{943B20AF-230A-4033-86E3-6EC79DD79114}" type="slidenum">
              <a:rPr lang="en-US" altLang="zh-CN"/>
            </a:fld>
            <a:endParaRPr lang="en-US" altLang="zh-CN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688"/>
            <a:ext cx="9248775" cy="69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8" Type="http://schemas.openxmlformats.org/officeDocument/2006/relationships/image" Target="../media/image19.e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7.emf"/><Relationship Id="rId3" Type="http://schemas.openxmlformats.org/officeDocument/2006/relationships/oleObject" Target="../embeddings/oleObject14.bin"/><Relationship Id="rId20" Type="http://schemas.openxmlformats.org/officeDocument/2006/relationships/vmlDrawing" Target="../drawings/vmlDrawing6.vml"/><Relationship Id="rId2" Type="http://schemas.openxmlformats.org/officeDocument/2006/relationships/image" Target="../media/image16.emf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8.xml"/><Relationship Id="rId17" Type="http://schemas.openxmlformats.org/officeDocument/2006/relationships/image" Target="../media/image24.wmf"/><Relationship Id="rId16" Type="http://schemas.openxmlformats.org/officeDocument/2006/relationships/oleObject" Target="../embeddings/oleObject20.bin"/><Relationship Id="rId15" Type="http://schemas.openxmlformats.org/officeDocument/2006/relationships/image" Target="../media/image23.wmf"/><Relationship Id="rId14" Type="http://schemas.openxmlformats.org/officeDocument/2006/relationships/oleObject" Target="../embeddings/oleObject19.bin"/><Relationship Id="rId13" Type="http://schemas.openxmlformats.org/officeDocument/2006/relationships/image" Target="../media/image22.wmf"/><Relationship Id="rId12" Type="http://schemas.openxmlformats.org/officeDocument/2006/relationships/oleObject" Target="../embeddings/oleObject18.bin"/><Relationship Id="rId11" Type="http://schemas.openxmlformats.org/officeDocument/2006/relationships/image" Target="../media/image21.jpeg"/><Relationship Id="rId10" Type="http://schemas.openxmlformats.org/officeDocument/2006/relationships/image" Target="../media/image20.emf"/><Relationship Id="rId1" Type="http://schemas.openxmlformats.org/officeDocument/2006/relationships/oleObject" Target="../embeddings/oleObject13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9.xml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10.xml"/><Relationship Id="rId5" Type="http://schemas.openxmlformats.org/officeDocument/2006/relationships/image" Target="../media/image32.jpeg"/><Relationship Id="rId4" Type="http://schemas.openxmlformats.org/officeDocument/2006/relationships/image" Target="../media/image31.e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30.emf"/><Relationship Id="rId1" Type="http://schemas.openxmlformats.org/officeDocument/2006/relationships/oleObject" Target="../embeddings/oleObject21.bin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24.bin"/><Relationship Id="rId3" Type="http://schemas.openxmlformats.org/officeDocument/2006/relationships/image" Target="../media/image32.jpeg"/><Relationship Id="rId2" Type="http://schemas.openxmlformats.org/officeDocument/2006/relationships/image" Target="../media/image33.emf"/><Relationship Id="rId1" Type="http://schemas.openxmlformats.org/officeDocument/2006/relationships/oleObject" Target="../embeddings/oleObject23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.bin"/><Relationship Id="rId8" Type="http://schemas.openxmlformats.org/officeDocument/2006/relationships/image" Target="../media/image38.emf"/><Relationship Id="rId7" Type="http://schemas.openxmlformats.org/officeDocument/2006/relationships/oleObject" Target="../embeddings/oleObject28.bin"/><Relationship Id="rId6" Type="http://schemas.openxmlformats.org/officeDocument/2006/relationships/image" Target="../media/image37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6.w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35.wmf"/><Relationship Id="rId12" Type="http://schemas.openxmlformats.org/officeDocument/2006/relationships/vmlDrawing" Target="../drawings/vmlDrawing9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9.emf"/><Relationship Id="rId1" Type="http://schemas.openxmlformats.org/officeDocument/2006/relationships/oleObject" Target="../embeddings/oleObject2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5.emf"/><Relationship Id="rId7" Type="http://schemas.openxmlformats.org/officeDocument/2006/relationships/oleObject" Target="../embeddings/oleObject33.bin"/><Relationship Id="rId6" Type="http://schemas.openxmlformats.org/officeDocument/2006/relationships/image" Target="../media/image44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43.emf"/><Relationship Id="rId3" Type="http://schemas.openxmlformats.org/officeDocument/2006/relationships/oleObject" Target="../embeddings/oleObject31.bin"/><Relationship Id="rId2" Type="http://schemas.openxmlformats.org/officeDocument/2006/relationships/image" Target="../media/image42.emf"/><Relationship Id="rId10" Type="http://schemas.openxmlformats.org/officeDocument/2006/relationships/vmlDrawing" Target="../drawings/vmlDrawing10.vml"/><Relationship Id="rId1" Type="http://schemas.openxmlformats.org/officeDocument/2006/relationships/oleObject" Target="../embeddings/oleObject30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wmf"/><Relationship Id="rId8" Type="http://schemas.openxmlformats.org/officeDocument/2006/relationships/oleObject" Target="../embeddings/oleObject37.bin"/><Relationship Id="rId7" Type="http://schemas.openxmlformats.org/officeDocument/2006/relationships/image" Target="../media/image49.wmf"/><Relationship Id="rId6" Type="http://schemas.openxmlformats.org/officeDocument/2006/relationships/image" Target="../media/image48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47.wmf"/><Relationship Id="rId3" Type="http://schemas.openxmlformats.org/officeDocument/2006/relationships/oleObject" Target="../embeddings/oleObject35.bin"/><Relationship Id="rId2" Type="http://schemas.openxmlformats.org/officeDocument/2006/relationships/image" Target="../media/image46.wmf"/><Relationship Id="rId17" Type="http://schemas.openxmlformats.org/officeDocument/2006/relationships/vmlDrawing" Target="../drawings/vmlDrawing11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53.emf"/><Relationship Id="rId14" Type="http://schemas.openxmlformats.org/officeDocument/2006/relationships/oleObject" Target="../embeddings/oleObject40.bin"/><Relationship Id="rId13" Type="http://schemas.openxmlformats.org/officeDocument/2006/relationships/image" Target="../media/image52.emf"/><Relationship Id="rId12" Type="http://schemas.openxmlformats.org/officeDocument/2006/relationships/oleObject" Target="../embeddings/oleObject39.bin"/><Relationship Id="rId11" Type="http://schemas.openxmlformats.org/officeDocument/2006/relationships/image" Target="../media/image51.wmf"/><Relationship Id="rId10" Type="http://schemas.openxmlformats.org/officeDocument/2006/relationships/oleObject" Target="../embeddings/oleObject38.bin"/><Relationship Id="rId1" Type="http://schemas.openxmlformats.org/officeDocument/2006/relationships/oleObject" Target="../embeddings/oleObject34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5.bin"/><Relationship Id="rId8" Type="http://schemas.openxmlformats.org/officeDocument/2006/relationships/image" Target="../media/image57.wmf"/><Relationship Id="rId7" Type="http://schemas.openxmlformats.org/officeDocument/2006/relationships/oleObject" Target="../embeddings/oleObject44.bin"/><Relationship Id="rId6" Type="http://schemas.openxmlformats.org/officeDocument/2006/relationships/image" Target="../media/image56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55.wmf"/><Relationship Id="rId3" Type="http://schemas.openxmlformats.org/officeDocument/2006/relationships/oleObject" Target="../embeddings/oleObject42.bin"/><Relationship Id="rId2" Type="http://schemas.openxmlformats.org/officeDocument/2006/relationships/image" Target="../media/image54.wmf"/><Relationship Id="rId12" Type="http://schemas.openxmlformats.org/officeDocument/2006/relationships/vmlDrawing" Target="../drawings/vmlDrawing12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8.wmf"/><Relationship Id="rId1" Type="http://schemas.openxmlformats.org/officeDocument/2006/relationships/oleObject" Target="../embeddings/oleObject41.bin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.xml"/><Relationship Id="rId4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0.bin"/><Relationship Id="rId8" Type="http://schemas.openxmlformats.org/officeDocument/2006/relationships/image" Target="../media/image61.wmf"/><Relationship Id="rId7" Type="http://schemas.openxmlformats.org/officeDocument/2006/relationships/oleObject" Target="../embeddings/oleObject49.bin"/><Relationship Id="rId6" Type="http://schemas.openxmlformats.org/officeDocument/2006/relationships/image" Target="../media/image56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60.wmf"/><Relationship Id="rId3" Type="http://schemas.openxmlformats.org/officeDocument/2006/relationships/oleObject" Target="../embeddings/oleObject47.bin"/><Relationship Id="rId2" Type="http://schemas.openxmlformats.org/officeDocument/2006/relationships/image" Target="../media/image59.wmf"/><Relationship Id="rId18" Type="http://schemas.openxmlformats.org/officeDocument/2006/relationships/vmlDrawing" Target="../drawings/vmlDrawing13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63.wmf"/><Relationship Id="rId15" Type="http://schemas.openxmlformats.org/officeDocument/2006/relationships/oleObject" Target="../embeddings/oleObject53.bin"/><Relationship Id="rId14" Type="http://schemas.openxmlformats.org/officeDocument/2006/relationships/image" Target="../media/image62.wmf"/><Relationship Id="rId13" Type="http://schemas.openxmlformats.org/officeDocument/2006/relationships/oleObject" Target="../embeddings/oleObject52.bin"/><Relationship Id="rId12" Type="http://schemas.openxmlformats.org/officeDocument/2006/relationships/image" Target="../media/image58.wmf"/><Relationship Id="rId11" Type="http://schemas.openxmlformats.org/officeDocument/2006/relationships/oleObject" Target="../embeddings/oleObject51.bin"/><Relationship Id="rId10" Type="http://schemas.openxmlformats.org/officeDocument/2006/relationships/image" Target="../media/image57.wmf"/><Relationship Id="rId1" Type="http://schemas.openxmlformats.org/officeDocument/2006/relationships/oleObject" Target="../embeddings/oleObject46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6.bin"/><Relationship Id="rId8" Type="http://schemas.openxmlformats.org/officeDocument/2006/relationships/image" Target="../media/image68.wmf"/><Relationship Id="rId7" Type="http://schemas.openxmlformats.org/officeDocument/2006/relationships/oleObject" Target="../embeddings/oleObject55.bin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wmf"/><Relationship Id="rId2" Type="http://schemas.openxmlformats.org/officeDocument/2006/relationships/oleObject" Target="../embeddings/oleObject54.bin"/><Relationship Id="rId16" Type="http://schemas.openxmlformats.org/officeDocument/2006/relationships/vmlDrawing" Target="../drawings/vmlDrawing14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71.wmf"/><Relationship Id="rId13" Type="http://schemas.openxmlformats.org/officeDocument/2006/relationships/oleObject" Target="../embeddings/oleObject58.bin"/><Relationship Id="rId12" Type="http://schemas.openxmlformats.org/officeDocument/2006/relationships/image" Target="../media/image70.wmf"/><Relationship Id="rId11" Type="http://schemas.openxmlformats.org/officeDocument/2006/relationships/oleObject" Target="../embeddings/oleObject57.bin"/><Relationship Id="rId10" Type="http://schemas.openxmlformats.org/officeDocument/2006/relationships/image" Target="../media/image69.wmf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5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3.wmf"/><Relationship Id="rId2" Type="http://schemas.openxmlformats.org/officeDocument/2006/relationships/oleObject" Target="../embeddings/oleObject59.bin"/><Relationship Id="rId1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3.bin"/><Relationship Id="rId8" Type="http://schemas.openxmlformats.org/officeDocument/2006/relationships/image" Target="../media/image78.GIF"/><Relationship Id="rId7" Type="http://schemas.openxmlformats.org/officeDocument/2006/relationships/image" Target="../media/image77.wmf"/><Relationship Id="rId6" Type="http://schemas.openxmlformats.org/officeDocument/2006/relationships/oleObject" Target="../embeddings/oleObject62.bin"/><Relationship Id="rId5" Type="http://schemas.openxmlformats.org/officeDocument/2006/relationships/image" Target="../media/image76.wmf"/><Relationship Id="rId4" Type="http://schemas.openxmlformats.org/officeDocument/2006/relationships/oleObject" Target="../embeddings/oleObject61.bin"/><Relationship Id="rId3" Type="http://schemas.openxmlformats.org/officeDocument/2006/relationships/image" Target="../media/image75.wmf"/><Relationship Id="rId2" Type="http://schemas.openxmlformats.org/officeDocument/2006/relationships/oleObject" Target="../embeddings/oleObject60.bin"/><Relationship Id="rId16" Type="http://schemas.openxmlformats.org/officeDocument/2006/relationships/vmlDrawing" Target="../drawings/vmlDrawing16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80.emf"/><Relationship Id="rId13" Type="http://schemas.openxmlformats.org/officeDocument/2006/relationships/oleObject" Target="../embeddings/oleObject66.bin"/><Relationship Id="rId12" Type="http://schemas.openxmlformats.org/officeDocument/2006/relationships/image" Target="../media/image79.wmf"/><Relationship Id="rId11" Type="http://schemas.openxmlformats.org/officeDocument/2006/relationships/oleObject" Target="../embeddings/oleObject65.bin"/><Relationship Id="rId10" Type="http://schemas.openxmlformats.org/officeDocument/2006/relationships/oleObject" Target="../embeddings/oleObject64.bin"/><Relationship Id="rId1" Type="http://schemas.openxmlformats.org/officeDocument/2006/relationships/image" Target="../media/image74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wmf"/><Relationship Id="rId8" Type="http://schemas.openxmlformats.org/officeDocument/2006/relationships/oleObject" Target="../embeddings/oleObject70.bin"/><Relationship Id="rId7" Type="http://schemas.openxmlformats.org/officeDocument/2006/relationships/image" Target="../media/image83.wmf"/><Relationship Id="rId6" Type="http://schemas.openxmlformats.org/officeDocument/2006/relationships/oleObject" Target="../embeddings/oleObject69.bin"/><Relationship Id="rId5" Type="http://schemas.openxmlformats.org/officeDocument/2006/relationships/image" Target="../media/image82.wmf"/><Relationship Id="rId4" Type="http://schemas.openxmlformats.org/officeDocument/2006/relationships/oleObject" Target="../embeddings/oleObject68.bin"/><Relationship Id="rId3" Type="http://schemas.openxmlformats.org/officeDocument/2006/relationships/image" Target="../media/image78.GIF"/><Relationship Id="rId29" Type="http://schemas.openxmlformats.org/officeDocument/2006/relationships/vmlDrawing" Target="../drawings/vmlDrawing17.vml"/><Relationship Id="rId28" Type="http://schemas.openxmlformats.org/officeDocument/2006/relationships/slideLayout" Target="../slideLayouts/slideLayout7.xml"/><Relationship Id="rId27" Type="http://schemas.openxmlformats.org/officeDocument/2006/relationships/image" Target="../media/image93.wmf"/><Relationship Id="rId26" Type="http://schemas.openxmlformats.org/officeDocument/2006/relationships/oleObject" Target="../embeddings/oleObject79.bin"/><Relationship Id="rId25" Type="http://schemas.openxmlformats.org/officeDocument/2006/relationships/image" Target="../media/image92.wmf"/><Relationship Id="rId24" Type="http://schemas.openxmlformats.org/officeDocument/2006/relationships/oleObject" Target="../embeddings/oleObject78.bin"/><Relationship Id="rId23" Type="http://schemas.openxmlformats.org/officeDocument/2006/relationships/image" Target="../media/image91.emf"/><Relationship Id="rId22" Type="http://schemas.openxmlformats.org/officeDocument/2006/relationships/oleObject" Target="../embeddings/oleObject77.bin"/><Relationship Id="rId21" Type="http://schemas.openxmlformats.org/officeDocument/2006/relationships/image" Target="../media/image90.emf"/><Relationship Id="rId20" Type="http://schemas.openxmlformats.org/officeDocument/2006/relationships/oleObject" Target="../embeddings/oleObject76.bin"/><Relationship Id="rId2" Type="http://schemas.openxmlformats.org/officeDocument/2006/relationships/image" Target="../media/image81.wmf"/><Relationship Id="rId19" Type="http://schemas.openxmlformats.org/officeDocument/2006/relationships/image" Target="../media/image89.emf"/><Relationship Id="rId18" Type="http://schemas.openxmlformats.org/officeDocument/2006/relationships/oleObject" Target="../embeddings/oleObject75.bin"/><Relationship Id="rId17" Type="http://schemas.openxmlformats.org/officeDocument/2006/relationships/image" Target="../media/image88.emf"/><Relationship Id="rId16" Type="http://schemas.openxmlformats.org/officeDocument/2006/relationships/oleObject" Target="../embeddings/oleObject74.bin"/><Relationship Id="rId15" Type="http://schemas.openxmlformats.org/officeDocument/2006/relationships/image" Target="../media/image87.emf"/><Relationship Id="rId14" Type="http://schemas.openxmlformats.org/officeDocument/2006/relationships/oleObject" Target="../embeddings/oleObject73.bin"/><Relationship Id="rId13" Type="http://schemas.openxmlformats.org/officeDocument/2006/relationships/image" Target="../media/image86.emf"/><Relationship Id="rId12" Type="http://schemas.openxmlformats.org/officeDocument/2006/relationships/oleObject" Target="../embeddings/oleObject72.bin"/><Relationship Id="rId11" Type="http://schemas.openxmlformats.org/officeDocument/2006/relationships/image" Target="../media/image85.emf"/><Relationship Id="rId10" Type="http://schemas.openxmlformats.org/officeDocument/2006/relationships/oleObject" Target="../embeddings/oleObject71.bin"/><Relationship Id="rId1" Type="http://schemas.openxmlformats.org/officeDocument/2006/relationships/oleObject" Target="../embeddings/oleObject67.bin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5.png"/><Relationship Id="rId3" Type="http://schemas.openxmlformats.org/officeDocument/2006/relationships/oleObject" Target="../embeddings/oleObject81.bin"/><Relationship Id="rId2" Type="http://schemas.openxmlformats.org/officeDocument/2006/relationships/image" Target="../media/image94.png"/><Relationship Id="rId1" Type="http://schemas.openxmlformats.org/officeDocument/2006/relationships/oleObject" Target="../embeddings/oleObject80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9.png"/><Relationship Id="rId7" Type="http://schemas.openxmlformats.org/officeDocument/2006/relationships/oleObject" Target="../embeddings/oleObject85.bin"/><Relationship Id="rId6" Type="http://schemas.openxmlformats.org/officeDocument/2006/relationships/image" Target="../media/image98.png"/><Relationship Id="rId5" Type="http://schemas.openxmlformats.org/officeDocument/2006/relationships/oleObject" Target="../embeddings/oleObject84.bin"/><Relationship Id="rId4" Type="http://schemas.openxmlformats.org/officeDocument/2006/relationships/image" Target="../media/image97.png"/><Relationship Id="rId3" Type="http://schemas.openxmlformats.org/officeDocument/2006/relationships/oleObject" Target="../embeddings/oleObject83.bin"/><Relationship Id="rId2" Type="http://schemas.openxmlformats.org/officeDocument/2006/relationships/image" Target="../media/image96.png"/><Relationship Id="rId10" Type="http://schemas.openxmlformats.org/officeDocument/2006/relationships/vmlDrawing" Target="../drawings/vmlDrawing19.vml"/><Relationship Id="rId1" Type="http://schemas.openxmlformats.org/officeDocument/2006/relationships/oleObject" Target="../embeddings/oleObject82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wmf"/><Relationship Id="rId8" Type="http://schemas.openxmlformats.org/officeDocument/2006/relationships/oleObject" Target="../embeddings/oleObject90.bin"/><Relationship Id="rId7" Type="http://schemas.openxmlformats.org/officeDocument/2006/relationships/image" Target="../media/image102.wmf"/><Relationship Id="rId6" Type="http://schemas.openxmlformats.org/officeDocument/2006/relationships/oleObject" Target="../embeddings/oleObject89.bin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88.bin"/><Relationship Id="rId34" Type="http://schemas.openxmlformats.org/officeDocument/2006/relationships/vmlDrawing" Target="../drawings/vmlDrawing20.vml"/><Relationship Id="rId33" Type="http://schemas.openxmlformats.org/officeDocument/2006/relationships/slideLayout" Target="../slideLayouts/slideLayout7.xml"/><Relationship Id="rId32" Type="http://schemas.openxmlformats.org/officeDocument/2006/relationships/oleObject" Target="../embeddings/oleObject102.bin"/><Relationship Id="rId31" Type="http://schemas.openxmlformats.org/officeDocument/2006/relationships/image" Target="../media/image114.wmf"/><Relationship Id="rId30" Type="http://schemas.openxmlformats.org/officeDocument/2006/relationships/oleObject" Target="../embeddings/oleObject101.bin"/><Relationship Id="rId3" Type="http://schemas.openxmlformats.org/officeDocument/2006/relationships/oleObject" Target="../embeddings/oleObject87.bin"/><Relationship Id="rId29" Type="http://schemas.openxmlformats.org/officeDocument/2006/relationships/image" Target="../media/image113.wmf"/><Relationship Id="rId28" Type="http://schemas.openxmlformats.org/officeDocument/2006/relationships/oleObject" Target="../embeddings/oleObject100.bin"/><Relationship Id="rId27" Type="http://schemas.openxmlformats.org/officeDocument/2006/relationships/image" Target="../media/image112.wmf"/><Relationship Id="rId26" Type="http://schemas.openxmlformats.org/officeDocument/2006/relationships/oleObject" Target="../embeddings/oleObject99.bin"/><Relationship Id="rId25" Type="http://schemas.openxmlformats.org/officeDocument/2006/relationships/image" Target="../media/image111.wmf"/><Relationship Id="rId24" Type="http://schemas.openxmlformats.org/officeDocument/2006/relationships/oleObject" Target="../embeddings/oleObject98.bin"/><Relationship Id="rId23" Type="http://schemas.openxmlformats.org/officeDocument/2006/relationships/image" Target="../media/image110.wmf"/><Relationship Id="rId22" Type="http://schemas.openxmlformats.org/officeDocument/2006/relationships/oleObject" Target="../embeddings/oleObject97.bin"/><Relationship Id="rId21" Type="http://schemas.openxmlformats.org/officeDocument/2006/relationships/image" Target="../media/image109.wmf"/><Relationship Id="rId20" Type="http://schemas.openxmlformats.org/officeDocument/2006/relationships/oleObject" Target="../embeddings/oleObject96.bin"/><Relationship Id="rId2" Type="http://schemas.openxmlformats.org/officeDocument/2006/relationships/image" Target="../media/image100.wmf"/><Relationship Id="rId19" Type="http://schemas.openxmlformats.org/officeDocument/2006/relationships/image" Target="../media/image108.wmf"/><Relationship Id="rId18" Type="http://schemas.openxmlformats.org/officeDocument/2006/relationships/oleObject" Target="../embeddings/oleObject95.bin"/><Relationship Id="rId17" Type="http://schemas.openxmlformats.org/officeDocument/2006/relationships/image" Target="../media/image107.wmf"/><Relationship Id="rId16" Type="http://schemas.openxmlformats.org/officeDocument/2006/relationships/oleObject" Target="../embeddings/oleObject94.bin"/><Relationship Id="rId15" Type="http://schemas.openxmlformats.org/officeDocument/2006/relationships/image" Target="../media/image106.wmf"/><Relationship Id="rId14" Type="http://schemas.openxmlformats.org/officeDocument/2006/relationships/oleObject" Target="../embeddings/oleObject93.bin"/><Relationship Id="rId13" Type="http://schemas.openxmlformats.org/officeDocument/2006/relationships/image" Target="../media/image105.wmf"/><Relationship Id="rId12" Type="http://schemas.openxmlformats.org/officeDocument/2006/relationships/oleObject" Target="../embeddings/oleObject92.bin"/><Relationship Id="rId11" Type="http://schemas.openxmlformats.org/officeDocument/2006/relationships/image" Target="../media/image104.wmf"/><Relationship Id="rId10" Type="http://schemas.openxmlformats.org/officeDocument/2006/relationships/oleObject" Target="../embeddings/oleObject91.bin"/><Relationship Id="rId1" Type="http://schemas.openxmlformats.org/officeDocument/2006/relationships/oleObject" Target="../embeddings/oleObject86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1.wmf"/><Relationship Id="rId8" Type="http://schemas.openxmlformats.org/officeDocument/2006/relationships/oleObject" Target="../embeddings/oleObject107.bin"/><Relationship Id="rId7" Type="http://schemas.openxmlformats.org/officeDocument/2006/relationships/oleObject" Target="../embeddings/oleObject106.bin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105.bin"/><Relationship Id="rId4" Type="http://schemas.openxmlformats.org/officeDocument/2006/relationships/image" Target="../media/image116.wmf"/><Relationship Id="rId3" Type="http://schemas.openxmlformats.org/officeDocument/2006/relationships/oleObject" Target="../embeddings/oleObject104.bin"/><Relationship Id="rId24" Type="http://schemas.openxmlformats.org/officeDocument/2006/relationships/vmlDrawing" Target="../drawings/vmlDrawing21.v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112.wmf"/><Relationship Id="rId21" Type="http://schemas.openxmlformats.org/officeDocument/2006/relationships/oleObject" Target="../embeddings/oleObject114.bin"/><Relationship Id="rId20" Type="http://schemas.openxmlformats.org/officeDocument/2006/relationships/oleObject" Target="../embeddings/oleObject113.bin"/><Relationship Id="rId2" Type="http://schemas.openxmlformats.org/officeDocument/2006/relationships/image" Target="../media/image115.wmf"/><Relationship Id="rId19" Type="http://schemas.openxmlformats.org/officeDocument/2006/relationships/image" Target="../media/image114.wmf"/><Relationship Id="rId18" Type="http://schemas.openxmlformats.org/officeDocument/2006/relationships/oleObject" Target="../embeddings/oleObject112.bin"/><Relationship Id="rId17" Type="http://schemas.openxmlformats.org/officeDocument/2006/relationships/image" Target="../media/image113.wmf"/><Relationship Id="rId16" Type="http://schemas.openxmlformats.org/officeDocument/2006/relationships/oleObject" Target="../embeddings/oleObject111.bin"/><Relationship Id="rId15" Type="http://schemas.openxmlformats.org/officeDocument/2006/relationships/image" Target="../media/image117.wmf"/><Relationship Id="rId14" Type="http://schemas.openxmlformats.org/officeDocument/2006/relationships/oleObject" Target="../embeddings/oleObject110.bin"/><Relationship Id="rId13" Type="http://schemas.openxmlformats.org/officeDocument/2006/relationships/image" Target="../media/image103.wmf"/><Relationship Id="rId12" Type="http://schemas.openxmlformats.org/officeDocument/2006/relationships/oleObject" Target="../embeddings/oleObject109.bin"/><Relationship Id="rId11" Type="http://schemas.openxmlformats.org/officeDocument/2006/relationships/image" Target="../media/image102.wmf"/><Relationship Id="rId10" Type="http://schemas.openxmlformats.org/officeDocument/2006/relationships/oleObject" Target="../embeddings/oleObject108.bin"/><Relationship Id="rId1" Type="http://schemas.openxmlformats.org/officeDocument/2006/relationships/oleObject" Target="../embeddings/oleObject10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9.bin"/><Relationship Id="rId8" Type="http://schemas.openxmlformats.org/officeDocument/2006/relationships/image" Target="../media/image121.emf"/><Relationship Id="rId7" Type="http://schemas.openxmlformats.org/officeDocument/2006/relationships/oleObject" Target="../embeddings/oleObject118.bin"/><Relationship Id="rId6" Type="http://schemas.openxmlformats.org/officeDocument/2006/relationships/image" Target="../media/image120.emf"/><Relationship Id="rId5" Type="http://schemas.openxmlformats.org/officeDocument/2006/relationships/oleObject" Target="../embeddings/oleObject117.bin"/><Relationship Id="rId4" Type="http://schemas.openxmlformats.org/officeDocument/2006/relationships/image" Target="../media/image119.emf"/><Relationship Id="rId3" Type="http://schemas.openxmlformats.org/officeDocument/2006/relationships/oleObject" Target="../embeddings/oleObject116.bin"/><Relationship Id="rId28" Type="http://schemas.openxmlformats.org/officeDocument/2006/relationships/vmlDrawing" Target="../drawings/vmlDrawing22.vml"/><Relationship Id="rId27" Type="http://schemas.openxmlformats.org/officeDocument/2006/relationships/slideLayout" Target="../slideLayouts/slideLayout12.xml"/><Relationship Id="rId26" Type="http://schemas.openxmlformats.org/officeDocument/2006/relationships/image" Target="../media/image130.wmf"/><Relationship Id="rId25" Type="http://schemas.openxmlformats.org/officeDocument/2006/relationships/oleObject" Target="../embeddings/oleObject127.bin"/><Relationship Id="rId24" Type="http://schemas.openxmlformats.org/officeDocument/2006/relationships/image" Target="../media/image129.wmf"/><Relationship Id="rId23" Type="http://schemas.openxmlformats.org/officeDocument/2006/relationships/oleObject" Target="../embeddings/oleObject126.bin"/><Relationship Id="rId22" Type="http://schemas.openxmlformats.org/officeDocument/2006/relationships/image" Target="../media/image128.wmf"/><Relationship Id="rId21" Type="http://schemas.openxmlformats.org/officeDocument/2006/relationships/oleObject" Target="../embeddings/oleObject125.bin"/><Relationship Id="rId20" Type="http://schemas.openxmlformats.org/officeDocument/2006/relationships/image" Target="../media/image127.wmf"/><Relationship Id="rId2" Type="http://schemas.openxmlformats.org/officeDocument/2006/relationships/image" Target="../media/image118.emf"/><Relationship Id="rId19" Type="http://schemas.openxmlformats.org/officeDocument/2006/relationships/oleObject" Target="../embeddings/oleObject124.bin"/><Relationship Id="rId18" Type="http://schemas.openxmlformats.org/officeDocument/2006/relationships/image" Target="../media/image126.wmf"/><Relationship Id="rId17" Type="http://schemas.openxmlformats.org/officeDocument/2006/relationships/oleObject" Target="../embeddings/oleObject123.bin"/><Relationship Id="rId16" Type="http://schemas.openxmlformats.org/officeDocument/2006/relationships/image" Target="../media/image125.emf"/><Relationship Id="rId15" Type="http://schemas.openxmlformats.org/officeDocument/2006/relationships/oleObject" Target="../embeddings/oleObject122.bin"/><Relationship Id="rId14" Type="http://schemas.openxmlformats.org/officeDocument/2006/relationships/image" Target="../media/image124.emf"/><Relationship Id="rId13" Type="http://schemas.openxmlformats.org/officeDocument/2006/relationships/oleObject" Target="../embeddings/oleObject121.bin"/><Relationship Id="rId12" Type="http://schemas.openxmlformats.org/officeDocument/2006/relationships/image" Target="../media/image123.emf"/><Relationship Id="rId11" Type="http://schemas.openxmlformats.org/officeDocument/2006/relationships/oleObject" Target="../embeddings/oleObject120.bin"/><Relationship Id="rId10" Type="http://schemas.openxmlformats.org/officeDocument/2006/relationships/image" Target="../media/image122.emf"/><Relationship Id="rId1" Type="http://schemas.openxmlformats.org/officeDocument/2006/relationships/oleObject" Target="../embeddings/oleObject115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1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35.wmf"/><Relationship Id="rId7" Type="http://schemas.openxmlformats.org/officeDocument/2006/relationships/oleObject" Target="../embeddings/oleObject130.bin"/><Relationship Id="rId6" Type="http://schemas.openxmlformats.org/officeDocument/2006/relationships/image" Target="../media/image134.emf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133.wmf"/><Relationship Id="rId3" Type="http://schemas.openxmlformats.org/officeDocument/2006/relationships/oleObject" Target="../embeddings/oleObject128.bin"/><Relationship Id="rId2" Type="http://schemas.openxmlformats.org/officeDocument/2006/relationships/slide" Target="slide32.xml"/><Relationship Id="rId10" Type="http://schemas.openxmlformats.org/officeDocument/2006/relationships/vmlDrawing" Target="../drawings/vmlDrawing23.vml"/><Relationship Id="rId1" Type="http://schemas.openxmlformats.org/officeDocument/2006/relationships/image" Target="../media/image132.GIF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wmf"/><Relationship Id="rId8" Type="http://schemas.openxmlformats.org/officeDocument/2006/relationships/oleObject" Target="../embeddings/oleObject135.bin"/><Relationship Id="rId7" Type="http://schemas.openxmlformats.org/officeDocument/2006/relationships/image" Target="../media/image101.wmf"/><Relationship Id="rId6" Type="http://schemas.openxmlformats.org/officeDocument/2006/relationships/oleObject" Target="../embeddings/oleObject134.bin"/><Relationship Id="rId5" Type="http://schemas.openxmlformats.org/officeDocument/2006/relationships/oleObject" Target="../embeddings/oleObject133.bin"/><Relationship Id="rId4" Type="http://schemas.openxmlformats.org/officeDocument/2006/relationships/image" Target="../media/image100.wmf"/><Relationship Id="rId3" Type="http://schemas.openxmlformats.org/officeDocument/2006/relationships/oleObject" Target="../embeddings/oleObject132.bin"/><Relationship Id="rId24" Type="http://schemas.openxmlformats.org/officeDocument/2006/relationships/vmlDrawing" Target="../drawings/vmlDrawing24.v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137.wmf"/><Relationship Id="rId21" Type="http://schemas.openxmlformats.org/officeDocument/2006/relationships/oleObject" Target="../embeddings/oleObject142.bin"/><Relationship Id="rId20" Type="http://schemas.openxmlformats.org/officeDocument/2006/relationships/image" Target="../media/image112.wmf"/><Relationship Id="rId2" Type="http://schemas.openxmlformats.org/officeDocument/2006/relationships/image" Target="../media/image136.wmf"/><Relationship Id="rId19" Type="http://schemas.openxmlformats.org/officeDocument/2006/relationships/oleObject" Target="../embeddings/oleObject141.bin"/><Relationship Id="rId18" Type="http://schemas.openxmlformats.org/officeDocument/2006/relationships/oleObject" Target="../embeddings/oleObject140.bin"/><Relationship Id="rId17" Type="http://schemas.openxmlformats.org/officeDocument/2006/relationships/image" Target="../media/image114.wmf"/><Relationship Id="rId16" Type="http://schemas.openxmlformats.org/officeDocument/2006/relationships/oleObject" Target="../embeddings/oleObject139.bin"/><Relationship Id="rId15" Type="http://schemas.openxmlformats.org/officeDocument/2006/relationships/image" Target="../media/image113.wmf"/><Relationship Id="rId14" Type="http://schemas.openxmlformats.org/officeDocument/2006/relationships/oleObject" Target="../embeddings/oleObject138.bin"/><Relationship Id="rId13" Type="http://schemas.openxmlformats.org/officeDocument/2006/relationships/image" Target="../media/image69.wmf"/><Relationship Id="rId12" Type="http://schemas.openxmlformats.org/officeDocument/2006/relationships/oleObject" Target="../embeddings/oleObject137.bin"/><Relationship Id="rId11" Type="http://schemas.openxmlformats.org/officeDocument/2006/relationships/image" Target="../media/image103.wmf"/><Relationship Id="rId10" Type="http://schemas.openxmlformats.org/officeDocument/2006/relationships/oleObject" Target="../embeddings/oleObject136.bin"/><Relationship Id="rId1" Type="http://schemas.openxmlformats.org/officeDocument/2006/relationships/oleObject" Target="../embeddings/oleObject131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wmf"/><Relationship Id="rId8" Type="http://schemas.openxmlformats.org/officeDocument/2006/relationships/oleObject" Target="../embeddings/oleObject146.bin"/><Relationship Id="rId7" Type="http://schemas.openxmlformats.org/officeDocument/2006/relationships/image" Target="../media/image141.wmf"/><Relationship Id="rId6" Type="http://schemas.openxmlformats.org/officeDocument/2006/relationships/oleObject" Target="../embeddings/oleObject145.bin"/><Relationship Id="rId5" Type="http://schemas.openxmlformats.org/officeDocument/2006/relationships/image" Target="../media/image140.wmf"/><Relationship Id="rId4" Type="http://schemas.openxmlformats.org/officeDocument/2006/relationships/oleObject" Target="../embeddings/oleObject144.bin"/><Relationship Id="rId3" Type="http://schemas.openxmlformats.org/officeDocument/2006/relationships/image" Target="../media/image139.wmf"/><Relationship Id="rId25" Type="http://schemas.openxmlformats.org/officeDocument/2006/relationships/vmlDrawing" Target="../drawings/vmlDrawing25.vml"/><Relationship Id="rId24" Type="http://schemas.openxmlformats.org/officeDocument/2006/relationships/slideLayout" Target="../slideLayouts/slideLayout7.xml"/><Relationship Id="rId23" Type="http://schemas.openxmlformats.org/officeDocument/2006/relationships/image" Target="../media/image146.emf"/><Relationship Id="rId22" Type="http://schemas.openxmlformats.org/officeDocument/2006/relationships/oleObject" Target="../embeddings/oleObject154.bin"/><Relationship Id="rId21" Type="http://schemas.openxmlformats.org/officeDocument/2006/relationships/image" Target="../media/image145.wmf"/><Relationship Id="rId20" Type="http://schemas.openxmlformats.org/officeDocument/2006/relationships/oleObject" Target="../embeddings/oleObject153.bin"/><Relationship Id="rId2" Type="http://schemas.openxmlformats.org/officeDocument/2006/relationships/oleObject" Target="../embeddings/oleObject143.bin"/><Relationship Id="rId19" Type="http://schemas.openxmlformats.org/officeDocument/2006/relationships/image" Target="../media/image144.wmf"/><Relationship Id="rId18" Type="http://schemas.openxmlformats.org/officeDocument/2006/relationships/oleObject" Target="../embeddings/oleObject152.bin"/><Relationship Id="rId17" Type="http://schemas.openxmlformats.org/officeDocument/2006/relationships/oleObject" Target="../embeddings/oleObject151.bin"/><Relationship Id="rId16" Type="http://schemas.openxmlformats.org/officeDocument/2006/relationships/image" Target="../media/image143.wmf"/><Relationship Id="rId15" Type="http://schemas.openxmlformats.org/officeDocument/2006/relationships/oleObject" Target="../embeddings/oleObject150.bin"/><Relationship Id="rId14" Type="http://schemas.openxmlformats.org/officeDocument/2006/relationships/oleObject" Target="../embeddings/oleObject149.bin"/><Relationship Id="rId13" Type="http://schemas.openxmlformats.org/officeDocument/2006/relationships/image" Target="../media/image142.png"/><Relationship Id="rId12" Type="http://schemas.openxmlformats.org/officeDocument/2006/relationships/image" Target="../media/image101.wmf"/><Relationship Id="rId11" Type="http://schemas.openxmlformats.org/officeDocument/2006/relationships/oleObject" Target="../embeddings/oleObject148.bin"/><Relationship Id="rId10" Type="http://schemas.openxmlformats.org/officeDocument/2006/relationships/oleObject" Target="../embeddings/oleObject147.bin"/><Relationship Id="rId1" Type="http://schemas.openxmlformats.org/officeDocument/2006/relationships/image" Target="../media/image138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9.bin"/><Relationship Id="rId8" Type="http://schemas.openxmlformats.org/officeDocument/2006/relationships/image" Target="../media/image150.emf"/><Relationship Id="rId7" Type="http://schemas.openxmlformats.org/officeDocument/2006/relationships/oleObject" Target="../embeddings/oleObject158.bin"/><Relationship Id="rId6" Type="http://schemas.openxmlformats.org/officeDocument/2006/relationships/image" Target="../media/image149.emf"/><Relationship Id="rId5" Type="http://schemas.openxmlformats.org/officeDocument/2006/relationships/oleObject" Target="../embeddings/oleObject157.bin"/><Relationship Id="rId4" Type="http://schemas.openxmlformats.org/officeDocument/2006/relationships/image" Target="../media/image148.emf"/><Relationship Id="rId3" Type="http://schemas.openxmlformats.org/officeDocument/2006/relationships/oleObject" Target="../embeddings/oleObject156.bin"/><Relationship Id="rId2" Type="http://schemas.openxmlformats.org/officeDocument/2006/relationships/image" Target="../media/image147.emf"/><Relationship Id="rId12" Type="http://schemas.openxmlformats.org/officeDocument/2006/relationships/vmlDrawing" Target="../drawings/vmlDrawing26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51.emf"/><Relationship Id="rId1" Type="http://schemas.openxmlformats.org/officeDocument/2006/relationships/oleObject" Target="../embeddings/oleObject155.bin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4.bin"/><Relationship Id="rId8" Type="http://schemas.openxmlformats.org/officeDocument/2006/relationships/image" Target="../media/image155.emf"/><Relationship Id="rId7" Type="http://schemas.openxmlformats.org/officeDocument/2006/relationships/oleObject" Target="../embeddings/oleObject163.bin"/><Relationship Id="rId6" Type="http://schemas.openxmlformats.org/officeDocument/2006/relationships/image" Target="../media/image154.emf"/><Relationship Id="rId5" Type="http://schemas.openxmlformats.org/officeDocument/2006/relationships/oleObject" Target="../embeddings/oleObject162.bin"/><Relationship Id="rId4" Type="http://schemas.openxmlformats.org/officeDocument/2006/relationships/image" Target="../media/image153.wmf"/><Relationship Id="rId3" Type="http://schemas.openxmlformats.org/officeDocument/2006/relationships/oleObject" Target="../embeddings/oleObject161.bin"/><Relationship Id="rId2" Type="http://schemas.openxmlformats.org/officeDocument/2006/relationships/image" Target="../media/image152.wmf"/><Relationship Id="rId12" Type="http://schemas.openxmlformats.org/officeDocument/2006/relationships/vmlDrawing" Target="../drawings/vmlDrawing27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56.emf"/><Relationship Id="rId1" Type="http://schemas.openxmlformats.org/officeDocument/2006/relationships/oleObject" Target="../embeddings/oleObject160.bin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8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emf"/><Relationship Id="rId3" Type="http://schemas.openxmlformats.org/officeDocument/2006/relationships/oleObject" Target="../embeddings/oleObject166.bin"/><Relationship Id="rId2" Type="http://schemas.openxmlformats.org/officeDocument/2006/relationships/image" Target="../media/image157.emf"/><Relationship Id="rId1" Type="http://schemas.openxmlformats.org/officeDocument/2006/relationships/oleObject" Target="../embeddings/oleObject165.bin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9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2.emf"/><Relationship Id="rId4" Type="http://schemas.openxmlformats.org/officeDocument/2006/relationships/oleObject" Target="../embeddings/oleObject168.bin"/><Relationship Id="rId3" Type="http://schemas.openxmlformats.org/officeDocument/2006/relationships/image" Target="../media/image161.emf"/><Relationship Id="rId2" Type="http://schemas.openxmlformats.org/officeDocument/2006/relationships/oleObject" Target="../embeddings/oleObject167.bin"/><Relationship Id="rId1" Type="http://schemas.openxmlformats.org/officeDocument/2006/relationships/image" Target="../media/image160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3.bin"/><Relationship Id="rId8" Type="http://schemas.openxmlformats.org/officeDocument/2006/relationships/image" Target="../media/image166.emf"/><Relationship Id="rId7" Type="http://schemas.openxmlformats.org/officeDocument/2006/relationships/oleObject" Target="../embeddings/oleObject172.bin"/><Relationship Id="rId6" Type="http://schemas.openxmlformats.org/officeDocument/2006/relationships/image" Target="../media/image165.emf"/><Relationship Id="rId5" Type="http://schemas.openxmlformats.org/officeDocument/2006/relationships/oleObject" Target="../embeddings/oleObject171.bin"/><Relationship Id="rId4" Type="http://schemas.openxmlformats.org/officeDocument/2006/relationships/image" Target="../media/image164.emf"/><Relationship Id="rId32" Type="http://schemas.openxmlformats.org/officeDocument/2006/relationships/vmlDrawing" Target="../drawings/vmlDrawing30.vml"/><Relationship Id="rId31" Type="http://schemas.openxmlformats.org/officeDocument/2006/relationships/slideLayout" Target="../slideLayouts/slideLayout7.xml"/><Relationship Id="rId30" Type="http://schemas.openxmlformats.org/officeDocument/2006/relationships/image" Target="../media/image111.wmf"/><Relationship Id="rId3" Type="http://schemas.openxmlformats.org/officeDocument/2006/relationships/oleObject" Target="../embeddings/oleObject170.bin"/><Relationship Id="rId29" Type="http://schemas.openxmlformats.org/officeDocument/2006/relationships/oleObject" Target="../embeddings/oleObject183.bin"/><Relationship Id="rId28" Type="http://schemas.openxmlformats.org/officeDocument/2006/relationships/image" Target="../media/image176.wmf"/><Relationship Id="rId27" Type="http://schemas.openxmlformats.org/officeDocument/2006/relationships/oleObject" Target="../embeddings/oleObject182.bin"/><Relationship Id="rId26" Type="http://schemas.openxmlformats.org/officeDocument/2006/relationships/image" Target="../media/image175.emf"/><Relationship Id="rId25" Type="http://schemas.openxmlformats.org/officeDocument/2006/relationships/oleObject" Target="../embeddings/oleObject181.bin"/><Relationship Id="rId24" Type="http://schemas.openxmlformats.org/officeDocument/2006/relationships/image" Target="../media/image174.emf"/><Relationship Id="rId23" Type="http://schemas.openxmlformats.org/officeDocument/2006/relationships/oleObject" Target="../embeddings/oleObject180.bin"/><Relationship Id="rId22" Type="http://schemas.openxmlformats.org/officeDocument/2006/relationships/image" Target="../media/image173.emf"/><Relationship Id="rId21" Type="http://schemas.openxmlformats.org/officeDocument/2006/relationships/oleObject" Target="../embeddings/oleObject179.bin"/><Relationship Id="rId20" Type="http://schemas.openxmlformats.org/officeDocument/2006/relationships/image" Target="../media/image172.emf"/><Relationship Id="rId2" Type="http://schemas.openxmlformats.org/officeDocument/2006/relationships/image" Target="../media/image163.emf"/><Relationship Id="rId19" Type="http://schemas.openxmlformats.org/officeDocument/2006/relationships/oleObject" Target="../embeddings/oleObject178.bin"/><Relationship Id="rId18" Type="http://schemas.openxmlformats.org/officeDocument/2006/relationships/image" Target="../media/image171.emf"/><Relationship Id="rId17" Type="http://schemas.openxmlformats.org/officeDocument/2006/relationships/oleObject" Target="../embeddings/oleObject177.bin"/><Relationship Id="rId16" Type="http://schemas.openxmlformats.org/officeDocument/2006/relationships/image" Target="../media/image170.emf"/><Relationship Id="rId15" Type="http://schemas.openxmlformats.org/officeDocument/2006/relationships/oleObject" Target="../embeddings/oleObject176.bin"/><Relationship Id="rId14" Type="http://schemas.openxmlformats.org/officeDocument/2006/relationships/image" Target="../media/image169.emf"/><Relationship Id="rId13" Type="http://schemas.openxmlformats.org/officeDocument/2006/relationships/oleObject" Target="../embeddings/oleObject175.bin"/><Relationship Id="rId12" Type="http://schemas.openxmlformats.org/officeDocument/2006/relationships/image" Target="../media/image168.emf"/><Relationship Id="rId11" Type="http://schemas.openxmlformats.org/officeDocument/2006/relationships/oleObject" Target="../embeddings/oleObject174.bin"/><Relationship Id="rId10" Type="http://schemas.openxmlformats.org/officeDocument/2006/relationships/image" Target="../media/image167.emf"/><Relationship Id="rId1" Type="http://schemas.openxmlformats.org/officeDocument/2006/relationships/oleObject" Target="../embeddings/oleObject169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8.bin"/><Relationship Id="rId8" Type="http://schemas.openxmlformats.org/officeDocument/2006/relationships/image" Target="../media/image180.wmf"/><Relationship Id="rId7" Type="http://schemas.openxmlformats.org/officeDocument/2006/relationships/oleObject" Target="../embeddings/oleObject187.bin"/><Relationship Id="rId6" Type="http://schemas.openxmlformats.org/officeDocument/2006/relationships/image" Target="../media/image179.wmf"/><Relationship Id="rId5" Type="http://schemas.openxmlformats.org/officeDocument/2006/relationships/oleObject" Target="../embeddings/oleObject186.bin"/><Relationship Id="rId4" Type="http://schemas.openxmlformats.org/officeDocument/2006/relationships/image" Target="../media/image178.emf"/><Relationship Id="rId3" Type="http://schemas.openxmlformats.org/officeDocument/2006/relationships/oleObject" Target="../embeddings/oleObject185.bin"/><Relationship Id="rId24" Type="http://schemas.openxmlformats.org/officeDocument/2006/relationships/vmlDrawing" Target="../drawings/vmlDrawing31.v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187.emf"/><Relationship Id="rId21" Type="http://schemas.openxmlformats.org/officeDocument/2006/relationships/oleObject" Target="../embeddings/oleObject194.bin"/><Relationship Id="rId20" Type="http://schemas.openxmlformats.org/officeDocument/2006/relationships/image" Target="../media/image186.emf"/><Relationship Id="rId2" Type="http://schemas.openxmlformats.org/officeDocument/2006/relationships/image" Target="../media/image177.emf"/><Relationship Id="rId19" Type="http://schemas.openxmlformats.org/officeDocument/2006/relationships/oleObject" Target="../embeddings/oleObject193.bin"/><Relationship Id="rId18" Type="http://schemas.openxmlformats.org/officeDocument/2006/relationships/image" Target="../media/image185.emf"/><Relationship Id="rId17" Type="http://schemas.openxmlformats.org/officeDocument/2006/relationships/oleObject" Target="../embeddings/oleObject192.bin"/><Relationship Id="rId16" Type="http://schemas.openxmlformats.org/officeDocument/2006/relationships/image" Target="../media/image184.emf"/><Relationship Id="rId15" Type="http://schemas.openxmlformats.org/officeDocument/2006/relationships/oleObject" Target="../embeddings/oleObject191.bin"/><Relationship Id="rId14" Type="http://schemas.openxmlformats.org/officeDocument/2006/relationships/image" Target="../media/image183.wmf"/><Relationship Id="rId13" Type="http://schemas.openxmlformats.org/officeDocument/2006/relationships/oleObject" Target="../embeddings/oleObject190.bin"/><Relationship Id="rId12" Type="http://schemas.openxmlformats.org/officeDocument/2006/relationships/image" Target="../media/image182.wmf"/><Relationship Id="rId11" Type="http://schemas.openxmlformats.org/officeDocument/2006/relationships/oleObject" Target="../embeddings/oleObject189.bin"/><Relationship Id="rId10" Type="http://schemas.openxmlformats.org/officeDocument/2006/relationships/image" Target="../media/image181.wmf"/><Relationship Id="rId1" Type="http://schemas.openxmlformats.org/officeDocument/2006/relationships/oleObject" Target="../embeddings/oleObject184.bin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8.emf"/><Relationship Id="rId1" Type="http://schemas.openxmlformats.org/officeDocument/2006/relationships/oleObject" Target="../embeddings/oleObject195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3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92.jpeg"/><Relationship Id="rId6" Type="http://schemas.openxmlformats.org/officeDocument/2006/relationships/image" Target="../media/image191.wmf"/><Relationship Id="rId5" Type="http://schemas.openxmlformats.org/officeDocument/2006/relationships/oleObject" Target="../embeddings/oleObject198.bin"/><Relationship Id="rId4" Type="http://schemas.openxmlformats.org/officeDocument/2006/relationships/image" Target="../media/image190.emf"/><Relationship Id="rId3" Type="http://schemas.openxmlformats.org/officeDocument/2006/relationships/oleObject" Target="../embeddings/oleObject197.bin"/><Relationship Id="rId2" Type="http://schemas.openxmlformats.org/officeDocument/2006/relationships/image" Target="../media/image189.emf"/><Relationship Id="rId1" Type="http://schemas.openxmlformats.org/officeDocument/2006/relationships/oleObject" Target="../embeddings/oleObject196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3.wmf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6.wmf"/><Relationship Id="rId8" Type="http://schemas.openxmlformats.org/officeDocument/2006/relationships/oleObject" Target="../embeddings/oleObject202.bin"/><Relationship Id="rId7" Type="http://schemas.openxmlformats.org/officeDocument/2006/relationships/image" Target="../media/image101.wmf"/><Relationship Id="rId6" Type="http://schemas.openxmlformats.org/officeDocument/2006/relationships/oleObject" Target="../embeddings/oleObject201.bin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200.bin"/><Relationship Id="rId3" Type="http://schemas.openxmlformats.org/officeDocument/2006/relationships/image" Target="../media/image195.wmf"/><Relationship Id="rId21" Type="http://schemas.openxmlformats.org/officeDocument/2006/relationships/vmlDrawing" Target="../drawings/vmlDrawing34.vml"/><Relationship Id="rId20" Type="http://schemas.openxmlformats.org/officeDocument/2006/relationships/slideLayout" Target="../slideLayouts/slideLayout7.xml"/><Relationship Id="rId2" Type="http://schemas.openxmlformats.org/officeDocument/2006/relationships/oleObject" Target="../embeddings/oleObject199.bin"/><Relationship Id="rId19" Type="http://schemas.openxmlformats.org/officeDocument/2006/relationships/image" Target="../media/image202.wmf"/><Relationship Id="rId18" Type="http://schemas.openxmlformats.org/officeDocument/2006/relationships/oleObject" Target="../embeddings/oleObject205.bin"/><Relationship Id="rId17" Type="http://schemas.openxmlformats.org/officeDocument/2006/relationships/image" Target="../media/image201.wmf"/><Relationship Id="rId16" Type="http://schemas.openxmlformats.org/officeDocument/2006/relationships/oleObject" Target="../embeddings/oleObject204.bin"/><Relationship Id="rId15" Type="http://schemas.openxmlformats.org/officeDocument/2006/relationships/image" Target="../media/image138.png"/><Relationship Id="rId14" Type="http://schemas.openxmlformats.org/officeDocument/2006/relationships/image" Target="../media/image200.wmf"/><Relationship Id="rId13" Type="http://schemas.openxmlformats.org/officeDocument/2006/relationships/oleObject" Target="../embeddings/oleObject203.bin"/><Relationship Id="rId12" Type="http://schemas.openxmlformats.org/officeDocument/2006/relationships/image" Target="../media/image199.png"/><Relationship Id="rId11" Type="http://schemas.openxmlformats.org/officeDocument/2006/relationships/image" Target="../media/image198.png"/><Relationship Id="rId10" Type="http://schemas.openxmlformats.org/officeDocument/2006/relationships/image" Target="../media/image197.png"/><Relationship Id="rId1" Type="http://schemas.openxmlformats.org/officeDocument/2006/relationships/image" Target="../media/image194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wmf"/><Relationship Id="rId8" Type="http://schemas.openxmlformats.org/officeDocument/2006/relationships/oleObject" Target="../embeddings/oleObject210.bin"/><Relationship Id="rId7" Type="http://schemas.openxmlformats.org/officeDocument/2006/relationships/image" Target="../media/image205.wmf"/><Relationship Id="rId6" Type="http://schemas.openxmlformats.org/officeDocument/2006/relationships/oleObject" Target="../embeddings/oleObject209.bin"/><Relationship Id="rId5" Type="http://schemas.openxmlformats.org/officeDocument/2006/relationships/oleObject" Target="../embeddings/oleObject208.bin"/><Relationship Id="rId4" Type="http://schemas.openxmlformats.org/officeDocument/2006/relationships/image" Target="../media/image204.wmf"/><Relationship Id="rId3" Type="http://schemas.openxmlformats.org/officeDocument/2006/relationships/oleObject" Target="../embeddings/oleObject207.bin"/><Relationship Id="rId24" Type="http://schemas.openxmlformats.org/officeDocument/2006/relationships/vmlDrawing" Target="../drawings/vmlDrawing35.v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212.wmf"/><Relationship Id="rId21" Type="http://schemas.openxmlformats.org/officeDocument/2006/relationships/oleObject" Target="../embeddings/oleObject216.bin"/><Relationship Id="rId20" Type="http://schemas.openxmlformats.org/officeDocument/2006/relationships/image" Target="../media/image211.wmf"/><Relationship Id="rId2" Type="http://schemas.openxmlformats.org/officeDocument/2006/relationships/image" Target="../media/image203.wmf"/><Relationship Id="rId19" Type="http://schemas.openxmlformats.org/officeDocument/2006/relationships/oleObject" Target="../embeddings/oleObject215.bin"/><Relationship Id="rId18" Type="http://schemas.openxmlformats.org/officeDocument/2006/relationships/image" Target="../media/image210.wmf"/><Relationship Id="rId17" Type="http://schemas.openxmlformats.org/officeDocument/2006/relationships/oleObject" Target="../embeddings/oleObject214.bin"/><Relationship Id="rId16" Type="http://schemas.openxmlformats.org/officeDocument/2006/relationships/image" Target="../media/image209.wmf"/><Relationship Id="rId15" Type="http://schemas.openxmlformats.org/officeDocument/2006/relationships/oleObject" Target="../embeddings/oleObject213.bin"/><Relationship Id="rId14" Type="http://schemas.openxmlformats.org/officeDocument/2006/relationships/image" Target="../media/image208.wmf"/><Relationship Id="rId13" Type="http://schemas.openxmlformats.org/officeDocument/2006/relationships/oleObject" Target="../embeddings/oleObject212.bin"/><Relationship Id="rId12" Type="http://schemas.openxmlformats.org/officeDocument/2006/relationships/image" Target="../media/image207.png"/><Relationship Id="rId11" Type="http://schemas.openxmlformats.org/officeDocument/2006/relationships/image" Target="../media/image206.wmf"/><Relationship Id="rId10" Type="http://schemas.openxmlformats.org/officeDocument/2006/relationships/oleObject" Target="../embeddings/oleObject211.bin"/><Relationship Id="rId1" Type="http://schemas.openxmlformats.org/officeDocument/2006/relationships/oleObject" Target="../embeddings/oleObject206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3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6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6.wmf"/><Relationship Id="rId5" Type="http://schemas.openxmlformats.org/officeDocument/2006/relationships/oleObject" Target="../embeddings/oleObject219.bin"/><Relationship Id="rId4" Type="http://schemas.openxmlformats.org/officeDocument/2006/relationships/image" Target="../media/image215.wmf"/><Relationship Id="rId3" Type="http://schemas.openxmlformats.org/officeDocument/2006/relationships/oleObject" Target="../embeddings/oleObject218.bin"/><Relationship Id="rId2" Type="http://schemas.openxmlformats.org/officeDocument/2006/relationships/image" Target="../media/image214.wmf"/><Relationship Id="rId1" Type="http://schemas.openxmlformats.org/officeDocument/2006/relationships/oleObject" Target="../embeddings/oleObject217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7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4.bin"/><Relationship Id="rId8" Type="http://schemas.openxmlformats.org/officeDocument/2006/relationships/image" Target="../media/image221.emf"/><Relationship Id="rId7" Type="http://schemas.openxmlformats.org/officeDocument/2006/relationships/oleObject" Target="../embeddings/oleObject223.bin"/><Relationship Id="rId6" Type="http://schemas.openxmlformats.org/officeDocument/2006/relationships/image" Target="../media/image220.emf"/><Relationship Id="rId5" Type="http://schemas.openxmlformats.org/officeDocument/2006/relationships/oleObject" Target="../embeddings/oleObject222.bin"/><Relationship Id="rId4" Type="http://schemas.openxmlformats.org/officeDocument/2006/relationships/image" Target="../media/image219.emf"/><Relationship Id="rId3" Type="http://schemas.openxmlformats.org/officeDocument/2006/relationships/oleObject" Target="../embeddings/oleObject221.bin"/><Relationship Id="rId2" Type="http://schemas.openxmlformats.org/officeDocument/2006/relationships/image" Target="../media/image218.emf"/><Relationship Id="rId13" Type="http://schemas.openxmlformats.org/officeDocument/2006/relationships/vmlDrawing" Target="../drawings/vmlDrawing37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17.png"/><Relationship Id="rId10" Type="http://schemas.openxmlformats.org/officeDocument/2006/relationships/image" Target="../media/image222.emf"/><Relationship Id="rId1" Type="http://schemas.openxmlformats.org/officeDocument/2006/relationships/oleObject" Target="../embeddings/oleObject220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9.bin"/><Relationship Id="rId8" Type="http://schemas.openxmlformats.org/officeDocument/2006/relationships/image" Target="../media/image226.wmf"/><Relationship Id="rId7" Type="http://schemas.openxmlformats.org/officeDocument/2006/relationships/oleObject" Target="../embeddings/oleObject228.bin"/><Relationship Id="rId6" Type="http://schemas.openxmlformats.org/officeDocument/2006/relationships/image" Target="../media/image225.wmf"/><Relationship Id="rId5" Type="http://schemas.openxmlformats.org/officeDocument/2006/relationships/oleObject" Target="../embeddings/oleObject227.bin"/><Relationship Id="rId4" Type="http://schemas.openxmlformats.org/officeDocument/2006/relationships/image" Target="../media/image224.wmf"/><Relationship Id="rId3" Type="http://schemas.openxmlformats.org/officeDocument/2006/relationships/oleObject" Target="../embeddings/oleObject226.bin"/><Relationship Id="rId2" Type="http://schemas.openxmlformats.org/officeDocument/2006/relationships/image" Target="../media/image223.wmf"/><Relationship Id="rId16" Type="http://schemas.openxmlformats.org/officeDocument/2006/relationships/vmlDrawing" Target="../drawings/vmlDrawing38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229.wmf"/><Relationship Id="rId13" Type="http://schemas.openxmlformats.org/officeDocument/2006/relationships/oleObject" Target="../embeddings/oleObject231.bin"/><Relationship Id="rId12" Type="http://schemas.openxmlformats.org/officeDocument/2006/relationships/image" Target="../media/image228.wmf"/><Relationship Id="rId11" Type="http://schemas.openxmlformats.org/officeDocument/2006/relationships/oleObject" Target="../embeddings/oleObject230.bin"/><Relationship Id="rId10" Type="http://schemas.openxmlformats.org/officeDocument/2006/relationships/image" Target="../media/image227.wmf"/><Relationship Id="rId1" Type="http://schemas.openxmlformats.org/officeDocument/2006/relationships/oleObject" Target="../embeddings/oleObject225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2.png"/><Relationship Id="rId1" Type="http://schemas.openxmlformats.org/officeDocument/2006/relationships/image" Target="../media/image231.jpe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6.bin"/><Relationship Id="rId8" Type="http://schemas.openxmlformats.org/officeDocument/2006/relationships/image" Target="../media/image236.emf"/><Relationship Id="rId7" Type="http://schemas.openxmlformats.org/officeDocument/2006/relationships/oleObject" Target="../embeddings/oleObject235.bin"/><Relationship Id="rId6" Type="http://schemas.openxmlformats.org/officeDocument/2006/relationships/image" Target="../media/image235.emf"/><Relationship Id="rId5" Type="http://schemas.openxmlformats.org/officeDocument/2006/relationships/oleObject" Target="../embeddings/oleObject234.bin"/><Relationship Id="rId4" Type="http://schemas.openxmlformats.org/officeDocument/2006/relationships/image" Target="../media/image234.emf"/><Relationship Id="rId3" Type="http://schemas.openxmlformats.org/officeDocument/2006/relationships/oleObject" Target="../embeddings/oleObject233.bin"/><Relationship Id="rId2" Type="http://schemas.openxmlformats.org/officeDocument/2006/relationships/image" Target="../media/image233.emf"/><Relationship Id="rId12" Type="http://schemas.openxmlformats.org/officeDocument/2006/relationships/vmlDrawing" Target="../drawings/vmlDrawing39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37.emf"/><Relationship Id="rId1" Type="http://schemas.openxmlformats.org/officeDocument/2006/relationships/oleObject" Target="../embeddings/oleObject232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8.jpe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42.emf"/><Relationship Id="rId7" Type="http://schemas.openxmlformats.org/officeDocument/2006/relationships/oleObject" Target="../embeddings/oleObject240.bin"/><Relationship Id="rId6" Type="http://schemas.openxmlformats.org/officeDocument/2006/relationships/image" Target="../media/image241.emf"/><Relationship Id="rId5" Type="http://schemas.openxmlformats.org/officeDocument/2006/relationships/oleObject" Target="../embeddings/oleObject239.bin"/><Relationship Id="rId4" Type="http://schemas.openxmlformats.org/officeDocument/2006/relationships/image" Target="../media/image240.emf"/><Relationship Id="rId3" Type="http://schemas.openxmlformats.org/officeDocument/2006/relationships/oleObject" Target="../embeddings/oleObject238.bin"/><Relationship Id="rId2" Type="http://schemas.openxmlformats.org/officeDocument/2006/relationships/image" Target="../media/image239.emf"/><Relationship Id="rId10" Type="http://schemas.openxmlformats.org/officeDocument/2006/relationships/vmlDrawing" Target="../drawings/vmlDrawing40.vml"/><Relationship Id="rId1" Type="http://schemas.openxmlformats.org/officeDocument/2006/relationships/oleObject" Target="../embeddings/oleObject237.bin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1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45.emf"/><Relationship Id="rId4" Type="http://schemas.openxmlformats.org/officeDocument/2006/relationships/oleObject" Target="../embeddings/oleObject242.bin"/><Relationship Id="rId3" Type="http://schemas.openxmlformats.org/officeDocument/2006/relationships/image" Target="../media/image244.emf"/><Relationship Id="rId2" Type="http://schemas.openxmlformats.org/officeDocument/2006/relationships/oleObject" Target="../embeddings/oleObject241.bin"/><Relationship Id="rId1" Type="http://schemas.openxmlformats.org/officeDocument/2006/relationships/image" Target="../media/image243.jpe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7.bin"/><Relationship Id="rId8" Type="http://schemas.openxmlformats.org/officeDocument/2006/relationships/image" Target="../media/image249.emf"/><Relationship Id="rId7" Type="http://schemas.openxmlformats.org/officeDocument/2006/relationships/oleObject" Target="../embeddings/oleObject246.bin"/><Relationship Id="rId6" Type="http://schemas.openxmlformats.org/officeDocument/2006/relationships/image" Target="../media/image248.emf"/><Relationship Id="rId5" Type="http://schemas.openxmlformats.org/officeDocument/2006/relationships/oleObject" Target="../embeddings/oleObject245.bin"/><Relationship Id="rId4" Type="http://schemas.openxmlformats.org/officeDocument/2006/relationships/image" Target="../media/image247.emf"/><Relationship Id="rId3" Type="http://schemas.openxmlformats.org/officeDocument/2006/relationships/oleObject" Target="../embeddings/oleObject244.bin"/><Relationship Id="rId2" Type="http://schemas.openxmlformats.org/officeDocument/2006/relationships/image" Target="../media/image246.emf"/><Relationship Id="rId12" Type="http://schemas.openxmlformats.org/officeDocument/2006/relationships/vmlDrawing" Target="../drawings/vmlDrawing42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50.wmf"/><Relationship Id="rId1" Type="http://schemas.openxmlformats.org/officeDocument/2006/relationships/oleObject" Target="../embeddings/oleObject243.bin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5.wmf"/><Relationship Id="rId1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5.xml"/><Relationship Id="rId7" Type="http://schemas.openxmlformats.org/officeDocument/2006/relationships/image" Target="../media/image10.wmf"/><Relationship Id="rId6" Type="http://schemas.openxmlformats.org/officeDocument/2006/relationships/oleObject" Target="../embeddings/oleObject7.bin"/><Relationship Id="rId5" Type="http://schemas.openxmlformats.org/officeDocument/2006/relationships/image" Target="../media/image9.png"/><Relationship Id="rId4" Type="http://schemas.openxmlformats.org/officeDocument/2006/relationships/image" Target="../media/image8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7.wmf"/><Relationship Id="rId10" Type="http://schemas.openxmlformats.org/officeDocument/2006/relationships/vmlDrawing" Target="../drawings/vmlDrawing3.vml"/><Relationship Id="rId1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6.xml"/><Relationship Id="rId7" Type="http://schemas.openxmlformats.org/officeDocument/2006/relationships/image" Target="../media/image14.wmf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3.png"/><Relationship Id="rId4" Type="http://schemas.openxmlformats.org/officeDocument/2006/relationships/image" Target="../media/image12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1.emf"/><Relationship Id="rId11" Type="http://schemas.openxmlformats.org/officeDocument/2006/relationships/notesSlide" Target="../notesSlides/notesSlide1.xml"/><Relationship Id="rId10" Type="http://schemas.openxmlformats.org/officeDocument/2006/relationships/vmlDrawing" Target="../drawings/vmlDrawing4.vml"/><Relationship Id="rId1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7.xml"/><Relationship Id="rId4" Type="http://schemas.openxmlformats.org/officeDocument/2006/relationships/image" Target="../media/image15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14.wmf"/><Relationship Id="rId1" Type="http://schemas.openxmlformats.org/officeDocument/2006/relationships/oleObject" Target="../embeddings/oleObject1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标题 1"/>
          <p:cNvSpPr/>
          <p:nvPr/>
        </p:nvSpPr>
        <p:spPr bwMode="auto">
          <a:xfrm>
            <a:off x="684213" y="1844675"/>
            <a:ext cx="74485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91313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313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313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313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313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</a:rPr>
              <a:t>【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> 内 容（</a:t>
            </a: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</a:rPr>
              <a:t>Contents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>）</a:t>
            </a: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</a:rPr>
              <a:t>】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grpSp>
        <p:nvGrpSpPr>
          <p:cNvPr id="2" name="Group 3"/>
          <p:cNvGrpSpPr/>
          <p:nvPr/>
        </p:nvGrpSpPr>
        <p:grpSpPr bwMode="auto">
          <a:xfrm>
            <a:off x="1187450" y="2708275"/>
            <a:ext cx="6624638" cy="685800"/>
            <a:chOff x="1296" y="1824"/>
            <a:chExt cx="3617" cy="432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gray">
            <a:xfrm>
              <a:off x="1536" y="1899"/>
              <a:ext cx="3377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0" smtClean="0">
                  <a:latin typeface="Times New Roman" panose="02020603050405020304" pitchFamily="18" charset="0"/>
                </a:rPr>
                <a:t>    </a:t>
              </a:r>
              <a:r>
                <a:rPr lang="zh-CN" altLang="en-US" sz="2400" smtClean="0">
                  <a:latin typeface="Times New Roman" panose="02020603050405020304" pitchFamily="18" charset="0"/>
                </a:rPr>
                <a:t>第</a:t>
              </a:r>
              <a:r>
                <a:rPr lang="en-US" altLang="zh-CN" sz="2400" smtClean="0">
                  <a:latin typeface="Times New Roman" panose="02020603050405020304" pitchFamily="18" charset="0"/>
                </a:rPr>
                <a:t>19</a:t>
              </a:r>
              <a:r>
                <a:rPr lang="zh-CN" altLang="en-US" sz="2400" smtClean="0">
                  <a:latin typeface="Times New Roman" panose="02020603050405020304" pitchFamily="18" charset="0"/>
                </a:rPr>
                <a:t>章   </a:t>
              </a:r>
              <a:r>
                <a:rPr lang="zh-CN" altLang="en-US" sz="2400" smtClean="0"/>
                <a:t>光的干涉（</a:t>
              </a:r>
              <a:r>
                <a:rPr lang="en-US" altLang="zh-CN" sz="2400" smtClean="0"/>
                <a:t>Interference of light</a:t>
              </a:r>
              <a:r>
                <a:rPr lang="zh-CN" altLang="en-US" sz="2400" smtClean="0"/>
                <a:t>）</a:t>
              </a:r>
              <a:r>
                <a:rPr lang="zh-CN" altLang="en-US" b="0" smtClean="0"/>
                <a:t> </a:t>
              </a:r>
              <a:endParaRPr lang="zh-CN" altLang="en-US" b="0" smtClean="0"/>
            </a:p>
          </p:txBody>
        </p:sp>
        <p:sp>
          <p:nvSpPr>
            <p:cNvPr id="4112" name="AutoShape 5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lvl1pPr defTabSz="91313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313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313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313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313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4113" name="Text Box 7"/>
            <p:cNvSpPr txBox="1">
              <a:spLocks noChangeArrowheads="1"/>
            </p:cNvSpPr>
            <p:nvPr/>
          </p:nvSpPr>
          <p:spPr bwMode="gray">
            <a:xfrm>
              <a:off x="1404" y="1886"/>
              <a:ext cx="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313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313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313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313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313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0">
                  <a:solidFill>
                    <a:schemeClr val="bg1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" name="Group 13"/>
          <p:cNvGrpSpPr/>
          <p:nvPr/>
        </p:nvGrpSpPr>
        <p:grpSpPr bwMode="auto">
          <a:xfrm>
            <a:off x="1187450" y="3621088"/>
            <a:ext cx="6624638" cy="685800"/>
            <a:chOff x="1296" y="1824"/>
            <a:chExt cx="4173" cy="432"/>
          </a:xfrm>
        </p:grpSpPr>
        <p:sp>
          <p:nvSpPr>
            <p:cNvPr id="15" name="AutoShape 14"/>
            <p:cNvSpPr>
              <a:spLocks noChangeArrowheads="1"/>
            </p:cNvSpPr>
            <p:nvPr/>
          </p:nvSpPr>
          <p:spPr bwMode="gray">
            <a:xfrm>
              <a:off x="1536" y="1899"/>
              <a:ext cx="370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8" name="AutoShape 15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lvl1pPr defTabSz="91313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313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313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313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313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4109" name="Text Box 16"/>
            <p:cNvSpPr txBox="1">
              <a:spLocks noChangeArrowheads="1"/>
            </p:cNvSpPr>
            <p:nvPr/>
          </p:nvSpPr>
          <p:spPr bwMode="gray">
            <a:xfrm>
              <a:off x="1674" y="1835"/>
              <a:ext cx="3795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1313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313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313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313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313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第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20</a:t>
              </a:r>
              <a:r>
                <a:rPr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章   </a:t>
              </a:r>
              <a:r>
                <a:rPr lang="zh-CN" altLang="en-US" sz="2400"/>
                <a:t>光的衍射（</a:t>
              </a:r>
              <a:r>
                <a:rPr lang="en-US" altLang="zh-CN" sz="2400"/>
                <a:t>Diffraction of light</a:t>
              </a:r>
              <a:r>
                <a:rPr lang="zh-CN" altLang="en-US" sz="2400"/>
                <a:t>）</a:t>
              </a:r>
              <a:r>
                <a:rPr lang="zh-CN" altLang="en-US" b="0"/>
                <a:t> </a:t>
              </a:r>
              <a:endParaRPr lang="en-US" altLang="zh-CN" b="0"/>
            </a:p>
          </p:txBody>
        </p:sp>
        <p:sp>
          <p:nvSpPr>
            <p:cNvPr id="4110" name="Text Box 17"/>
            <p:cNvSpPr txBox="1">
              <a:spLocks noChangeArrowheads="1"/>
            </p:cNvSpPr>
            <p:nvPr/>
          </p:nvSpPr>
          <p:spPr bwMode="gray">
            <a:xfrm>
              <a:off x="1398" y="188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313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313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313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313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313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0">
                  <a:solidFill>
                    <a:schemeClr val="bg1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" name="Group 18"/>
          <p:cNvGrpSpPr/>
          <p:nvPr/>
        </p:nvGrpSpPr>
        <p:grpSpPr bwMode="auto">
          <a:xfrm>
            <a:off x="1187450" y="4660900"/>
            <a:ext cx="6480175" cy="685800"/>
            <a:chOff x="1296" y="1824"/>
            <a:chExt cx="4152" cy="432"/>
          </a:xfrm>
        </p:grpSpPr>
        <p:sp>
          <p:nvSpPr>
            <p:cNvPr id="25" name="AutoShape 19"/>
            <p:cNvSpPr>
              <a:spLocks noChangeArrowheads="1"/>
            </p:cNvSpPr>
            <p:nvPr/>
          </p:nvSpPr>
          <p:spPr bwMode="gray">
            <a:xfrm>
              <a:off x="1536" y="1899"/>
              <a:ext cx="3773" cy="288"/>
            </a:xfrm>
            <a:prstGeom prst="roundRect">
              <a:avLst>
                <a:gd name="adj" fmla="val 16667"/>
              </a:avLst>
            </a:prstGeom>
            <a:solidFill>
              <a:srgbClr val="CC99FF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240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4" name="AutoShape 20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CC99FF"/>
            </a:solidFill>
            <a:ln w="25400" algn="ctr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lvl1pPr defTabSz="91313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313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313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313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313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4105" name="Text Box 21"/>
            <p:cNvSpPr txBox="1">
              <a:spLocks noChangeArrowheads="1"/>
            </p:cNvSpPr>
            <p:nvPr/>
          </p:nvSpPr>
          <p:spPr bwMode="gray">
            <a:xfrm>
              <a:off x="1711" y="1912"/>
              <a:ext cx="3737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1313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313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313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313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313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第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21</a:t>
              </a:r>
              <a:r>
                <a:rPr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章   光的偏振（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Polarization of light</a:t>
              </a:r>
              <a:r>
                <a:rPr lang="zh-CN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）</a:t>
              </a:r>
              <a:endPara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06" name="Text Box 22"/>
            <p:cNvSpPr txBox="1">
              <a:spLocks noChangeArrowheads="1"/>
            </p:cNvSpPr>
            <p:nvPr/>
          </p:nvSpPr>
          <p:spPr bwMode="gray">
            <a:xfrm>
              <a:off x="1397" y="1886"/>
              <a:ext cx="2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313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313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313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313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313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313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0">
                  <a:solidFill>
                    <a:schemeClr val="bg1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86041" name="Text Box 25"/>
          <p:cNvSpPr txBox="1">
            <a:spLocks noChangeArrowheads="1"/>
          </p:cNvSpPr>
          <p:nvPr/>
        </p:nvSpPr>
        <p:spPr bwMode="auto">
          <a:xfrm>
            <a:off x="2227263" y="865188"/>
            <a:ext cx="436245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3600">
                <a:latin typeface="宋体" panose="02010600030101010101" pitchFamily="2" charset="-122"/>
              </a:rPr>
              <a:t>光波（</a:t>
            </a:r>
            <a:r>
              <a:rPr lang="en-US" altLang="zh-CN" sz="3600">
                <a:latin typeface="宋体" panose="02010600030101010101" pitchFamily="2" charset="-122"/>
              </a:rPr>
              <a:t>Light Wave</a:t>
            </a:r>
            <a:r>
              <a:rPr lang="zh-CN" altLang="en-US" sz="3600">
                <a:latin typeface="宋体" panose="02010600030101010101" pitchFamily="2" charset="-122"/>
              </a:rPr>
              <a:t>）</a:t>
            </a:r>
            <a:endParaRPr lang="en-US" altLang="zh-CN" sz="2800">
              <a:latin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6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6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/>
      <p:bldP spid="8604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Rectangle 2"/>
          <p:cNvSpPr/>
          <p:nvPr/>
        </p:nvSpPr>
        <p:spPr>
          <a:xfrm>
            <a:off x="0" y="836613"/>
            <a:ext cx="2732088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）光程差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8099" name="Text Box 3"/>
          <p:cNvSpPr txBox="1"/>
          <p:nvPr/>
        </p:nvSpPr>
        <p:spPr>
          <a:xfrm>
            <a:off x="6588125" y="4365625"/>
            <a:ext cx="2160588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相位差和光程差的关系：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88100" name="Object 4"/>
          <p:cNvGraphicFramePr>
            <a:graphicFrameLocks noChangeAspect="1"/>
          </p:cNvGraphicFramePr>
          <p:nvPr/>
        </p:nvGraphicFramePr>
        <p:xfrm>
          <a:off x="6804025" y="5229225"/>
          <a:ext cx="2049463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1" imgW="806450" imgH="432435" progId="Equation.DSMT4">
                  <p:embed/>
                </p:oleObj>
              </mc:Choice>
              <mc:Fallback>
                <p:oleObj name="" r:id="rId1" imgW="806450" imgH="432435" progId="Equation.DSMT4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804025" y="5229225"/>
                        <a:ext cx="2049463" cy="1179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01" name="Object 5"/>
          <p:cNvGraphicFramePr>
            <a:graphicFrameLocks noChangeAspect="1"/>
          </p:cNvGraphicFramePr>
          <p:nvPr/>
        </p:nvGraphicFramePr>
        <p:xfrm>
          <a:off x="755650" y="2349500"/>
          <a:ext cx="324167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3" imgW="1297940" imgH="432435" progId="Equation.3">
                  <p:embed/>
                </p:oleObj>
              </mc:Choice>
              <mc:Fallback>
                <p:oleObj name="" r:id="rId3" imgW="1297940" imgH="432435" progId="Equation.3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650" y="2349500"/>
                        <a:ext cx="3241675" cy="1085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02" name="Object 6"/>
          <p:cNvGraphicFramePr/>
          <p:nvPr/>
        </p:nvGraphicFramePr>
        <p:xfrm>
          <a:off x="1403350" y="3500438"/>
          <a:ext cx="3529013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5" imgW="1307465" imgH="462280" progId="Equation.3">
                  <p:embed/>
                </p:oleObj>
              </mc:Choice>
              <mc:Fallback>
                <p:oleObj name="" r:id="rId5" imgW="1307465" imgH="462280" progId="Equation.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03350" y="3500438"/>
                        <a:ext cx="3529013" cy="1157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03" name="Object 7"/>
          <p:cNvGraphicFramePr>
            <a:graphicFrameLocks noChangeAspect="1"/>
          </p:cNvGraphicFramePr>
          <p:nvPr/>
        </p:nvGraphicFramePr>
        <p:xfrm>
          <a:off x="5003800" y="3500438"/>
          <a:ext cx="3313113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7" imgW="1248410" imgH="393065" progId="Equation.3">
                  <p:embed/>
                </p:oleObj>
              </mc:Choice>
              <mc:Fallback>
                <p:oleObj name="" r:id="rId7" imgW="1248410" imgH="393065" progId="Equation.3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03800" y="3500438"/>
                        <a:ext cx="3313113" cy="1055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04" name="Object 8"/>
          <p:cNvGraphicFramePr>
            <a:graphicFrameLocks noChangeAspect="1"/>
          </p:cNvGraphicFramePr>
          <p:nvPr/>
        </p:nvGraphicFramePr>
        <p:xfrm>
          <a:off x="0" y="5013325"/>
          <a:ext cx="287972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9" imgW="973455" imgH="167005" progId="Equation.3">
                  <p:embed/>
                </p:oleObj>
              </mc:Choice>
              <mc:Fallback>
                <p:oleObj name="" r:id="rId9" imgW="973455" imgH="167005" progId="Equation.3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0" y="5013325"/>
                        <a:ext cx="2879725" cy="6080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105" name="Text Box 9"/>
          <p:cNvSpPr txBox="1"/>
          <p:nvPr/>
        </p:nvSpPr>
        <p:spPr>
          <a:xfrm>
            <a:off x="468313" y="4437063"/>
            <a:ext cx="1800225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光程差：</a:t>
            </a:r>
            <a:endParaRPr lang="zh-CN" altLang="en-US" sz="2800" b="1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388106" name="Text Box 10"/>
          <p:cNvSpPr txBox="1"/>
          <p:nvPr/>
        </p:nvSpPr>
        <p:spPr>
          <a:xfrm>
            <a:off x="250825" y="1268413"/>
            <a:ext cx="5040313" cy="11176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例：两相干波源</a:t>
            </a:r>
            <a:r>
              <a:rPr lang="en-US" altLang="zh-CN" sz="2800" b="1" dirty="0">
                <a:latin typeface="Times New Roman" panose="02020603050405020304" pitchFamily="18" charset="0"/>
              </a:rPr>
              <a:t>S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800" b="1" dirty="0"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</a:rPr>
              <a:t>、</a:t>
            </a:r>
            <a:r>
              <a:rPr lang="en-US" altLang="zh-CN" sz="2800" b="1" dirty="0">
                <a:latin typeface="Times New Roman" panose="02020603050405020304" pitchFamily="18" charset="0"/>
              </a:rPr>
              <a:t>S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</a:rPr>
              <a:t>产生相干波叠加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pic>
        <p:nvPicPr>
          <p:cNvPr id="388107" name="Picture 11" descr="17-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8263" y="981075"/>
            <a:ext cx="3097212" cy="2665413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</a:ln>
        </p:spPr>
      </p:pic>
      <p:sp>
        <p:nvSpPr>
          <p:cNvPr id="388139" name="AutoShape 43"/>
          <p:cNvSpPr/>
          <p:nvPr/>
        </p:nvSpPr>
        <p:spPr>
          <a:xfrm>
            <a:off x="2843213" y="4797425"/>
            <a:ext cx="215900" cy="1008063"/>
          </a:xfrm>
          <a:prstGeom prst="leftBrace">
            <a:avLst>
              <a:gd name="adj1" fmla="val 38909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388140" name="Object 44"/>
          <p:cNvGraphicFramePr>
            <a:graphicFrameLocks noChangeAspect="1"/>
          </p:cNvGraphicFramePr>
          <p:nvPr/>
        </p:nvGraphicFramePr>
        <p:xfrm>
          <a:off x="3132138" y="4581525"/>
          <a:ext cx="8636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12" imgW="304165" imgH="177800" progId="Equation.DSMT4">
                  <p:embed/>
                </p:oleObj>
              </mc:Choice>
              <mc:Fallback>
                <p:oleObj name="" r:id="rId12" imgW="304165" imgH="177800" progId="Equation.DSMT4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32138" y="4581525"/>
                        <a:ext cx="863600" cy="503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41" name="Object 45"/>
          <p:cNvGraphicFramePr>
            <a:graphicFrameLocks noChangeAspect="1"/>
          </p:cNvGraphicFramePr>
          <p:nvPr/>
        </p:nvGraphicFramePr>
        <p:xfrm>
          <a:off x="3059113" y="5373688"/>
          <a:ext cx="20161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14" imgW="850265" imgH="203200" progId="Equation.DSMT4">
                  <p:embed/>
                </p:oleObj>
              </mc:Choice>
              <mc:Fallback>
                <p:oleObj name="" r:id="rId14" imgW="850265" imgH="203200" progId="Equation.DSMT4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059113" y="5373688"/>
                        <a:ext cx="2016125" cy="482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142" name="Text Box 46"/>
          <p:cNvSpPr txBox="1"/>
          <p:nvPr/>
        </p:nvSpPr>
        <p:spPr>
          <a:xfrm>
            <a:off x="4067175" y="4581525"/>
            <a:ext cx="161290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干涉相长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8143" name="Text Box 47"/>
          <p:cNvSpPr txBox="1"/>
          <p:nvPr/>
        </p:nvSpPr>
        <p:spPr>
          <a:xfrm>
            <a:off x="5076825" y="5373688"/>
            <a:ext cx="161290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干涉相消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88144" name="Object 48"/>
          <p:cNvGraphicFramePr>
            <a:graphicFrameLocks noChangeAspect="1"/>
          </p:cNvGraphicFramePr>
          <p:nvPr/>
        </p:nvGraphicFramePr>
        <p:xfrm>
          <a:off x="3203575" y="5949950"/>
          <a:ext cx="219392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16" imgW="850265" imgH="203200" progId="Equation.DSMT4">
                  <p:embed/>
                </p:oleObj>
              </mc:Choice>
              <mc:Fallback>
                <p:oleObj name="" r:id="rId16" imgW="850265" imgH="203200" progId="Equation.DSMT4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203575" y="5949950"/>
                        <a:ext cx="2193925" cy="523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8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8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8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8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8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5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8105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8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9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88099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88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8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8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88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8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8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8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099" grpId="0" build="p"/>
      <p:bldP spid="388105" grpId="0" build="p"/>
      <p:bldP spid="388106" grpId="0"/>
      <p:bldP spid="388139" grpId="0" bldLvl="0" animBg="1"/>
      <p:bldP spid="388142" grpId="0"/>
      <p:bldP spid="3881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15362" name="Rectangle 2"/>
          <p:cNvSpPr/>
          <p:nvPr/>
        </p:nvSpPr>
        <p:spPr>
          <a:xfrm>
            <a:off x="0" y="836613"/>
            <a:ext cx="5472113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）物像之间的等光程性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123" name="Rectangle 3"/>
          <p:cNvSpPr/>
          <p:nvPr/>
        </p:nvSpPr>
        <p:spPr>
          <a:xfrm>
            <a:off x="827088" y="1341438"/>
            <a:ext cx="7705725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光路中插入薄透镜不会产生附加的光程差。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pic>
        <p:nvPicPr>
          <p:cNvPr id="389124" name="Picture 4" descr="17-12(b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3800" y="3573463"/>
            <a:ext cx="3529013" cy="2841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25" name="Picture 5" descr="17-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3" y="1989138"/>
            <a:ext cx="4752975" cy="2065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26" name="Picture 6" descr="17-12(a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8" y="4005263"/>
            <a:ext cx="3790950" cy="2438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9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9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9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Rectangle 2"/>
          <p:cNvSpPr/>
          <p:nvPr/>
        </p:nvSpPr>
        <p:spPr>
          <a:xfrm>
            <a:off x="179388" y="1557338"/>
            <a:ext cx="5148262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</a:rPr>
              <a:t>、</a:t>
            </a:r>
            <a:r>
              <a:rPr lang="zh-CN" altLang="en-US" sz="2800" b="1" dirty="0">
                <a:latin typeface="Times New Roman" panose="02020603050405020304" pitchFamily="18" charset="0"/>
              </a:rPr>
              <a:t>杨氏</a:t>
            </a:r>
            <a:r>
              <a:rPr lang="zh-CN" altLang="en-US" sz="2800" b="1" dirty="0">
                <a:latin typeface="Times New Roman" panose="02020603050405020304" pitchFamily="18" charset="0"/>
              </a:rPr>
              <a:t>双缝干涉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16387" name="Text Box 3"/>
          <p:cNvSpPr txBox="1"/>
          <p:nvPr/>
        </p:nvSpPr>
        <p:spPr>
          <a:xfrm>
            <a:off x="1547813" y="893763"/>
            <a:ext cx="5688012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二、杨氏双缝干涉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39007" name="Text Box 95"/>
          <p:cNvSpPr txBox="1"/>
          <p:nvPr/>
        </p:nvSpPr>
        <p:spPr>
          <a:xfrm>
            <a:off x="3203575" y="1541463"/>
            <a:ext cx="4535488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方正书宋简体" charset="-122"/>
              </a:rPr>
              <a:t>------</a:t>
            </a:r>
            <a:r>
              <a:rPr lang="zh-CN" altLang="en-US" sz="2800" b="1" dirty="0">
                <a:solidFill>
                  <a:srgbClr val="FF0000"/>
                </a:solidFill>
                <a:latin typeface="方正书宋简体" charset="-122"/>
              </a:rPr>
              <a:t>分波阵面干涉</a:t>
            </a:r>
            <a:endParaRPr lang="zh-CN" altLang="en-US" sz="2800" b="1" dirty="0">
              <a:solidFill>
                <a:srgbClr val="FF0000"/>
              </a:solidFill>
              <a:latin typeface="方正书宋简体" charset="-122"/>
            </a:endParaRPr>
          </a:p>
        </p:txBody>
      </p:sp>
      <p:grpSp>
        <p:nvGrpSpPr>
          <p:cNvPr id="39034" name="Group 122"/>
          <p:cNvGrpSpPr/>
          <p:nvPr/>
        </p:nvGrpSpPr>
        <p:grpSpPr>
          <a:xfrm>
            <a:off x="6300788" y="1989138"/>
            <a:ext cx="2519362" cy="3965575"/>
            <a:chOff x="3969" y="1207"/>
            <a:chExt cx="1587" cy="2498"/>
          </a:xfrm>
        </p:grpSpPr>
        <p:pic>
          <p:nvPicPr>
            <p:cNvPr id="16391" name="Picture 107" descr="杨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059" y="1207"/>
              <a:ext cx="1254" cy="155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392" name="Text Box 108"/>
            <p:cNvSpPr txBox="1"/>
            <p:nvPr/>
          </p:nvSpPr>
          <p:spPr>
            <a:xfrm>
              <a:off x="3969" y="2840"/>
              <a:ext cx="1587" cy="8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>
                  <a:latin typeface="Times New Roman" panose="02020603050405020304" pitchFamily="18" charset="0"/>
                </a:rPr>
                <a:t>英国物理学家</a:t>
              </a:r>
              <a:r>
                <a:rPr lang="zh-CN" altLang="en-US" sz="2800" b="1" dirty="0">
                  <a:latin typeface="宋体" panose="02010600030101010101" pitchFamily="2" charset="-122"/>
                </a:rPr>
                <a:t>托马斯</a:t>
              </a:r>
              <a:r>
                <a:rPr lang="en-US" altLang="zh-CN" sz="2800" b="1" dirty="0">
                  <a:latin typeface="宋体" panose="02010600030101010101" pitchFamily="2" charset="-122"/>
                </a:rPr>
                <a:t>• </a:t>
              </a:r>
              <a:r>
                <a:rPr lang="zh-CN" altLang="en-US" sz="2800" b="1" dirty="0">
                  <a:latin typeface="宋体" panose="02010600030101010101" pitchFamily="2" charset="-122"/>
                </a:rPr>
                <a:t>杨（</a:t>
              </a:r>
              <a:r>
                <a:rPr lang="en-US" altLang="zh-CN" sz="2800" b="1" dirty="0">
                  <a:latin typeface="Times New Roman" panose="02020603050405020304" pitchFamily="18" charset="0"/>
                </a:rPr>
                <a:t>1801</a:t>
              </a:r>
              <a:r>
                <a:rPr lang="zh-CN" altLang="en-US" sz="2800" b="1" dirty="0">
                  <a:latin typeface="Times New Roman" panose="02020603050405020304" pitchFamily="18" charset="0"/>
                </a:rPr>
                <a:t>年）</a:t>
              </a: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</p:grpSp>
      <p:pic>
        <p:nvPicPr>
          <p:cNvPr id="39023" name="Picture 111" descr="T12-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212975"/>
            <a:ext cx="5183188" cy="37560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4" grpId="0"/>
      <p:bldP spid="3900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1410" name="Text Box 2"/>
          <p:cNvSpPr txBox="1"/>
          <p:nvPr/>
        </p:nvSpPr>
        <p:spPr>
          <a:xfrm>
            <a:off x="250825" y="893763"/>
            <a:ext cx="2735263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（</a:t>
            </a:r>
            <a:r>
              <a:rPr lang="en-US" altLang="zh-CN" sz="2800" b="1" dirty="0">
                <a:latin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</a:rPr>
              <a:t>）</a:t>
            </a:r>
            <a:r>
              <a:rPr lang="zh-CN" altLang="en-US" sz="2800" b="1" dirty="0">
                <a:latin typeface="方正书宋简体" charset="-122"/>
              </a:rPr>
              <a:t>波程差：</a:t>
            </a:r>
            <a:endParaRPr lang="zh-CN" altLang="en-US" sz="2800" b="1" dirty="0">
              <a:latin typeface="方正书宋简体" charset="-122"/>
            </a:endParaRPr>
          </a:p>
        </p:txBody>
      </p:sp>
      <p:graphicFrame>
        <p:nvGraphicFramePr>
          <p:cNvPr id="401411" name="Object 3"/>
          <p:cNvGraphicFramePr>
            <a:graphicFrameLocks noChangeAspect="1"/>
          </p:cNvGraphicFramePr>
          <p:nvPr/>
        </p:nvGraphicFramePr>
        <p:xfrm>
          <a:off x="250825" y="1557338"/>
          <a:ext cx="3127375" cy="187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1" imgW="1494790" imgH="708025" progId="Equation.3">
                  <p:embed/>
                </p:oleObj>
              </mc:Choice>
              <mc:Fallback>
                <p:oleObj name="" r:id="rId1" imgW="1494790" imgH="708025" progId="Equation.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557338"/>
                        <a:ext cx="3127375" cy="1874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412" name="Text Box 4"/>
          <p:cNvSpPr txBox="1"/>
          <p:nvPr/>
        </p:nvSpPr>
        <p:spPr>
          <a:xfrm>
            <a:off x="250825" y="4221163"/>
            <a:ext cx="12954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方正书宋简体" charset="-122"/>
              </a:rPr>
              <a:t>1)</a:t>
            </a:r>
            <a:r>
              <a:rPr lang="zh-CN" altLang="en-US" sz="2800" b="1" dirty="0">
                <a:latin typeface="方正书宋简体" charset="-122"/>
              </a:rPr>
              <a:t>明纹</a:t>
            </a:r>
            <a:endParaRPr lang="zh-CN" altLang="en-US" sz="2800" b="1" dirty="0">
              <a:latin typeface="方正书宋简体" charset="-122"/>
            </a:endParaRPr>
          </a:p>
        </p:txBody>
      </p:sp>
      <p:graphicFrame>
        <p:nvGraphicFramePr>
          <p:cNvPr id="401413" name="Object 5"/>
          <p:cNvGraphicFramePr>
            <a:graphicFrameLocks noChangeAspect="1"/>
          </p:cNvGraphicFramePr>
          <p:nvPr/>
        </p:nvGraphicFramePr>
        <p:xfrm>
          <a:off x="1258888" y="4508500"/>
          <a:ext cx="3840162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3" imgW="1956435" imgH="393065" progId="Equation.3">
                  <p:embed/>
                </p:oleObj>
              </mc:Choice>
              <mc:Fallback>
                <p:oleObj name="" r:id="rId3" imgW="1956435" imgH="393065" progId="Equation.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258888" y="4508500"/>
                        <a:ext cx="3840162" cy="1143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416" name="Text Box 8"/>
          <p:cNvSpPr txBox="1"/>
          <p:nvPr/>
        </p:nvSpPr>
        <p:spPr>
          <a:xfrm>
            <a:off x="5292725" y="4797425"/>
            <a:ext cx="2808288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</a:rPr>
              <a:t>k</a:t>
            </a:r>
            <a:r>
              <a:rPr lang="en-US" altLang="zh-CN" sz="2800" dirty="0">
                <a:latin typeface="Times New Roman" panose="02020603050405020304" pitchFamily="18" charset="0"/>
              </a:rPr>
              <a:t> = 0,1 2,</a:t>
            </a:r>
            <a:r>
              <a:rPr lang="en-US" altLang="zh-CN" sz="2800" baseline="30000" dirty="0">
                <a:latin typeface="Times New Roman" panose="02020603050405020304" pitchFamily="18" charset="0"/>
              </a:rPr>
              <a:t>…</a:t>
            </a:r>
            <a:r>
              <a:rPr lang="zh-CN" altLang="en-US" sz="2800" b="1" dirty="0">
                <a:latin typeface="Times New Roman" panose="02020603050405020304" pitchFamily="18" charset="0"/>
              </a:rPr>
              <a:t>）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401417" name="Text Box 9"/>
          <p:cNvSpPr txBox="1"/>
          <p:nvPr/>
        </p:nvSpPr>
        <p:spPr>
          <a:xfrm>
            <a:off x="0" y="3500438"/>
            <a:ext cx="43561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（</a:t>
            </a:r>
            <a:r>
              <a:rPr lang="en-US" altLang="zh-CN" sz="2800" dirty="0">
                <a:latin typeface="宋体" panose="02010600030101010101" pitchFamily="2" charset="-122"/>
              </a:rPr>
              <a:t>2</a:t>
            </a:r>
            <a:r>
              <a:rPr lang="zh-CN" altLang="en-US" sz="2800" dirty="0">
                <a:latin typeface="宋体" panose="02010600030101010101" pitchFamily="2" charset="-122"/>
              </a:rPr>
              <a:t>）</a:t>
            </a:r>
            <a:r>
              <a:rPr lang="zh-CN" altLang="en-US" sz="2800" b="1" dirty="0">
                <a:latin typeface="Times New Roman" panose="02020603050405020304" pitchFamily="18" charset="0"/>
              </a:rPr>
              <a:t>干涉明暗条纹的位置 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pic>
        <p:nvPicPr>
          <p:cNvPr id="17416" name="Picture 12" descr="17-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196975"/>
            <a:ext cx="4572000" cy="2982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1421" name="Text Box 13"/>
          <p:cNvSpPr txBox="1"/>
          <p:nvPr/>
        </p:nvSpPr>
        <p:spPr>
          <a:xfrm>
            <a:off x="4643438" y="4149725"/>
            <a:ext cx="4284662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一般要求：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D</a:t>
            </a:r>
            <a:r>
              <a:rPr lang="en-US" altLang="zh-CN" sz="2800" b="1" dirty="0">
                <a:latin typeface="Times New Roman" panose="02020603050405020304" pitchFamily="18" charset="0"/>
              </a:rPr>
              <a:t>&gt;&gt;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d</a:t>
            </a:r>
            <a:r>
              <a:rPr lang="en-US" altLang="zh-CN" sz="2800" b="1" dirty="0">
                <a:latin typeface="Times New Roman" panose="02020603050405020304" pitchFamily="18" charset="0"/>
              </a:rPr>
              <a:t>,  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D</a:t>
            </a:r>
            <a:r>
              <a:rPr lang="en-US" altLang="zh-CN" sz="2800" b="1" dirty="0">
                <a:latin typeface="Times New Roman" panose="02020603050405020304" pitchFamily="18" charset="0"/>
              </a:rPr>
              <a:t>&gt;&gt;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x</a:t>
            </a:r>
            <a:endParaRPr lang="en-US" altLang="zh-CN" sz="2800" i="1" dirty="0">
              <a:latin typeface="Times New Roman" panose="02020603050405020304" pitchFamily="18" charset="0"/>
            </a:endParaRPr>
          </a:p>
        </p:txBody>
      </p:sp>
      <p:sp>
        <p:nvSpPr>
          <p:cNvPr id="401432" name="Text Box 24"/>
          <p:cNvSpPr txBox="1"/>
          <p:nvPr/>
        </p:nvSpPr>
        <p:spPr>
          <a:xfrm>
            <a:off x="2700338" y="5734050"/>
            <a:ext cx="446405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方正书宋简体" charset="-122"/>
              </a:rPr>
              <a:t>------</a:t>
            </a:r>
            <a:r>
              <a:rPr lang="zh-CN" altLang="en-US" sz="2800" b="1" dirty="0">
                <a:solidFill>
                  <a:srgbClr val="FF0000"/>
                </a:solidFill>
                <a:latin typeface="方正书宋简体" charset="-122"/>
              </a:rPr>
              <a:t>明纹中心的位置</a:t>
            </a:r>
            <a:endParaRPr lang="zh-CN" altLang="en-US" sz="2800" b="1" dirty="0">
              <a:solidFill>
                <a:srgbClr val="FF0000"/>
              </a:solidFill>
              <a:latin typeface="方正书宋简体" charset="-122"/>
            </a:endParaRPr>
          </a:p>
        </p:txBody>
      </p:sp>
    </p:spTree>
    <p:custDataLst>
      <p:tags r:id="rId6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0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410" grpId="0"/>
      <p:bldP spid="401412" grpId="0"/>
      <p:bldP spid="401416" grpId="0"/>
      <p:bldP spid="401417" grpId="0"/>
      <p:bldP spid="401421" grpId="0"/>
      <p:bldP spid="4014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98" name="Text Box 66"/>
          <p:cNvSpPr txBox="1"/>
          <p:nvPr/>
        </p:nvSpPr>
        <p:spPr>
          <a:xfrm>
            <a:off x="539750" y="981075"/>
            <a:ext cx="1800225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方正书宋简体" charset="-122"/>
              </a:rPr>
              <a:t>2)</a:t>
            </a:r>
            <a:r>
              <a:rPr lang="zh-CN" altLang="en-US" sz="2800" b="1" dirty="0">
                <a:latin typeface="方正书宋简体" charset="-122"/>
              </a:rPr>
              <a:t>暗纹 </a:t>
            </a:r>
            <a:endParaRPr lang="zh-CN" altLang="en-US" sz="2800" b="1" dirty="0">
              <a:latin typeface="方正书宋简体" charset="-122"/>
            </a:endParaRPr>
          </a:p>
        </p:txBody>
      </p:sp>
      <p:graphicFrame>
        <p:nvGraphicFramePr>
          <p:cNvPr id="44099" name="Object 67"/>
          <p:cNvGraphicFramePr>
            <a:graphicFrameLocks noChangeAspect="1"/>
          </p:cNvGraphicFramePr>
          <p:nvPr/>
        </p:nvGraphicFramePr>
        <p:xfrm>
          <a:off x="684213" y="2492375"/>
          <a:ext cx="292735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" imgW="1475105" imgH="393065" progId="Equation.3">
                  <p:embed/>
                </p:oleObj>
              </mc:Choice>
              <mc:Fallback>
                <p:oleObj name="" r:id="rId1" imgW="1475105" imgH="393065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84213" y="2492375"/>
                        <a:ext cx="2927350" cy="1095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6" name="Picture 123" descr="17-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3" y="1196975"/>
            <a:ext cx="4643437" cy="302895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4167" name="Object 135"/>
          <p:cNvGraphicFramePr>
            <a:graphicFrameLocks noChangeAspect="1"/>
          </p:cNvGraphicFramePr>
          <p:nvPr/>
        </p:nvGraphicFramePr>
        <p:xfrm>
          <a:off x="684213" y="1484313"/>
          <a:ext cx="2716212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4" imgW="1356995" imgH="393065" progId="Equation.3">
                  <p:embed/>
                </p:oleObj>
              </mc:Choice>
              <mc:Fallback>
                <p:oleObj name="" r:id="rId4" imgW="1356995" imgH="393065" progId="Equation.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84213" y="1484313"/>
                        <a:ext cx="2716212" cy="1095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168" name="Text Box 136"/>
          <p:cNvSpPr txBox="1"/>
          <p:nvPr/>
        </p:nvSpPr>
        <p:spPr>
          <a:xfrm>
            <a:off x="2771775" y="4149725"/>
            <a:ext cx="446405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方正书宋简体" charset="-122"/>
              </a:rPr>
              <a:t>------</a:t>
            </a:r>
            <a:r>
              <a:rPr lang="zh-CN" altLang="en-US" sz="2800" b="1" dirty="0">
                <a:solidFill>
                  <a:srgbClr val="FF0000"/>
                </a:solidFill>
                <a:latin typeface="方正书宋简体" charset="-122"/>
              </a:rPr>
              <a:t>暗纹中心的位置</a:t>
            </a:r>
            <a:endParaRPr lang="zh-CN" altLang="en-US" sz="2800" b="1" dirty="0">
              <a:solidFill>
                <a:srgbClr val="FF0000"/>
              </a:solidFill>
              <a:latin typeface="方正书宋简体" charset="-122"/>
            </a:endParaRPr>
          </a:p>
        </p:txBody>
      </p:sp>
      <p:sp>
        <p:nvSpPr>
          <p:cNvPr id="44169" name="Rectangle 137"/>
          <p:cNvSpPr/>
          <p:nvPr/>
        </p:nvSpPr>
        <p:spPr>
          <a:xfrm>
            <a:off x="323850" y="4691063"/>
            <a:ext cx="8424863" cy="11588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3)</a:t>
            </a:r>
            <a:r>
              <a:rPr lang="zh-CN" altLang="en-US" sz="2800" b="1" dirty="0">
                <a:latin typeface="宋体" panose="02010600030101010101" pitchFamily="2" charset="-122"/>
              </a:rPr>
              <a:t>若</a:t>
            </a:r>
            <a:r>
              <a:rPr lang="en-US" altLang="zh-CN" sz="2800" b="1" dirty="0">
                <a:latin typeface="宋体" panose="02010600030101010101" pitchFamily="2" charset="-122"/>
              </a:rPr>
              <a:t>x</a:t>
            </a:r>
            <a:r>
              <a:rPr lang="zh-CN" altLang="en-US" sz="2800" b="1" dirty="0">
                <a:latin typeface="宋体" panose="02010600030101010101" pitchFamily="2" charset="-122"/>
              </a:rPr>
              <a:t>不满足上两式，对应</a:t>
            </a:r>
            <a:r>
              <a:rPr lang="en-US" altLang="zh-CN" sz="2800" b="1" dirty="0">
                <a:latin typeface="宋体" panose="02010600030101010101" pitchFamily="2" charset="-122"/>
              </a:rPr>
              <a:t>P</a:t>
            </a:r>
            <a:r>
              <a:rPr lang="zh-CN" altLang="en-US" sz="2800" b="1" dirty="0">
                <a:latin typeface="宋体" panose="02010600030101010101" pitchFamily="2" charset="-122"/>
              </a:rPr>
              <a:t>点的亮度就介于最明和最暗之间。 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  <p:sp>
        <p:nvSpPr>
          <p:cNvPr id="44170" name="Text Box 138"/>
          <p:cNvSpPr txBox="1"/>
          <p:nvPr/>
        </p:nvSpPr>
        <p:spPr>
          <a:xfrm>
            <a:off x="1116013" y="3573463"/>
            <a:ext cx="3240087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</a:rPr>
              <a:t>k</a:t>
            </a:r>
            <a:r>
              <a:rPr lang="en-US" altLang="zh-CN" sz="2800" dirty="0">
                <a:latin typeface="Times New Roman" panose="02020603050405020304" pitchFamily="18" charset="0"/>
              </a:rPr>
              <a:t> = 1</a:t>
            </a:r>
            <a:r>
              <a:rPr lang="zh-CN" altLang="en-US" sz="2800" dirty="0">
                <a:latin typeface="Times New Roman" panose="02020603050405020304" pitchFamily="18" charset="0"/>
              </a:rPr>
              <a:t>、 </a:t>
            </a:r>
            <a:r>
              <a:rPr lang="en-US" altLang="zh-CN" sz="2800" dirty="0">
                <a:latin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</a:rPr>
              <a:t>、</a:t>
            </a:r>
            <a:r>
              <a:rPr lang="en-US" altLang="zh-CN" sz="2800" baseline="30000" dirty="0">
                <a:latin typeface="Times New Roman" panose="02020603050405020304" pitchFamily="18" charset="0"/>
              </a:rPr>
              <a:t>…</a:t>
            </a:r>
            <a:r>
              <a:rPr lang="zh-CN" altLang="en-US" sz="2800" b="1" dirty="0">
                <a:latin typeface="Times New Roman" panose="02020603050405020304" pitchFamily="18" charset="0"/>
              </a:rPr>
              <a:t>）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4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4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4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98" grpId="0"/>
      <p:bldP spid="44168" grpId="0"/>
      <p:bldP spid="44169" grpId="0"/>
      <p:bldP spid="4417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11" name="Group 3"/>
          <p:cNvGrpSpPr/>
          <p:nvPr/>
        </p:nvGrpSpPr>
        <p:grpSpPr>
          <a:xfrm>
            <a:off x="4600575" y="3754438"/>
            <a:ext cx="4543425" cy="1330325"/>
            <a:chOff x="2832" y="3062"/>
            <a:chExt cx="2862" cy="838"/>
          </a:xfrm>
        </p:grpSpPr>
        <p:graphicFrame>
          <p:nvGraphicFramePr>
            <p:cNvPr id="19501" name="Object 4"/>
            <p:cNvGraphicFramePr/>
            <p:nvPr/>
          </p:nvGraphicFramePr>
          <p:xfrm>
            <a:off x="2898" y="3168"/>
            <a:ext cx="2788" cy="7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8" name="" r:id="rId1" imgW="2105025" imgH="1076325" progId="Mathcad">
                    <p:embed/>
                  </p:oleObj>
                </mc:Choice>
                <mc:Fallback>
                  <p:oleObj name="" r:id="rId1" imgW="2105025" imgH="1076325" progId="Mathcad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898" y="3168"/>
                          <a:ext cx="2788" cy="7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502" name="Rectangle 5"/>
            <p:cNvSpPr/>
            <p:nvPr/>
          </p:nvSpPr>
          <p:spPr>
            <a:xfrm>
              <a:off x="2889" y="3657"/>
              <a:ext cx="2800" cy="240"/>
            </a:xfrm>
            <a:prstGeom prst="rect">
              <a:avLst/>
            </a:prstGeom>
            <a:solidFill>
              <a:srgbClr val="FFFFEA"/>
            </a:solidFill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9503" name="Rectangle 6"/>
            <p:cNvSpPr/>
            <p:nvPr/>
          </p:nvSpPr>
          <p:spPr>
            <a:xfrm>
              <a:off x="2885" y="3062"/>
              <a:ext cx="2800" cy="136"/>
            </a:xfrm>
            <a:prstGeom prst="rect">
              <a:avLst/>
            </a:prstGeom>
            <a:solidFill>
              <a:srgbClr val="FFFFEA"/>
            </a:solidFill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9504" name="Rectangle 7"/>
            <p:cNvSpPr/>
            <p:nvPr/>
          </p:nvSpPr>
          <p:spPr>
            <a:xfrm>
              <a:off x="2832" y="3120"/>
              <a:ext cx="96" cy="624"/>
            </a:xfrm>
            <a:prstGeom prst="rect">
              <a:avLst/>
            </a:prstGeom>
            <a:solidFill>
              <a:srgbClr val="FFFFEA"/>
            </a:solidFill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9505" name="Rectangle 8"/>
            <p:cNvSpPr/>
            <p:nvPr/>
          </p:nvSpPr>
          <p:spPr>
            <a:xfrm>
              <a:off x="5598" y="3120"/>
              <a:ext cx="96" cy="624"/>
            </a:xfrm>
            <a:prstGeom prst="rect">
              <a:avLst/>
            </a:prstGeom>
            <a:solidFill>
              <a:srgbClr val="FFFFEA"/>
            </a:solidFill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43017" name="Text Box 9"/>
          <p:cNvSpPr txBox="1"/>
          <p:nvPr/>
        </p:nvSpPr>
        <p:spPr>
          <a:xfrm>
            <a:off x="0" y="3141663"/>
            <a:ext cx="4465638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</a:rPr>
              <a:t>）平行的明暗相间条纹 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43018" name="Text Box 10"/>
          <p:cNvSpPr txBox="1"/>
          <p:nvPr/>
        </p:nvSpPr>
        <p:spPr>
          <a:xfrm>
            <a:off x="0" y="3644900"/>
            <a:ext cx="441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</a:rPr>
              <a:t>3</a:t>
            </a:r>
            <a:r>
              <a:rPr lang="zh-CN" altLang="en-US" sz="2800" b="1" dirty="0">
                <a:latin typeface="Times New Roman" panose="02020603050405020304" pitchFamily="18" charset="0"/>
              </a:rPr>
              <a:t>）各级明纹的亮度一样 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43021" name="Text Box 13"/>
          <p:cNvSpPr txBox="1"/>
          <p:nvPr/>
        </p:nvSpPr>
        <p:spPr>
          <a:xfrm>
            <a:off x="331788" y="2622550"/>
            <a:ext cx="258445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条纹特点：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grpSp>
        <p:nvGrpSpPr>
          <p:cNvPr id="43023" name="Group 15"/>
          <p:cNvGrpSpPr/>
          <p:nvPr/>
        </p:nvGrpSpPr>
        <p:grpSpPr>
          <a:xfrm>
            <a:off x="4872038" y="3546475"/>
            <a:ext cx="4271962" cy="2762250"/>
            <a:chOff x="3024" y="160"/>
            <a:chExt cx="2691" cy="1740"/>
          </a:xfrm>
        </p:grpSpPr>
        <p:sp>
          <p:nvSpPr>
            <p:cNvPr id="19497" name="Line 16"/>
            <p:cNvSpPr/>
            <p:nvPr/>
          </p:nvSpPr>
          <p:spPr>
            <a:xfrm flipV="1">
              <a:off x="4254" y="288"/>
              <a:ext cx="0" cy="134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9498" name="Line 17"/>
            <p:cNvSpPr/>
            <p:nvPr/>
          </p:nvSpPr>
          <p:spPr>
            <a:xfrm>
              <a:off x="3024" y="1632"/>
              <a:ext cx="264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9499" name="Text Box 18"/>
            <p:cNvSpPr txBox="1"/>
            <p:nvPr/>
          </p:nvSpPr>
          <p:spPr>
            <a:xfrm>
              <a:off x="5500" y="1573"/>
              <a:ext cx="21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i="1" dirty="0">
                  <a:latin typeface="Times New Roman" panose="02020603050405020304" pitchFamily="18" charset="0"/>
                </a:rPr>
                <a:t>x</a:t>
              </a:r>
              <a:endParaRPr lang="en-US" altLang="zh-CN" sz="2800" i="1" dirty="0">
                <a:latin typeface="Times New Roman" panose="02020603050405020304" pitchFamily="18" charset="0"/>
              </a:endParaRPr>
            </a:p>
          </p:txBody>
        </p:sp>
        <p:sp>
          <p:nvSpPr>
            <p:cNvPr id="19500" name="Text Box 19"/>
            <p:cNvSpPr txBox="1"/>
            <p:nvPr/>
          </p:nvSpPr>
          <p:spPr>
            <a:xfrm>
              <a:off x="4300" y="160"/>
              <a:ext cx="191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i="1" dirty="0">
                  <a:latin typeface="Times New Roman" panose="02020603050405020304" pitchFamily="18" charset="0"/>
                </a:rPr>
                <a:t>I</a:t>
              </a:r>
              <a:endParaRPr lang="en-US" altLang="zh-CN" sz="2800" i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3028" name="Group 20"/>
          <p:cNvGrpSpPr/>
          <p:nvPr/>
        </p:nvGrpSpPr>
        <p:grpSpPr>
          <a:xfrm>
            <a:off x="4962525" y="5741988"/>
            <a:ext cx="3930650" cy="566737"/>
            <a:chOff x="3072" y="1570"/>
            <a:chExt cx="2476" cy="357"/>
          </a:xfrm>
        </p:grpSpPr>
        <p:sp>
          <p:nvSpPr>
            <p:cNvPr id="19492" name="Text Box 21"/>
            <p:cNvSpPr txBox="1"/>
            <p:nvPr/>
          </p:nvSpPr>
          <p:spPr>
            <a:xfrm>
              <a:off x="4149" y="1600"/>
              <a:ext cx="22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dirty="0">
                  <a:latin typeface="Times New Roman" panose="02020603050405020304" pitchFamily="18" charset="0"/>
                </a:rPr>
                <a:t>0</a:t>
              </a:r>
              <a:endParaRPr lang="en-US" altLang="zh-CN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19493" name="Text Box 22"/>
            <p:cNvSpPr txBox="1"/>
            <p:nvPr/>
          </p:nvSpPr>
          <p:spPr>
            <a:xfrm>
              <a:off x="4639" y="1570"/>
              <a:ext cx="377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i="1" dirty="0">
                  <a:latin typeface="Times New Roman" panose="02020603050405020304" pitchFamily="18" charset="0"/>
                </a:rPr>
                <a:t>x</a:t>
              </a:r>
              <a:r>
                <a:rPr lang="en-US" altLang="zh-CN" sz="2800" baseline="-25000" dirty="0">
                  <a:latin typeface="Times New Roman" panose="02020603050405020304" pitchFamily="18" charset="0"/>
                </a:rPr>
                <a:t>+1</a:t>
              </a:r>
              <a:endParaRPr lang="en-US" altLang="zh-CN" sz="2800" i="1" dirty="0">
                <a:latin typeface="Times New Roman" panose="02020603050405020304" pitchFamily="18" charset="0"/>
              </a:endParaRPr>
            </a:p>
          </p:txBody>
        </p:sp>
        <p:sp>
          <p:nvSpPr>
            <p:cNvPr id="19494" name="Text Box 23"/>
            <p:cNvSpPr txBox="1"/>
            <p:nvPr/>
          </p:nvSpPr>
          <p:spPr>
            <a:xfrm>
              <a:off x="5171" y="1570"/>
              <a:ext cx="377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i="1" dirty="0">
                  <a:latin typeface="Times New Roman" panose="02020603050405020304" pitchFamily="18" charset="0"/>
                </a:rPr>
                <a:t>x</a:t>
              </a:r>
              <a:r>
                <a:rPr lang="en-US" altLang="zh-CN" sz="2800" baseline="-25000" dirty="0">
                  <a:latin typeface="Times New Roman" panose="02020603050405020304" pitchFamily="18" charset="0"/>
                </a:rPr>
                <a:t>+2</a:t>
              </a:r>
              <a:endParaRPr lang="en-US" altLang="zh-CN" sz="2800" i="1" dirty="0">
                <a:latin typeface="Times New Roman" panose="02020603050405020304" pitchFamily="18" charset="0"/>
              </a:endParaRPr>
            </a:p>
          </p:txBody>
        </p:sp>
        <p:sp>
          <p:nvSpPr>
            <p:cNvPr id="19495" name="Text Box 24"/>
            <p:cNvSpPr txBox="1"/>
            <p:nvPr/>
          </p:nvSpPr>
          <p:spPr>
            <a:xfrm>
              <a:off x="3600" y="1570"/>
              <a:ext cx="34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i="1" dirty="0">
                  <a:latin typeface="Times New Roman" panose="02020603050405020304" pitchFamily="18" charset="0"/>
                </a:rPr>
                <a:t>x</a:t>
              </a:r>
              <a:r>
                <a:rPr lang="en-US" altLang="zh-CN" sz="2800" baseline="-25000" dirty="0">
                  <a:latin typeface="Times New Roman" panose="02020603050405020304" pitchFamily="18" charset="0"/>
                </a:rPr>
                <a:t>-1</a:t>
              </a:r>
              <a:endParaRPr lang="en-US" altLang="zh-CN" sz="2800" i="1" dirty="0">
                <a:latin typeface="Times New Roman" panose="02020603050405020304" pitchFamily="18" charset="0"/>
              </a:endParaRPr>
            </a:p>
          </p:txBody>
        </p:sp>
        <p:sp>
          <p:nvSpPr>
            <p:cNvPr id="19496" name="Text Box 25"/>
            <p:cNvSpPr txBox="1"/>
            <p:nvPr/>
          </p:nvSpPr>
          <p:spPr>
            <a:xfrm>
              <a:off x="3072" y="1570"/>
              <a:ext cx="34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i="1" dirty="0">
                  <a:latin typeface="Times New Roman" panose="02020603050405020304" pitchFamily="18" charset="0"/>
                </a:rPr>
                <a:t>x</a:t>
              </a:r>
              <a:r>
                <a:rPr lang="en-US" altLang="zh-CN" sz="2800" baseline="-25000" dirty="0">
                  <a:latin typeface="Times New Roman" panose="02020603050405020304" pitchFamily="18" charset="0"/>
                </a:rPr>
                <a:t>-2</a:t>
              </a:r>
              <a:endParaRPr lang="en-US" altLang="zh-CN" sz="2800" i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3035" name="Group 27"/>
          <p:cNvGrpSpPr/>
          <p:nvPr/>
        </p:nvGrpSpPr>
        <p:grpSpPr>
          <a:xfrm>
            <a:off x="4881563" y="4687888"/>
            <a:ext cx="3778250" cy="1009650"/>
            <a:chOff x="3072" y="996"/>
            <a:chExt cx="2380" cy="636"/>
          </a:xfrm>
        </p:grpSpPr>
        <p:sp>
          <p:nvSpPr>
            <p:cNvPr id="19483" name="Freeform 28"/>
            <p:cNvSpPr>
              <a:spLocks noChangeAspect="1"/>
            </p:cNvSpPr>
            <p:nvPr/>
          </p:nvSpPr>
          <p:spPr>
            <a:xfrm>
              <a:off x="3072" y="998"/>
              <a:ext cx="266" cy="31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5" y="1"/>
                </a:cxn>
              </a:cxnLst>
              <a:pathLst>
                <a:path w="384" h="624">
                  <a:moveTo>
                    <a:pt x="0" y="624"/>
                  </a:moveTo>
                  <a:cubicBezTo>
                    <a:pt x="64" y="312"/>
                    <a:pt x="128" y="0"/>
                    <a:pt x="192" y="0"/>
                  </a:cubicBezTo>
                  <a:cubicBezTo>
                    <a:pt x="256" y="0"/>
                    <a:pt x="320" y="312"/>
                    <a:pt x="384" y="624"/>
                  </a:cubicBezTo>
                </a:path>
              </a:pathLst>
            </a:custGeom>
            <a:noFill/>
            <a:ln w="38100" cap="flat" cmpd="sng">
              <a:solidFill>
                <a:schemeClr val="accent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84" name="Freeform 29"/>
            <p:cNvSpPr>
              <a:spLocks noChangeAspect="1"/>
            </p:cNvSpPr>
            <p:nvPr/>
          </p:nvSpPr>
          <p:spPr>
            <a:xfrm flipV="1">
              <a:off x="3331" y="1314"/>
              <a:ext cx="264" cy="31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4" y="1"/>
                </a:cxn>
              </a:cxnLst>
              <a:pathLst>
                <a:path w="384" h="624">
                  <a:moveTo>
                    <a:pt x="0" y="624"/>
                  </a:moveTo>
                  <a:cubicBezTo>
                    <a:pt x="64" y="312"/>
                    <a:pt x="128" y="0"/>
                    <a:pt x="192" y="0"/>
                  </a:cubicBezTo>
                  <a:cubicBezTo>
                    <a:pt x="256" y="0"/>
                    <a:pt x="320" y="312"/>
                    <a:pt x="384" y="624"/>
                  </a:cubicBezTo>
                </a:path>
              </a:pathLst>
            </a:custGeom>
            <a:noFill/>
            <a:ln w="38100" cap="flat" cmpd="sng">
              <a:solidFill>
                <a:schemeClr val="accent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85" name="Freeform 30"/>
            <p:cNvSpPr>
              <a:spLocks noChangeAspect="1"/>
            </p:cNvSpPr>
            <p:nvPr/>
          </p:nvSpPr>
          <p:spPr>
            <a:xfrm>
              <a:off x="3594" y="997"/>
              <a:ext cx="266" cy="31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5" y="1"/>
                </a:cxn>
              </a:cxnLst>
              <a:pathLst>
                <a:path w="384" h="624">
                  <a:moveTo>
                    <a:pt x="0" y="624"/>
                  </a:moveTo>
                  <a:cubicBezTo>
                    <a:pt x="64" y="312"/>
                    <a:pt x="128" y="0"/>
                    <a:pt x="192" y="0"/>
                  </a:cubicBezTo>
                  <a:cubicBezTo>
                    <a:pt x="256" y="0"/>
                    <a:pt x="320" y="312"/>
                    <a:pt x="384" y="624"/>
                  </a:cubicBezTo>
                </a:path>
              </a:pathLst>
            </a:custGeom>
            <a:noFill/>
            <a:ln w="38100" cap="flat" cmpd="sng">
              <a:solidFill>
                <a:schemeClr val="accent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86" name="Freeform 31"/>
            <p:cNvSpPr>
              <a:spLocks noChangeAspect="1"/>
            </p:cNvSpPr>
            <p:nvPr/>
          </p:nvSpPr>
          <p:spPr>
            <a:xfrm flipV="1">
              <a:off x="3854" y="1314"/>
              <a:ext cx="267" cy="31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5" y="1"/>
                </a:cxn>
              </a:cxnLst>
              <a:pathLst>
                <a:path w="384" h="624">
                  <a:moveTo>
                    <a:pt x="0" y="624"/>
                  </a:moveTo>
                  <a:cubicBezTo>
                    <a:pt x="64" y="312"/>
                    <a:pt x="128" y="0"/>
                    <a:pt x="192" y="0"/>
                  </a:cubicBezTo>
                  <a:cubicBezTo>
                    <a:pt x="256" y="0"/>
                    <a:pt x="320" y="312"/>
                    <a:pt x="384" y="624"/>
                  </a:cubicBezTo>
                </a:path>
              </a:pathLst>
            </a:custGeom>
            <a:noFill/>
            <a:ln w="38100" cap="flat" cmpd="sng">
              <a:solidFill>
                <a:schemeClr val="accent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87" name="Freeform 32"/>
            <p:cNvSpPr>
              <a:spLocks noChangeAspect="1"/>
            </p:cNvSpPr>
            <p:nvPr/>
          </p:nvSpPr>
          <p:spPr>
            <a:xfrm>
              <a:off x="4121" y="996"/>
              <a:ext cx="266" cy="31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5" y="1"/>
                </a:cxn>
              </a:cxnLst>
              <a:pathLst>
                <a:path w="384" h="624">
                  <a:moveTo>
                    <a:pt x="0" y="624"/>
                  </a:moveTo>
                  <a:cubicBezTo>
                    <a:pt x="64" y="312"/>
                    <a:pt x="128" y="0"/>
                    <a:pt x="192" y="0"/>
                  </a:cubicBezTo>
                  <a:cubicBezTo>
                    <a:pt x="256" y="0"/>
                    <a:pt x="320" y="312"/>
                    <a:pt x="384" y="624"/>
                  </a:cubicBezTo>
                </a:path>
              </a:pathLst>
            </a:custGeom>
            <a:noFill/>
            <a:ln w="38100" cap="flat" cmpd="sng">
              <a:solidFill>
                <a:schemeClr val="accent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88" name="Freeform 33"/>
            <p:cNvSpPr>
              <a:spLocks noChangeAspect="1"/>
            </p:cNvSpPr>
            <p:nvPr/>
          </p:nvSpPr>
          <p:spPr>
            <a:xfrm flipV="1">
              <a:off x="4387" y="1314"/>
              <a:ext cx="266" cy="31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5" y="1"/>
                </a:cxn>
              </a:cxnLst>
              <a:pathLst>
                <a:path w="384" h="624">
                  <a:moveTo>
                    <a:pt x="0" y="624"/>
                  </a:moveTo>
                  <a:cubicBezTo>
                    <a:pt x="64" y="312"/>
                    <a:pt x="128" y="0"/>
                    <a:pt x="192" y="0"/>
                  </a:cubicBezTo>
                  <a:cubicBezTo>
                    <a:pt x="256" y="0"/>
                    <a:pt x="320" y="312"/>
                    <a:pt x="384" y="624"/>
                  </a:cubicBezTo>
                </a:path>
              </a:pathLst>
            </a:custGeom>
            <a:noFill/>
            <a:ln w="38100" cap="flat" cmpd="sng">
              <a:solidFill>
                <a:schemeClr val="accent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89" name="Freeform 34"/>
            <p:cNvSpPr>
              <a:spLocks noChangeAspect="1"/>
            </p:cNvSpPr>
            <p:nvPr/>
          </p:nvSpPr>
          <p:spPr>
            <a:xfrm>
              <a:off x="4656" y="996"/>
              <a:ext cx="265" cy="31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4" y="1"/>
                </a:cxn>
              </a:cxnLst>
              <a:pathLst>
                <a:path w="384" h="624">
                  <a:moveTo>
                    <a:pt x="0" y="624"/>
                  </a:moveTo>
                  <a:cubicBezTo>
                    <a:pt x="64" y="312"/>
                    <a:pt x="128" y="0"/>
                    <a:pt x="192" y="0"/>
                  </a:cubicBezTo>
                  <a:cubicBezTo>
                    <a:pt x="256" y="0"/>
                    <a:pt x="320" y="312"/>
                    <a:pt x="384" y="624"/>
                  </a:cubicBezTo>
                </a:path>
              </a:pathLst>
            </a:custGeom>
            <a:noFill/>
            <a:ln w="38100" cap="flat" cmpd="sng">
              <a:solidFill>
                <a:schemeClr val="accent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90" name="Freeform 35"/>
            <p:cNvSpPr>
              <a:spLocks noChangeAspect="1"/>
            </p:cNvSpPr>
            <p:nvPr/>
          </p:nvSpPr>
          <p:spPr>
            <a:xfrm flipV="1">
              <a:off x="4921" y="1314"/>
              <a:ext cx="265" cy="31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4" y="1"/>
                </a:cxn>
              </a:cxnLst>
              <a:pathLst>
                <a:path w="384" h="624">
                  <a:moveTo>
                    <a:pt x="0" y="624"/>
                  </a:moveTo>
                  <a:cubicBezTo>
                    <a:pt x="64" y="312"/>
                    <a:pt x="128" y="0"/>
                    <a:pt x="192" y="0"/>
                  </a:cubicBezTo>
                  <a:cubicBezTo>
                    <a:pt x="256" y="0"/>
                    <a:pt x="320" y="312"/>
                    <a:pt x="384" y="624"/>
                  </a:cubicBezTo>
                </a:path>
              </a:pathLst>
            </a:custGeom>
            <a:noFill/>
            <a:ln w="38100" cap="flat" cmpd="sng">
              <a:solidFill>
                <a:schemeClr val="accent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91" name="Freeform 36"/>
            <p:cNvSpPr>
              <a:spLocks noChangeAspect="1"/>
            </p:cNvSpPr>
            <p:nvPr/>
          </p:nvSpPr>
          <p:spPr>
            <a:xfrm>
              <a:off x="5186" y="996"/>
              <a:ext cx="266" cy="31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5" y="1"/>
                </a:cxn>
              </a:cxnLst>
              <a:pathLst>
                <a:path w="384" h="624">
                  <a:moveTo>
                    <a:pt x="0" y="624"/>
                  </a:moveTo>
                  <a:cubicBezTo>
                    <a:pt x="64" y="312"/>
                    <a:pt x="128" y="0"/>
                    <a:pt x="192" y="0"/>
                  </a:cubicBezTo>
                  <a:cubicBezTo>
                    <a:pt x="256" y="0"/>
                    <a:pt x="320" y="312"/>
                    <a:pt x="384" y="624"/>
                  </a:cubicBezTo>
                </a:path>
              </a:pathLst>
            </a:custGeom>
            <a:noFill/>
            <a:ln w="38100" cap="flat" cmpd="sng">
              <a:solidFill>
                <a:schemeClr val="accent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43076" name="Group 68"/>
          <p:cNvGrpSpPr/>
          <p:nvPr/>
        </p:nvGrpSpPr>
        <p:grpSpPr>
          <a:xfrm>
            <a:off x="0" y="5949950"/>
            <a:ext cx="2471738" cy="519113"/>
            <a:chOff x="0" y="2659"/>
            <a:chExt cx="1557" cy="327"/>
          </a:xfrm>
        </p:grpSpPr>
        <p:sp>
          <p:nvSpPr>
            <p:cNvPr id="19481" name="Text Box 11"/>
            <p:cNvSpPr txBox="1"/>
            <p:nvPr/>
          </p:nvSpPr>
          <p:spPr>
            <a:xfrm>
              <a:off x="0" y="2659"/>
              <a:ext cx="95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 eaLnBrk="1" hangingPunct="1">
                <a:spcBef>
                  <a:spcPct val="0"/>
                </a:spcBef>
                <a:buNone/>
              </a:pPr>
              <a:r>
                <a:rPr lang="zh-CN" altLang="en-US" sz="2800" b="1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800" b="1" dirty="0">
                  <a:latin typeface="Times New Roman" panose="02020603050405020304" pitchFamily="18" charset="0"/>
                </a:rPr>
                <a:t>4</a:t>
              </a:r>
              <a:r>
                <a:rPr lang="zh-CN" altLang="en-US" sz="2800" b="1" dirty="0">
                  <a:latin typeface="Times New Roman" panose="02020603050405020304" pitchFamily="18" charset="0"/>
                </a:rPr>
                <a:t>）</a:t>
              </a: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9482" name="Object 37"/>
            <p:cNvGraphicFramePr>
              <a:graphicFrameLocks noChangeAspect="1"/>
            </p:cNvGraphicFramePr>
            <p:nvPr/>
          </p:nvGraphicFramePr>
          <p:xfrm>
            <a:off x="748" y="2659"/>
            <a:ext cx="809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" r:id="rId3" imgW="469900" imgH="177800" progId="Equation.3">
                    <p:embed/>
                  </p:oleObj>
                </mc:Choice>
                <mc:Fallback>
                  <p:oleObj name="" r:id="rId3" imgW="469900" imgH="177800" progId="Equation.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48" y="2659"/>
                          <a:ext cx="809" cy="30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3072" name="Group 64"/>
          <p:cNvGrpSpPr/>
          <p:nvPr/>
        </p:nvGrpSpPr>
        <p:grpSpPr>
          <a:xfrm>
            <a:off x="4284663" y="1155700"/>
            <a:ext cx="4254500" cy="1120775"/>
            <a:chOff x="2562" y="482"/>
            <a:chExt cx="2680" cy="706"/>
          </a:xfrm>
        </p:grpSpPr>
        <p:sp>
          <p:nvSpPr>
            <p:cNvPr id="19479" name="Text Box 47"/>
            <p:cNvSpPr txBox="1"/>
            <p:nvPr/>
          </p:nvSpPr>
          <p:spPr>
            <a:xfrm>
              <a:off x="2562" y="663"/>
              <a:ext cx="953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latin typeface="方正书宋简体" charset="-122"/>
                </a:rPr>
                <a:t> </a:t>
              </a:r>
              <a:r>
                <a:rPr lang="zh-CN" altLang="en-US" sz="2800" b="1" dirty="0">
                  <a:latin typeface="方正书宋简体" charset="-122"/>
                </a:rPr>
                <a:t>暗纹 </a:t>
              </a:r>
              <a:endParaRPr lang="zh-CN" altLang="en-US" sz="2800" b="1" dirty="0">
                <a:latin typeface="方正书宋简体" charset="-122"/>
              </a:endParaRPr>
            </a:p>
          </p:txBody>
        </p:sp>
        <p:graphicFrame>
          <p:nvGraphicFramePr>
            <p:cNvPr id="19480" name="Object 48"/>
            <p:cNvGraphicFramePr>
              <a:graphicFrameLocks noChangeAspect="1"/>
            </p:cNvGraphicFramePr>
            <p:nvPr/>
          </p:nvGraphicFramePr>
          <p:xfrm>
            <a:off x="3515" y="482"/>
            <a:ext cx="1727" cy="7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" r:id="rId5" imgW="1405890" imgH="393065" progId="Equation.3">
                    <p:embed/>
                  </p:oleObj>
                </mc:Choice>
                <mc:Fallback>
                  <p:oleObj name="" r:id="rId5" imgW="1405890" imgH="393065" progId="Equation.3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15" y="482"/>
                          <a:ext cx="1727" cy="70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057" name="Text Box 49"/>
          <p:cNvSpPr txBox="1"/>
          <p:nvPr/>
        </p:nvSpPr>
        <p:spPr>
          <a:xfrm>
            <a:off x="1763713" y="822325"/>
            <a:ext cx="2678112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</a:rPr>
              <a:t>k</a:t>
            </a:r>
            <a:r>
              <a:rPr lang="en-US" altLang="zh-CN" sz="2800" dirty="0">
                <a:latin typeface="Times New Roman" panose="02020603050405020304" pitchFamily="18" charset="0"/>
              </a:rPr>
              <a:t> = 0,1,2, </a:t>
            </a:r>
            <a:r>
              <a:rPr lang="en-US" altLang="zh-CN" sz="2800" dirty="0">
                <a:latin typeface="Times New Roman" panose="02020603050405020304" pitchFamily="18" charset="0"/>
                <a:sym typeface="MT Extra" panose="05050102010205020202" pitchFamily="18" charset="2"/>
              </a:rPr>
              <a:t></a:t>
            </a:r>
            <a:r>
              <a:rPr lang="zh-CN" altLang="en-US" sz="2800" b="1" dirty="0">
                <a:latin typeface="Times New Roman" panose="02020603050405020304" pitchFamily="18" charset="0"/>
              </a:rPr>
              <a:t>）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43058" name="Text Box 50"/>
          <p:cNvSpPr txBox="1"/>
          <p:nvPr/>
        </p:nvSpPr>
        <p:spPr>
          <a:xfrm>
            <a:off x="468313" y="2046288"/>
            <a:ext cx="2159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条纹间距：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3059" name="Object 51"/>
          <p:cNvGraphicFramePr>
            <a:graphicFrameLocks noChangeAspect="1"/>
          </p:cNvGraphicFramePr>
          <p:nvPr/>
        </p:nvGraphicFramePr>
        <p:xfrm>
          <a:off x="2771775" y="1865313"/>
          <a:ext cx="3529013" cy="113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7" imgW="1819275" imgH="393065" progId="Equation.3">
                  <p:embed/>
                </p:oleObj>
              </mc:Choice>
              <mc:Fallback>
                <p:oleObj name="" r:id="rId7" imgW="1819275" imgH="393065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71775" y="1865313"/>
                        <a:ext cx="3529013" cy="11318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071" name="Group 63"/>
          <p:cNvGrpSpPr/>
          <p:nvPr/>
        </p:nvGrpSpPr>
        <p:grpSpPr>
          <a:xfrm>
            <a:off x="900113" y="1125538"/>
            <a:ext cx="3521075" cy="1143000"/>
            <a:chOff x="0" y="482"/>
            <a:chExt cx="2218" cy="720"/>
          </a:xfrm>
        </p:grpSpPr>
        <p:graphicFrame>
          <p:nvGraphicFramePr>
            <p:cNvPr id="19477" name="Object 46"/>
            <p:cNvGraphicFramePr>
              <a:graphicFrameLocks noChangeAspect="1"/>
            </p:cNvGraphicFramePr>
            <p:nvPr/>
          </p:nvGraphicFramePr>
          <p:xfrm>
            <a:off x="884" y="482"/>
            <a:ext cx="1334" cy="7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name="" r:id="rId9" imgW="1022350" imgH="393065" progId="Equation.DSMT4">
                    <p:embed/>
                  </p:oleObj>
                </mc:Choice>
                <mc:Fallback>
                  <p:oleObj name="" r:id="rId9" imgW="1022350" imgH="393065" progId="Equation.DSMT4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84" y="482"/>
                          <a:ext cx="1334" cy="7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78" name="Text Box 62"/>
            <p:cNvSpPr txBox="1"/>
            <p:nvPr/>
          </p:nvSpPr>
          <p:spPr>
            <a:xfrm>
              <a:off x="0" y="663"/>
              <a:ext cx="953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latin typeface="方正书宋简体" charset="-122"/>
                </a:rPr>
                <a:t> </a:t>
              </a:r>
              <a:r>
                <a:rPr lang="zh-CN" altLang="en-US" sz="2800" b="1" dirty="0">
                  <a:latin typeface="方正书宋简体" charset="-122"/>
                </a:rPr>
                <a:t>明纹 </a:t>
              </a:r>
              <a:endParaRPr lang="zh-CN" altLang="en-US" sz="2800" b="1" dirty="0">
                <a:latin typeface="方正书宋简体" charset="-122"/>
              </a:endParaRPr>
            </a:p>
          </p:txBody>
        </p:sp>
      </p:grpSp>
      <p:sp>
        <p:nvSpPr>
          <p:cNvPr id="43075" name="Rectangle 67"/>
          <p:cNvSpPr/>
          <p:nvPr/>
        </p:nvSpPr>
        <p:spPr>
          <a:xfrm>
            <a:off x="0" y="4149725"/>
            <a:ext cx="4572000" cy="18002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双缝干涉图样为一系列以中央明纹为中心，对称的、等间距的、强度分布相同的明暗相间的干涉条纹。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77" name="Rectangle 69"/>
          <p:cNvSpPr/>
          <p:nvPr/>
        </p:nvSpPr>
        <p:spPr>
          <a:xfrm>
            <a:off x="4657725" y="3141663"/>
            <a:ext cx="448627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</a:rPr>
              <a:t>）条纹等间距，可测</a:t>
            </a:r>
            <a:r>
              <a:rPr lang="el-GR" altLang="zh-CN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测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9473" name="Group 70"/>
          <p:cNvGrpSpPr/>
          <p:nvPr/>
        </p:nvGrpSpPr>
        <p:grpSpPr>
          <a:xfrm>
            <a:off x="0" y="946150"/>
            <a:ext cx="1439863" cy="754063"/>
            <a:chOff x="158" y="300"/>
            <a:chExt cx="907" cy="475"/>
          </a:xfrm>
        </p:grpSpPr>
        <p:sp>
          <p:nvSpPr>
            <p:cNvPr id="19475" name="AutoShape 71"/>
            <p:cNvSpPr/>
            <p:nvPr/>
          </p:nvSpPr>
          <p:spPr>
            <a:xfrm>
              <a:off x="158" y="300"/>
              <a:ext cx="862" cy="475"/>
            </a:xfrm>
            <a:prstGeom prst="cloudCallout">
              <a:avLst>
                <a:gd name="adj1" fmla="val -27495"/>
                <a:gd name="adj2" fmla="val 75685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9476" name="Text Box 72"/>
            <p:cNvSpPr txBox="1"/>
            <p:nvPr/>
          </p:nvSpPr>
          <p:spPr>
            <a:xfrm>
              <a:off x="249" y="346"/>
              <a:ext cx="81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rgbClr val="FF0000"/>
                  </a:solidFill>
                  <a:latin typeface="方正书宋简体" charset="-122"/>
                </a:rPr>
                <a:t>总结</a:t>
              </a:r>
              <a:endParaRPr lang="zh-CN" altLang="en-US" sz="2800" b="1" dirty="0">
                <a:solidFill>
                  <a:srgbClr val="FF0000"/>
                </a:solidFill>
                <a:latin typeface="方正书宋简体" charset="-122"/>
              </a:endParaRPr>
            </a:p>
          </p:txBody>
        </p:sp>
      </p:grpSp>
      <p:sp>
        <p:nvSpPr>
          <p:cNvPr id="43090" name="Text Box 82"/>
          <p:cNvSpPr txBox="1"/>
          <p:nvPr/>
        </p:nvSpPr>
        <p:spPr>
          <a:xfrm>
            <a:off x="5724525" y="836613"/>
            <a:ext cx="2589213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</a:rPr>
              <a:t>k</a:t>
            </a:r>
            <a:r>
              <a:rPr lang="en-US" altLang="zh-CN" sz="2800" dirty="0">
                <a:latin typeface="Times New Roman" panose="02020603050405020304" pitchFamily="18" charset="0"/>
              </a:rPr>
              <a:t> = 1,2, 3</a:t>
            </a:r>
            <a:r>
              <a:rPr lang="en-US" altLang="zh-CN" sz="2800" dirty="0">
                <a:latin typeface="Times New Roman" panose="02020603050405020304" pitchFamily="18" charset="0"/>
                <a:sym typeface="MT Extra" panose="05050102010205020202" pitchFamily="18" charset="2"/>
              </a:rPr>
              <a:t></a:t>
            </a:r>
            <a:r>
              <a:rPr lang="zh-CN" altLang="en-US" sz="2800" b="1" dirty="0">
                <a:latin typeface="Times New Roman" panose="02020603050405020304" pitchFamily="18" charset="0"/>
              </a:rPr>
              <a:t>）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7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57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90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3090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3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3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4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4" dur="500"/>
                                        <p:tgtEl>
                                          <p:spTgt spid="4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4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7" grpId="0"/>
      <p:bldP spid="43018" grpId="0"/>
      <p:bldP spid="43021" grpId="0"/>
      <p:bldP spid="43058" grpId="0"/>
      <p:bldP spid="43075" grpId="0"/>
      <p:bldP spid="4307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8578" name="Text Box 2"/>
          <p:cNvSpPr txBox="1"/>
          <p:nvPr/>
        </p:nvSpPr>
        <p:spPr>
          <a:xfrm>
            <a:off x="611188" y="5635625"/>
            <a:ext cx="4897437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白光入射的杨氏双缝干涉照片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20483" name="Group 3"/>
          <p:cNvGrpSpPr/>
          <p:nvPr/>
        </p:nvGrpSpPr>
        <p:grpSpPr>
          <a:xfrm>
            <a:off x="539750" y="908050"/>
            <a:ext cx="7559675" cy="2227263"/>
            <a:chOff x="816" y="336"/>
            <a:chExt cx="4368" cy="1939"/>
          </a:xfrm>
        </p:grpSpPr>
        <p:pic>
          <p:nvPicPr>
            <p:cNvPr id="20487" name="Picture 4" descr="双缝干涉（红光）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16" y="336"/>
              <a:ext cx="4368" cy="14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0488" name="Text Box 5"/>
            <p:cNvSpPr txBox="1"/>
            <p:nvPr/>
          </p:nvSpPr>
          <p:spPr>
            <a:xfrm>
              <a:off x="1392" y="1823"/>
              <a:ext cx="3264" cy="45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latin typeface="Times New Roman" panose="02020603050405020304" pitchFamily="18" charset="0"/>
                </a:rPr>
                <a:t>红光入射的杨氏双缝干涉照片</a:t>
              </a: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0484" name="Text Box 6"/>
          <p:cNvSpPr txBox="1"/>
          <p:nvPr/>
        </p:nvSpPr>
        <p:spPr>
          <a:xfrm>
            <a:off x="5580063" y="5661025"/>
            <a:ext cx="2665412" cy="785813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70000"/>
              </a:lnSpc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您能判断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级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0" lvl="0" indent="0" eaLnBrk="1" hangingPunct="1">
              <a:lnSpc>
                <a:spcPct val="70000"/>
              </a:lnSpc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条纹在哪吗？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408583" name="Picture 7" descr="双缝干涉条纹"/>
          <p:cNvPicPr>
            <a:picLocks noChangeAspect="1"/>
          </p:cNvPicPr>
          <p:nvPr/>
        </p:nvPicPr>
        <p:blipFill>
          <a:blip r:embed="rId2"/>
          <a:srcRect t="22104" r="10951"/>
          <a:stretch>
            <a:fillRect/>
          </a:stretch>
        </p:blipFill>
        <p:spPr>
          <a:xfrm>
            <a:off x="684213" y="4221163"/>
            <a:ext cx="7815262" cy="2097087"/>
          </a:xfrm>
          <a:prstGeom prst="rect">
            <a:avLst/>
          </a:prstGeom>
          <a:noFill/>
          <a:ln w="9525" cap="flat" cmpd="sng">
            <a:solidFill>
              <a:srgbClr val="FFCC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408595" name="Text Box 19"/>
          <p:cNvSpPr txBox="1"/>
          <p:nvPr/>
        </p:nvSpPr>
        <p:spPr>
          <a:xfrm>
            <a:off x="250825" y="3068638"/>
            <a:ext cx="8353425" cy="1158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57200" lvl="0" indent="-457200" eaLnBrk="1" hangingPunct="1">
              <a:lnSpc>
                <a:spcPct val="125000"/>
              </a:lnSpc>
              <a:spcBef>
                <a:spcPct val="0"/>
              </a:spcBef>
            </a:pPr>
            <a:r>
              <a:rPr lang="zh-CN" altLang="en-US" sz="2800" b="1" dirty="0">
                <a:latin typeface="宋体" panose="02010600030101010101" pitchFamily="2" charset="-122"/>
              </a:rPr>
              <a:t>当用白光作为光源时，在零级白色中央条纹两边对称地排列着几条彩色条纹。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085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085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085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2000"/>
                                        <p:tgtEl>
                                          <p:spTgt spid="408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/>
                                        <p:tgtEl>
                                          <p:spTgt spid="4085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80"/>
                                        <p:tgtEl>
                                          <p:spTgt spid="4085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80"/>
                                        <p:tgtEl>
                                          <p:spTgt spid="4085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78" grpId="0"/>
      <p:bldP spid="40859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5" name="Text Box 3"/>
          <p:cNvSpPr txBox="1"/>
          <p:nvPr/>
        </p:nvSpPr>
        <p:spPr>
          <a:xfrm>
            <a:off x="0" y="1349375"/>
            <a:ext cx="9144000" cy="12874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80000"/>
              </a:lnSpc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双缝与屏幕的垂直距离为</a:t>
            </a:r>
            <a:r>
              <a:rPr lang="en-US" altLang="zh-CN" sz="2800" b="1" dirty="0">
                <a:latin typeface="宋体" panose="02010600030101010101" pitchFamily="2" charset="-122"/>
              </a:rPr>
              <a:t>0.8m.(1</a:t>
            </a:r>
            <a:r>
              <a:rPr lang="zh-CN" altLang="en-US" sz="2800" b="1" dirty="0">
                <a:latin typeface="宋体" panose="02010600030101010101" pitchFamily="2" charset="-122"/>
              </a:rPr>
              <a:t>）从第一级明纹到同侧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旁第四级明纹间的距离为</a:t>
            </a:r>
            <a:r>
              <a:rPr lang="en-US" altLang="zh-CN" sz="2800" b="1" dirty="0">
                <a:latin typeface="宋体" panose="02010600030101010101" pitchFamily="2" charset="-122"/>
              </a:rPr>
              <a:t>7.5mm</a:t>
            </a:r>
            <a:r>
              <a:rPr lang="zh-CN" altLang="en-US" sz="2800" b="1" dirty="0">
                <a:latin typeface="宋体" panose="02010600030101010101" pitchFamily="2" charset="-122"/>
              </a:rPr>
              <a:t>，求单色光的波长；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（</a:t>
            </a:r>
            <a:r>
              <a:rPr lang="en-US" altLang="zh-CN" sz="2800" b="1" dirty="0">
                <a:latin typeface="宋体" panose="02010600030101010101" pitchFamily="2" charset="-122"/>
              </a:rPr>
              <a:t>2</a:t>
            </a:r>
            <a:r>
              <a:rPr lang="zh-CN" altLang="en-US" sz="2800" b="1" dirty="0">
                <a:latin typeface="宋体" panose="02010600030101010101" pitchFamily="2" charset="-122"/>
              </a:rPr>
              <a:t>）若入射光的波长为</a:t>
            </a:r>
            <a:r>
              <a:rPr lang="en-US" altLang="zh-CN" sz="2800" b="1" dirty="0">
                <a:latin typeface="宋体" panose="02010600030101010101" pitchFamily="2" charset="-122"/>
              </a:rPr>
              <a:t>600mm</a:t>
            </a:r>
            <a:r>
              <a:rPr lang="zh-CN" altLang="en-US" sz="2800" b="1" dirty="0">
                <a:latin typeface="宋体" panose="02010600030101010101" pitchFamily="2" charset="-122"/>
              </a:rPr>
              <a:t>，求相邻两明纹间的距离。 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  <p:graphicFrame>
        <p:nvGraphicFramePr>
          <p:cNvPr id="49156" name="Object 4"/>
          <p:cNvGraphicFramePr>
            <a:graphicFrameLocks noChangeAspect="1"/>
          </p:cNvGraphicFramePr>
          <p:nvPr/>
        </p:nvGraphicFramePr>
        <p:xfrm>
          <a:off x="1174750" y="2536825"/>
          <a:ext cx="5356225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2576195" imgH="412750" progId="Equation.DSMT4">
                  <p:embed/>
                </p:oleObj>
              </mc:Choice>
              <mc:Fallback>
                <p:oleObj name="" r:id="rId1" imgW="2576195" imgH="412750" progId="Equation.DSMT4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74750" y="2536825"/>
                        <a:ext cx="5356225" cy="1049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7" name="Object 5"/>
          <p:cNvGraphicFramePr>
            <a:graphicFrameLocks noChangeAspect="1"/>
          </p:cNvGraphicFramePr>
          <p:nvPr/>
        </p:nvGraphicFramePr>
        <p:xfrm>
          <a:off x="1403350" y="3284538"/>
          <a:ext cx="4752975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3" imgW="2182495" imgH="393065" progId="Equation.3">
                  <p:embed/>
                </p:oleObj>
              </mc:Choice>
              <mc:Fallback>
                <p:oleObj name="" r:id="rId3" imgW="2182495" imgH="393065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3350" y="3284538"/>
                        <a:ext cx="4752975" cy="1035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8" name="Object 6"/>
          <p:cNvGraphicFramePr>
            <a:graphicFrameLocks noChangeAspect="1"/>
          </p:cNvGraphicFramePr>
          <p:nvPr/>
        </p:nvGraphicFramePr>
        <p:xfrm>
          <a:off x="1403350" y="4221163"/>
          <a:ext cx="456723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5" imgW="2497455" imgH="412750" progId="Equation.DSMT4">
                  <p:embed/>
                </p:oleObj>
              </mc:Choice>
              <mc:Fallback>
                <p:oleObj name="" r:id="rId5" imgW="2497455" imgH="412750" progId="Equation.DSMT4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03350" y="4221163"/>
                        <a:ext cx="4567238" cy="1041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9" name="Object 7"/>
          <p:cNvGraphicFramePr>
            <a:graphicFrameLocks noChangeAspect="1"/>
          </p:cNvGraphicFramePr>
          <p:nvPr/>
        </p:nvGraphicFramePr>
        <p:xfrm>
          <a:off x="1547813" y="5157788"/>
          <a:ext cx="4873625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7" imgW="2065020" imgH="412750" progId="Equation.DSMT4">
                  <p:embed/>
                </p:oleObj>
              </mc:Choice>
              <mc:Fallback>
                <p:oleObj name="" r:id="rId7" imgW="2065020" imgH="412750" progId="Equation.DSMT4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47813" y="5157788"/>
                        <a:ext cx="4873625" cy="1095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0" name="Rectangle 8"/>
          <p:cNvSpPr/>
          <p:nvPr/>
        </p:nvSpPr>
        <p:spPr>
          <a:xfrm>
            <a:off x="539750" y="2708275"/>
            <a:ext cx="1368425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解：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12" name="Rectangle 10"/>
          <p:cNvSpPr/>
          <p:nvPr/>
        </p:nvSpPr>
        <p:spPr>
          <a:xfrm>
            <a:off x="323850" y="836613"/>
            <a:ext cx="82740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【</a:t>
            </a: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10.1】</a:t>
            </a: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一</a:t>
            </a:r>
            <a:r>
              <a:rPr lang="zh-CN" altLang="en-US" sz="2800" b="1" dirty="0">
                <a:latin typeface="Times New Roman" panose="02020603050405020304" pitchFamily="18" charset="0"/>
              </a:rPr>
              <a:t>单色光照射到相距为</a:t>
            </a:r>
            <a:r>
              <a:rPr lang="en-US" altLang="zh-CN" sz="2800" b="1" dirty="0">
                <a:latin typeface="Times New Roman" panose="02020603050405020304" pitchFamily="18" charset="0"/>
              </a:rPr>
              <a:t>0.2mm</a:t>
            </a:r>
            <a:r>
              <a:rPr lang="zh-CN" altLang="en-US" sz="2800" b="1" dirty="0">
                <a:latin typeface="Times New Roman" panose="02020603050405020304" pitchFamily="18" charset="0"/>
              </a:rPr>
              <a:t>的双缝上，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charRg st="0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155">
                                            <p:txEl>
                                              <p:charRg st="0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charRg st="29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155">
                                            <p:txEl>
                                              <p:charRg st="29" end="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charRg st="5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155">
                                            <p:txEl>
                                              <p:charRg st="55" end="8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advAuto="1000" build="p"/>
      <p:bldP spid="4916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22531" name="Rectangle 3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22532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0" y="0"/>
          <a:ext cx="180975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177800" imgH="215900" progId="Equation.3">
                  <p:embed/>
                </p:oleObj>
              </mc:Choice>
              <mc:Fallback>
                <p:oleObj name="" r:id="rId1" imgW="177800" imgH="215900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80975" cy="219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Rectangle 6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22535" name="Rectangle 8"/>
          <p:cNvSpPr/>
          <p:nvPr/>
        </p:nvSpPr>
        <p:spPr>
          <a:xfrm>
            <a:off x="0" y="908050"/>
            <a:ext cx="8820150" cy="18002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FF3300"/>
                </a:solidFill>
              </a:rPr>
              <a:t>      【</a:t>
            </a:r>
            <a:r>
              <a:rPr lang="zh-CN" altLang="en-US" sz="2800" b="1" dirty="0">
                <a:solidFill>
                  <a:srgbClr val="FF3300"/>
                </a:solidFill>
              </a:rPr>
              <a:t>例题</a:t>
            </a:r>
            <a:r>
              <a:rPr lang="en-US" altLang="zh-CN" sz="2800" b="1" dirty="0">
                <a:solidFill>
                  <a:srgbClr val="FF3300"/>
                </a:solidFill>
              </a:rPr>
              <a:t>】</a:t>
            </a:r>
            <a:r>
              <a:rPr lang="zh-CN" altLang="en-US" sz="2800" b="1" dirty="0">
                <a:latin typeface="Times New Roman" panose="02020603050405020304" pitchFamily="18" charset="0"/>
              </a:rPr>
              <a:t>在杨氏双缝实验中，双缝被两束波长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不同的光照亮，其中一束光波长为</a:t>
            </a:r>
            <a:r>
              <a:rPr lang="el-GR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b="1" dirty="0">
                <a:latin typeface="Times New Roman" panose="02020603050405020304" pitchFamily="18" charset="0"/>
              </a:rPr>
              <a:t>645nm </a:t>
            </a:r>
            <a:r>
              <a:rPr lang="zh-CN" altLang="en-US" sz="2800" b="1" dirty="0">
                <a:latin typeface="Times New Roman" panose="02020603050405020304" pitchFamily="18" charset="0"/>
              </a:rPr>
              <a:t>，是以中央明纹为参照，其在观察屏上的第四级暗纹与未知光束的第四级明纹重合，求未知波长</a:t>
            </a:r>
            <a:r>
              <a:rPr lang="el-GR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altLang="zh-CN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baseline="-25000" dirty="0"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</a:rPr>
              <a:t>。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22536" name="Rectangle 11"/>
          <p:cNvSpPr/>
          <p:nvPr/>
        </p:nvSpPr>
        <p:spPr>
          <a:xfrm>
            <a:off x="0" y="32242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22537" name="Rectangle 12"/>
          <p:cNvSpPr/>
          <p:nvPr/>
        </p:nvSpPr>
        <p:spPr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479246" name="Rectangle 14"/>
          <p:cNvSpPr/>
          <p:nvPr/>
        </p:nvSpPr>
        <p:spPr>
          <a:xfrm>
            <a:off x="323850" y="2852738"/>
            <a:ext cx="1008063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解：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79248" name="Object 16"/>
          <p:cNvGraphicFramePr>
            <a:graphicFrameLocks noChangeAspect="1"/>
          </p:cNvGraphicFramePr>
          <p:nvPr/>
        </p:nvGraphicFramePr>
        <p:xfrm>
          <a:off x="6011863" y="2781300"/>
          <a:ext cx="108108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431800" imgH="215900" progId="Equation.3">
                  <p:embed/>
                </p:oleObj>
              </mc:Choice>
              <mc:Fallback>
                <p:oleObj name="" r:id="rId3" imgW="431800" imgH="215900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11863" y="2781300"/>
                        <a:ext cx="1081087" cy="552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0" name="Rectangle 17"/>
          <p:cNvSpPr/>
          <p:nvPr/>
        </p:nvSpPr>
        <p:spPr>
          <a:xfrm>
            <a:off x="0" y="32845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479253" name="Object 21"/>
          <p:cNvGraphicFramePr>
            <a:graphicFrameLocks noChangeAspect="1"/>
          </p:cNvGraphicFramePr>
          <p:nvPr/>
        </p:nvGraphicFramePr>
        <p:xfrm>
          <a:off x="6084888" y="3644900"/>
          <a:ext cx="1046162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5" imgW="393065" imgH="215900" progId="Equation.3">
                  <p:embed/>
                </p:oleObj>
              </mc:Choice>
              <mc:Fallback>
                <p:oleObj name="" r:id="rId5" imgW="393065" imgH="2159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84888" y="3644900"/>
                        <a:ext cx="1046162" cy="577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2" name="Rectangle 23"/>
          <p:cNvSpPr/>
          <p:nvPr/>
        </p:nvSpPr>
        <p:spPr>
          <a:xfrm>
            <a:off x="0" y="3751263"/>
            <a:ext cx="212725" cy="228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900" dirty="0">
                <a:latin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grpSp>
        <p:nvGrpSpPr>
          <p:cNvPr id="479256" name="Group 24"/>
          <p:cNvGrpSpPr/>
          <p:nvPr/>
        </p:nvGrpSpPr>
        <p:grpSpPr>
          <a:xfrm>
            <a:off x="1116013" y="4356100"/>
            <a:ext cx="5467350" cy="944563"/>
            <a:chOff x="703" y="2895"/>
            <a:chExt cx="3444" cy="595"/>
          </a:xfrm>
        </p:grpSpPr>
        <p:pic>
          <p:nvPicPr>
            <p:cNvPr id="22551" name="Pictur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0" y="3022"/>
              <a:ext cx="726" cy="341"/>
            </a:xfrm>
            <a:prstGeom prst="rect">
              <a:avLst/>
            </a:prstGeom>
            <a:noFill/>
            <a:ln w="9525">
              <a:noFill/>
            </a:ln>
          </p:spPr>
        </p:pic>
        <p:graphicFrame>
          <p:nvGraphicFramePr>
            <p:cNvPr id="22552" name="Object 26"/>
            <p:cNvGraphicFramePr>
              <a:graphicFrameLocks noChangeAspect="1"/>
            </p:cNvGraphicFramePr>
            <p:nvPr/>
          </p:nvGraphicFramePr>
          <p:xfrm>
            <a:off x="2474" y="2895"/>
            <a:ext cx="1673" cy="5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8" name="" r:id="rId8" imgW="1116965" imgH="393700" progId="Equation.3">
                    <p:embed/>
                  </p:oleObj>
                </mc:Choice>
                <mc:Fallback>
                  <p:oleObj name="" r:id="rId8" imgW="1116965" imgH="393700" progId="Equation.3">
                    <p:embed/>
                    <p:pic>
                      <p:nvPicPr>
                        <p:cNvPr id="0" name="图片 3127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474" y="2895"/>
                          <a:ext cx="1673" cy="59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53" name="Rectangle 27"/>
            <p:cNvSpPr/>
            <p:nvPr/>
          </p:nvSpPr>
          <p:spPr>
            <a:xfrm>
              <a:off x="2064" y="3058"/>
              <a:ext cx="341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即</a:t>
              </a: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2554" name="Rectangle 28"/>
            <p:cNvSpPr/>
            <p:nvPr/>
          </p:nvSpPr>
          <p:spPr>
            <a:xfrm>
              <a:off x="703" y="3022"/>
              <a:ext cx="341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>
                  <a:latin typeface="Times New Roman" panose="02020603050405020304" pitchFamily="18" charset="0"/>
                </a:rPr>
                <a:t>当</a:t>
              </a: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479262" name="Object 30"/>
          <p:cNvGraphicFramePr>
            <a:graphicFrameLocks noChangeAspect="1"/>
          </p:cNvGraphicFramePr>
          <p:nvPr/>
        </p:nvGraphicFramePr>
        <p:xfrm>
          <a:off x="1042988" y="5300663"/>
          <a:ext cx="6913562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10" imgW="2552700" imgH="431800" progId="Equation.3">
                  <p:embed/>
                </p:oleObj>
              </mc:Choice>
              <mc:Fallback>
                <p:oleObj name="" r:id="rId10" imgW="2552700" imgH="431800" progId="Equation.3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42988" y="5300663"/>
                        <a:ext cx="6913562" cy="1035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9272" name="Group 40"/>
          <p:cNvGrpSpPr/>
          <p:nvPr/>
        </p:nvGrpSpPr>
        <p:grpSpPr>
          <a:xfrm>
            <a:off x="1258888" y="2565400"/>
            <a:ext cx="3749675" cy="1143000"/>
            <a:chOff x="0" y="482"/>
            <a:chExt cx="2362" cy="720"/>
          </a:xfrm>
        </p:grpSpPr>
        <p:graphicFrame>
          <p:nvGraphicFramePr>
            <p:cNvPr id="22549" name="Object 41"/>
            <p:cNvGraphicFramePr>
              <a:graphicFrameLocks noChangeAspect="1"/>
            </p:cNvGraphicFramePr>
            <p:nvPr/>
          </p:nvGraphicFramePr>
          <p:xfrm>
            <a:off x="742" y="482"/>
            <a:ext cx="1620" cy="7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4" name="" r:id="rId12" imgW="1268095" imgH="393065" progId="Equation.DSMT4">
                    <p:embed/>
                  </p:oleObj>
                </mc:Choice>
                <mc:Fallback>
                  <p:oleObj name="" r:id="rId12" imgW="1268095" imgH="393065" progId="Equation.DSMT4">
                    <p:embed/>
                    <p:pic>
                      <p:nvPicPr>
                        <p:cNvPr id="0" name="图片 3123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742" y="482"/>
                          <a:ext cx="1620" cy="7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50" name="Text Box 42"/>
            <p:cNvSpPr txBox="1"/>
            <p:nvPr/>
          </p:nvSpPr>
          <p:spPr>
            <a:xfrm>
              <a:off x="0" y="663"/>
              <a:ext cx="953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latin typeface="方正书宋简体" charset="-122"/>
                </a:rPr>
                <a:t> </a:t>
              </a:r>
              <a:r>
                <a:rPr lang="zh-CN" altLang="en-US" sz="2800" b="1" dirty="0">
                  <a:latin typeface="方正书宋简体" charset="-122"/>
                </a:rPr>
                <a:t>明纹 </a:t>
              </a:r>
              <a:endParaRPr lang="zh-CN" altLang="en-US" sz="2800" b="1" dirty="0">
                <a:latin typeface="方正书宋简体" charset="-122"/>
              </a:endParaRPr>
            </a:p>
          </p:txBody>
        </p:sp>
      </p:grpSp>
      <p:grpSp>
        <p:nvGrpSpPr>
          <p:cNvPr id="479275" name="Group 43"/>
          <p:cNvGrpSpPr/>
          <p:nvPr/>
        </p:nvGrpSpPr>
        <p:grpSpPr>
          <a:xfrm>
            <a:off x="1187450" y="3357563"/>
            <a:ext cx="4387850" cy="1120775"/>
            <a:chOff x="2562" y="482"/>
            <a:chExt cx="2764" cy="706"/>
          </a:xfrm>
        </p:grpSpPr>
        <p:sp>
          <p:nvSpPr>
            <p:cNvPr id="22547" name="Text Box 44"/>
            <p:cNvSpPr txBox="1"/>
            <p:nvPr/>
          </p:nvSpPr>
          <p:spPr>
            <a:xfrm>
              <a:off x="2562" y="663"/>
              <a:ext cx="953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latin typeface="方正书宋简体" charset="-122"/>
                </a:rPr>
                <a:t> </a:t>
              </a:r>
              <a:r>
                <a:rPr lang="zh-CN" altLang="en-US" sz="2800" b="1" dirty="0">
                  <a:latin typeface="方正书宋简体" charset="-122"/>
                </a:rPr>
                <a:t>暗纹 </a:t>
              </a:r>
              <a:endParaRPr lang="zh-CN" altLang="en-US" sz="2800" b="1" dirty="0">
                <a:latin typeface="方正书宋简体" charset="-122"/>
              </a:endParaRPr>
            </a:p>
          </p:txBody>
        </p:sp>
        <p:graphicFrame>
          <p:nvGraphicFramePr>
            <p:cNvPr id="22548" name="Object 45"/>
            <p:cNvGraphicFramePr>
              <a:graphicFrameLocks noChangeAspect="1"/>
            </p:cNvGraphicFramePr>
            <p:nvPr/>
          </p:nvGraphicFramePr>
          <p:xfrm>
            <a:off x="3432" y="482"/>
            <a:ext cx="1894" cy="7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2" name="" r:id="rId14" imgW="1553210" imgH="393065" progId="Equation.DSMT4">
                    <p:embed/>
                  </p:oleObj>
                </mc:Choice>
                <mc:Fallback>
                  <p:oleObj name="" r:id="rId14" imgW="1553210" imgH="393065" progId="Equation.DSMT4">
                    <p:embed/>
                    <p:pic>
                      <p:nvPicPr>
                        <p:cNvPr id="0" name="图片 3131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3432" y="482"/>
                          <a:ext cx="1894" cy="70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924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9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79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79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79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9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9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79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9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3554" name="Group 2"/>
          <p:cNvGrpSpPr/>
          <p:nvPr/>
        </p:nvGrpSpPr>
        <p:grpSpPr>
          <a:xfrm>
            <a:off x="0" y="908050"/>
            <a:ext cx="8839200" cy="1800225"/>
            <a:chOff x="96" y="432"/>
            <a:chExt cx="5568" cy="1134"/>
          </a:xfrm>
        </p:grpSpPr>
        <p:sp>
          <p:nvSpPr>
            <p:cNvPr id="23579" name="Rectangle 3"/>
            <p:cNvSpPr/>
            <p:nvPr/>
          </p:nvSpPr>
          <p:spPr>
            <a:xfrm>
              <a:off x="96" y="432"/>
              <a:ext cx="5568" cy="113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dirty="0">
                  <a:solidFill>
                    <a:srgbClr val="CC0000"/>
                  </a:solidFill>
                  <a:latin typeface="宋体" panose="02010600030101010101" pitchFamily="2" charset="-122"/>
                </a:rPr>
                <a:t> </a:t>
              </a:r>
              <a:r>
                <a:rPr lang="en-US" altLang="zh-CN" sz="2800" b="1" dirty="0">
                  <a:solidFill>
                    <a:srgbClr val="FF3300"/>
                  </a:solidFill>
                </a:rPr>
                <a:t>【</a:t>
              </a:r>
              <a:r>
                <a:rPr lang="zh-CN" altLang="en-US" sz="2800" b="1" dirty="0">
                  <a:solidFill>
                    <a:srgbClr val="FF3300"/>
                  </a:solidFill>
                </a:rPr>
                <a:t>例题</a:t>
              </a:r>
              <a:r>
                <a:rPr lang="en-US" altLang="zh-CN" sz="2800" b="1" dirty="0">
                  <a:solidFill>
                    <a:srgbClr val="FF3300"/>
                  </a:solidFill>
                </a:rPr>
                <a:t>】</a:t>
              </a:r>
              <a:r>
                <a:rPr lang="zh-CN" altLang="en-US" sz="2800" b="1" dirty="0">
                  <a:solidFill>
                    <a:srgbClr val="1C1C1C"/>
                  </a:solidFill>
                  <a:latin typeface="宋体" panose="02010600030101010101" pitchFamily="2" charset="-122"/>
                </a:rPr>
                <a:t>在杨氏双缝干涉实验中，用波长           的单色光垂直照射在双缝上</a:t>
              </a:r>
              <a:r>
                <a:rPr lang="en-US" altLang="zh-CN" sz="2800" b="1" dirty="0">
                  <a:solidFill>
                    <a:srgbClr val="1C1C1C"/>
                  </a:solidFill>
                  <a:latin typeface="宋体" panose="02010600030101010101" pitchFamily="2" charset="-122"/>
                </a:rPr>
                <a:t>.</a:t>
              </a:r>
              <a:r>
                <a:rPr lang="zh-CN" altLang="en-US" sz="2800" b="1" dirty="0">
                  <a:solidFill>
                    <a:srgbClr val="1C1C1C"/>
                  </a:solidFill>
                  <a:latin typeface="宋体" panose="02010600030101010101" pitchFamily="2" charset="-122"/>
                </a:rPr>
                <a:t>若用一折射率</a:t>
              </a:r>
              <a:r>
                <a:rPr lang="en-US" altLang="zh-CN" sz="2800" b="1" i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n </a:t>
              </a:r>
              <a:r>
                <a:rPr lang="en-US" altLang="zh-CN" sz="2800" b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=</a:t>
              </a:r>
              <a:r>
                <a:rPr lang="en-US" altLang="zh-CN" sz="2800" b="1" dirty="0">
                  <a:solidFill>
                    <a:srgbClr val="1C1C1C"/>
                  </a:solidFill>
                  <a:latin typeface="宋体" panose="02010600030101010101" pitchFamily="2" charset="-122"/>
                </a:rPr>
                <a:t> 1.58</a:t>
              </a:r>
              <a:r>
                <a:rPr lang="zh-CN" altLang="en-US" sz="2800" b="1" dirty="0">
                  <a:solidFill>
                    <a:srgbClr val="1C1C1C"/>
                  </a:solidFill>
                  <a:latin typeface="宋体" panose="02010600030101010101" pitchFamily="2" charset="-122"/>
                </a:rPr>
                <a:t>、厚度为               的云母片覆盖在上方的狭缝上，问</a:t>
              </a:r>
              <a:r>
                <a:rPr lang="en-US" altLang="zh-CN" sz="2800" b="1" dirty="0">
                  <a:solidFill>
                    <a:srgbClr val="1C1C1C"/>
                  </a:solidFill>
                  <a:latin typeface="宋体" panose="02010600030101010101" pitchFamily="2" charset="-122"/>
                </a:rPr>
                <a:t>: </a:t>
              </a:r>
              <a:r>
                <a:rPr lang="zh-CN" altLang="en-US" sz="2800" b="1" dirty="0">
                  <a:solidFill>
                    <a:srgbClr val="1C1C1C"/>
                  </a:solidFill>
                  <a:latin typeface="宋体" panose="02010600030101010101" pitchFamily="2" charset="-122"/>
                </a:rPr>
                <a:t>（</a:t>
              </a:r>
              <a:r>
                <a:rPr lang="en-US" altLang="zh-CN" sz="2800" b="1" dirty="0">
                  <a:solidFill>
                    <a:srgbClr val="1C1C1C"/>
                  </a:solidFill>
                  <a:latin typeface="宋体" panose="02010600030101010101" pitchFamily="2" charset="-122"/>
                </a:rPr>
                <a:t>1</a:t>
              </a:r>
              <a:r>
                <a:rPr lang="zh-CN" altLang="en-US" sz="2800" b="1" dirty="0">
                  <a:solidFill>
                    <a:srgbClr val="1C1C1C"/>
                  </a:solidFill>
                  <a:latin typeface="宋体" panose="02010600030101010101" pitchFamily="2" charset="-122"/>
                </a:rPr>
                <a:t>）屏上干涉条纹有什么变化？      </a:t>
              </a:r>
              <a:endParaRPr lang="zh-CN" altLang="en-US" sz="2800" b="1" dirty="0">
                <a:solidFill>
                  <a:srgbClr val="1C1C1C"/>
                </a:solidFill>
                <a:latin typeface="宋体" panose="02010600030101010101" pitchFamily="2" charset="-122"/>
              </a:endParaRPr>
            </a:p>
          </p:txBody>
        </p:sp>
        <p:graphicFrame>
          <p:nvGraphicFramePr>
            <p:cNvPr id="23580" name="Object 4"/>
            <p:cNvGraphicFramePr>
              <a:graphicFrameLocks noChangeAspect="1"/>
            </p:cNvGraphicFramePr>
            <p:nvPr/>
          </p:nvGraphicFramePr>
          <p:xfrm>
            <a:off x="4317" y="530"/>
            <a:ext cx="1251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6" name="" r:id="rId1" imgW="1892300" imgH="431800" progId="Equation.3">
                    <p:embed/>
                  </p:oleObj>
                </mc:Choice>
                <mc:Fallback>
                  <p:oleObj name="" r:id="rId1" imgW="1892300" imgH="431800" progId="Equation.3">
                    <p:embed/>
                    <p:pic>
                      <p:nvPicPr>
                        <p:cNvPr id="0" name="图片 312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317" y="530"/>
                          <a:ext cx="1251" cy="2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81" name="Object 5"/>
            <p:cNvGraphicFramePr>
              <a:graphicFrameLocks noChangeAspect="1"/>
            </p:cNvGraphicFramePr>
            <p:nvPr/>
          </p:nvGraphicFramePr>
          <p:xfrm>
            <a:off x="888" y="980"/>
            <a:ext cx="1633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5" name="" r:id="rId3" imgW="2501900" imgH="495300" progId="Equation.3">
                    <p:embed/>
                  </p:oleObj>
                </mc:Choice>
                <mc:Fallback>
                  <p:oleObj name="" r:id="rId3" imgW="2501900" imgH="495300" progId="Equation.3">
                    <p:embed/>
                    <p:pic>
                      <p:nvPicPr>
                        <p:cNvPr id="0" name="图片 31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88" y="980"/>
                          <a:ext cx="1633" cy="32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5542" name="Rectangle 38"/>
          <p:cNvSpPr/>
          <p:nvPr/>
        </p:nvSpPr>
        <p:spPr>
          <a:xfrm>
            <a:off x="179388" y="2852738"/>
            <a:ext cx="89852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解：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5544" name="Rectangle 40"/>
          <p:cNvSpPr/>
          <p:nvPr/>
        </p:nvSpPr>
        <p:spPr>
          <a:xfrm>
            <a:off x="684213" y="2781300"/>
            <a:ext cx="3495675" cy="16303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设在</a:t>
            </a:r>
            <a:r>
              <a:rPr lang="en-US" altLang="zh-CN" sz="2800" b="1" dirty="0">
                <a:latin typeface="宋体" panose="02010600030101010101" pitchFamily="2" charset="-122"/>
              </a:rPr>
              <a:t>S</a:t>
            </a:r>
            <a:r>
              <a:rPr lang="en-US" altLang="zh-CN" sz="2800" b="1" baseline="-25000" dirty="0">
                <a:latin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</a:rPr>
              <a:t>缝上盖上透明介质后，设零级明纹移到了屏上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P</a:t>
            </a:r>
            <a:r>
              <a:rPr lang="zh-CN" altLang="en-US" sz="2800" b="1" dirty="0">
                <a:latin typeface="宋体" panose="02010600030101010101" pitchFamily="2" charset="-122"/>
              </a:rPr>
              <a:t>点，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  <p:graphicFrame>
        <p:nvGraphicFramePr>
          <p:cNvPr id="405545" name="Object 41"/>
          <p:cNvGraphicFramePr>
            <a:graphicFrameLocks noChangeAspect="1"/>
          </p:cNvGraphicFramePr>
          <p:nvPr/>
        </p:nvGraphicFramePr>
        <p:xfrm>
          <a:off x="177800" y="5619750"/>
          <a:ext cx="4249738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5" imgW="1497965" imgH="215900" progId="Equation.3">
                  <p:embed/>
                </p:oleObj>
              </mc:Choice>
              <mc:Fallback>
                <p:oleObj name="" r:id="rId5" imgW="1497965" imgH="215900" progId="Equation.3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7800" y="5619750"/>
                        <a:ext cx="4249738" cy="617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558" name="Group 6"/>
          <p:cNvGrpSpPr/>
          <p:nvPr/>
        </p:nvGrpSpPr>
        <p:grpSpPr>
          <a:xfrm>
            <a:off x="4343400" y="2924175"/>
            <a:ext cx="4800600" cy="2667000"/>
            <a:chOff x="2640" y="2160"/>
            <a:chExt cx="3024" cy="1680"/>
          </a:xfrm>
        </p:grpSpPr>
        <p:sp>
          <p:nvSpPr>
            <p:cNvPr id="23565" name="Rectangle 7"/>
            <p:cNvSpPr/>
            <p:nvPr/>
          </p:nvSpPr>
          <p:spPr>
            <a:xfrm>
              <a:off x="2640" y="2160"/>
              <a:ext cx="3024" cy="168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3566" name="Object 8"/>
            <p:cNvGraphicFramePr>
              <a:graphicFrameLocks noChangeAspect="1"/>
            </p:cNvGraphicFramePr>
            <p:nvPr/>
          </p:nvGraphicFramePr>
          <p:xfrm>
            <a:off x="2688" y="2400"/>
            <a:ext cx="218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" name="" r:id="rId7" imgW="266700" imgH="469900" progId="Equation.3">
                    <p:embed/>
                  </p:oleObj>
                </mc:Choice>
                <mc:Fallback>
                  <p:oleObj name="" r:id="rId7" imgW="266700" imgH="469900" progId="Equation.3">
                    <p:embed/>
                    <p:pic>
                      <p:nvPicPr>
                        <p:cNvPr id="0" name="图片 312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688" y="2400"/>
                          <a:ext cx="218" cy="3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67" name="Object 9"/>
            <p:cNvGraphicFramePr>
              <a:graphicFrameLocks noChangeAspect="1"/>
            </p:cNvGraphicFramePr>
            <p:nvPr/>
          </p:nvGraphicFramePr>
          <p:xfrm>
            <a:off x="2679" y="3120"/>
            <a:ext cx="249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9" name="" r:id="rId9" imgW="304800" imgH="469900" progId="Equation.3">
                    <p:embed/>
                  </p:oleObj>
                </mc:Choice>
                <mc:Fallback>
                  <p:oleObj name="" r:id="rId9" imgW="304800" imgH="469900" progId="Equation.3">
                    <p:embed/>
                    <p:pic>
                      <p:nvPicPr>
                        <p:cNvPr id="0" name="图片 312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679" y="3120"/>
                          <a:ext cx="249" cy="3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68" name="Text Box 10"/>
            <p:cNvSpPr txBox="1"/>
            <p:nvPr/>
          </p:nvSpPr>
          <p:spPr>
            <a:xfrm>
              <a:off x="5328" y="2784"/>
              <a:ext cx="336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3600" b="1" i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sz="3600" b="1" i="1" dirty="0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569" name="Line 11"/>
            <p:cNvSpPr/>
            <p:nvPr/>
          </p:nvSpPr>
          <p:spPr>
            <a:xfrm>
              <a:off x="5376" y="2208"/>
              <a:ext cx="0" cy="1536"/>
            </a:xfrm>
            <a:prstGeom prst="line">
              <a:avLst/>
            </a:prstGeom>
            <a:ln w="76200" cap="flat" cmpd="sng">
              <a:solidFill>
                <a:srgbClr val="0066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570" name="Line 12"/>
            <p:cNvSpPr/>
            <p:nvPr/>
          </p:nvSpPr>
          <p:spPr>
            <a:xfrm>
              <a:off x="2976" y="2256"/>
              <a:ext cx="0" cy="288"/>
            </a:xfrm>
            <a:prstGeom prst="line">
              <a:avLst/>
            </a:prstGeom>
            <a:ln w="76200" cap="flat" cmpd="sng">
              <a:solidFill>
                <a:srgbClr val="0066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571" name="Line 13"/>
            <p:cNvSpPr/>
            <p:nvPr/>
          </p:nvSpPr>
          <p:spPr>
            <a:xfrm>
              <a:off x="2976" y="2736"/>
              <a:ext cx="0" cy="528"/>
            </a:xfrm>
            <a:prstGeom prst="line">
              <a:avLst/>
            </a:prstGeom>
            <a:ln w="76200" cap="flat" cmpd="sng">
              <a:solidFill>
                <a:srgbClr val="0066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572" name="Line 14"/>
            <p:cNvSpPr/>
            <p:nvPr/>
          </p:nvSpPr>
          <p:spPr>
            <a:xfrm>
              <a:off x="2976" y="3456"/>
              <a:ext cx="0" cy="288"/>
            </a:xfrm>
            <a:prstGeom prst="line">
              <a:avLst/>
            </a:prstGeom>
            <a:ln w="76200" cap="flat" cmpd="sng">
              <a:solidFill>
                <a:srgbClr val="0066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573" name="Line 15"/>
            <p:cNvSpPr/>
            <p:nvPr/>
          </p:nvSpPr>
          <p:spPr>
            <a:xfrm>
              <a:off x="2976" y="3024"/>
              <a:ext cx="2448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23574" name="Line 16"/>
            <p:cNvSpPr/>
            <p:nvPr/>
          </p:nvSpPr>
          <p:spPr>
            <a:xfrm flipV="1">
              <a:off x="2976" y="3024"/>
              <a:ext cx="2400" cy="336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23575" name="Line 17"/>
            <p:cNvSpPr/>
            <p:nvPr/>
          </p:nvSpPr>
          <p:spPr>
            <a:xfrm>
              <a:off x="2976" y="2640"/>
              <a:ext cx="2400" cy="384"/>
            </a:xfrm>
            <a:prstGeom prst="line">
              <a:avLst/>
            </a:prstGeom>
            <a:ln w="28575" cap="flat" cmpd="sng">
              <a:solidFill>
                <a:srgbClr val="FF6600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23576" name="Line 18"/>
            <p:cNvSpPr/>
            <p:nvPr/>
          </p:nvSpPr>
          <p:spPr>
            <a:xfrm>
              <a:off x="2976" y="2640"/>
              <a:ext cx="1152" cy="192"/>
            </a:xfrm>
            <a:prstGeom prst="line">
              <a:avLst/>
            </a:prstGeom>
            <a:ln w="9525" cap="flat" cmpd="sng">
              <a:solidFill>
                <a:srgbClr val="FF6600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23577" name="Line 19"/>
            <p:cNvSpPr/>
            <p:nvPr/>
          </p:nvSpPr>
          <p:spPr>
            <a:xfrm flipV="1">
              <a:off x="2976" y="3216"/>
              <a:ext cx="1104" cy="14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23578" name="Rectangle 20"/>
            <p:cNvSpPr/>
            <p:nvPr/>
          </p:nvSpPr>
          <p:spPr>
            <a:xfrm>
              <a:off x="3120" y="2544"/>
              <a:ext cx="48" cy="240"/>
            </a:xfrm>
            <a:prstGeom prst="rect">
              <a:avLst/>
            </a:prstGeom>
            <a:solidFill>
              <a:srgbClr val="DDF6AC">
                <a:alpha val="50195"/>
              </a:srgbClr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3559" name="Text Box 44"/>
          <p:cNvSpPr txBox="1"/>
          <p:nvPr/>
        </p:nvSpPr>
        <p:spPr>
          <a:xfrm>
            <a:off x="6648450" y="3429000"/>
            <a:ext cx="461963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r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1</a:t>
            </a:r>
            <a:endParaRPr lang="en-US" altLang="zh-CN" sz="28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23560" name="Text Box 45"/>
          <p:cNvSpPr txBox="1"/>
          <p:nvPr/>
        </p:nvSpPr>
        <p:spPr>
          <a:xfrm>
            <a:off x="6719888" y="4579938"/>
            <a:ext cx="461962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r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2</a:t>
            </a:r>
            <a:endParaRPr lang="en-US" altLang="zh-CN" sz="28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405550" name="Text Box 46"/>
          <p:cNvSpPr txBox="1"/>
          <p:nvPr/>
        </p:nvSpPr>
        <p:spPr>
          <a:xfrm>
            <a:off x="8591550" y="3211513"/>
            <a:ext cx="401638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endParaRPr lang="en-US" altLang="zh-CN" sz="2800" b="1" baseline="-250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5561" name="Rectangle 57"/>
          <p:cNvSpPr/>
          <p:nvPr/>
        </p:nvSpPr>
        <p:spPr>
          <a:xfrm>
            <a:off x="468313" y="4398963"/>
            <a:ext cx="3598862" cy="1117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由题意得知：</a:t>
            </a:r>
            <a:r>
              <a:rPr lang="en-US" altLang="zh-CN" sz="2800" b="1" dirty="0">
                <a:latin typeface="宋体" panose="02010600030101010101" pitchFamily="2" charset="-122"/>
              </a:rPr>
              <a:t>S</a:t>
            </a:r>
            <a:r>
              <a:rPr lang="en-US" altLang="zh-CN" sz="2800" b="1" baseline="-25000" dirty="0">
                <a:latin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宋体" panose="02010600030101010101" pitchFamily="2" charset="-122"/>
              </a:rPr>
              <a:t>S</a:t>
            </a:r>
            <a:r>
              <a:rPr lang="en-US" altLang="zh-CN" sz="2800" b="1" baseline="-25000" dirty="0">
                <a:latin typeface="宋体" panose="02010600030101010101" pitchFamily="2" charset="-122"/>
              </a:rPr>
              <a:t>2</a:t>
            </a:r>
            <a:r>
              <a:rPr lang="zh-CN" altLang="en-US" sz="2800" b="1" dirty="0">
                <a:latin typeface="宋体" panose="02010600030101010101" pitchFamily="2" charset="-122"/>
              </a:rPr>
              <a:t>到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P</a:t>
            </a:r>
            <a:r>
              <a:rPr lang="zh-CN" altLang="en-US" sz="2800" b="1" dirty="0">
                <a:latin typeface="宋体" panose="02010600030101010101" pitchFamily="2" charset="-122"/>
              </a:rPr>
              <a:t>点的光程差为零， 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  <p:sp>
        <p:nvSpPr>
          <p:cNvPr id="405563" name="Line 59"/>
          <p:cNvSpPr/>
          <p:nvPr/>
        </p:nvSpPr>
        <p:spPr>
          <a:xfrm flipV="1">
            <a:off x="4859338" y="3500438"/>
            <a:ext cx="3798887" cy="185737"/>
          </a:xfrm>
          <a:prstGeom prst="line">
            <a:avLst/>
          </a:prstGeom>
          <a:ln w="28575" cap="flat" cmpd="sng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405564" name="Line 60"/>
          <p:cNvSpPr/>
          <p:nvPr/>
        </p:nvSpPr>
        <p:spPr>
          <a:xfrm flipV="1">
            <a:off x="4932363" y="3500438"/>
            <a:ext cx="3744912" cy="1325562"/>
          </a:xfrm>
          <a:prstGeom prst="line">
            <a:avLst/>
          </a:prstGeom>
          <a:ln w="28575" cap="flat" cmpd="sng">
            <a:solidFill>
              <a:srgbClr val="00CCFF"/>
            </a:solidFill>
            <a:prstDash val="sysDot"/>
            <a:headEnd type="none" w="med" len="med"/>
            <a:tailEnd type="none" w="med" len="med"/>
          </a:ln>
        </p:spPr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5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05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05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05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05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0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42" grpId="0"/>
      <p:bldP spid="405544" grpId="0"/>
      <p:bldP spid="405550" grpId="0"/>
      <p:bldP spid="4055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16"/>
          <p:cNvSpPr/>
          <p:nvPr/>
        </p:nvSpPr>
        <p:spPr>
          <a:xfrm>
            <a:off x="1862138" y="819150"/>
            <a:ext cx="593344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Chapter 19</a:t>
            </a:r>
            <a:r>
              <a:rPr lang="zh-CN" altLang="en-US" sz="2800" b="1" dirty="0">
                <a:latin typeface="宋体" panose="02010600030101010101" pitchFamily="2" charset="-122"/>
              </a:rPr>
              <a:t> </a:t>
            </a:r>
            <a:r>
              <a:rPr lang="en-US" altLang="zh-CN" sz="2800" b="1" dirty="0">
                <a:latin typeface="宋体" panose="02010600030101010101" pitchFamily="2" charset="-122"/>
              </a:rPr>
              <a:t>Interference of light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  <p:sp>
        <p:nvSpPr>
          <p:cNvPr id="370705" name="Rectangle 17"/>
          <p:cNvSpPr/>
          <p:nvPr/>
        </p:nvSpPr>
        <p:spPr>
          <a:xfrm>
            <a:off x="330200" y="1482725"/>
            <a:ext cx="8067675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一、光的相干条件（</a:t>
            </a:r>
            <a:r>
              <a:rPr lang="en-US" altLang="zh-CN" sz="2800" b="1" dirty="0">
                <a:latin typeface="Times New Roman" panose="02020603050405020304" pitchFamily="18" charset="0"/>
              </a:rPr>
              <a:t>Coherent conditions of light</a:t>
            </a:r>
            <a:r>
              <a:rPr lang="zh-CN" altLang="en-US" sz="2800" b="1" dirty="0">
                <a:latin typeface="Times New Roman" panose="02020603050405020304" pitchFamily="18" charset="0"/>
              </a:rPr>
              <a:t>）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370707" name="Text Box 19"/>
          <p:cNvSpPr txBox="1"/>
          <p:nvPr/>
        </p:nvSpPr>
        <p:spPr>
          <a:xfrm>
            <a:off x="323850" y="1989138"/>
            <a:ext cx="3671888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光是一种电磁波：</a:t>
            </a:r>
            <a:endParaRPr lang="zh-CN" altLang="en-US" sz="2800" b="1" dirty="0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70708" name="Group 20"/>
          <p:cNvGrpSpPr/>
          <p:nvPr/>
        </p:nvGrpSpPr>
        <p:grpSpPr>
          <a:xfrm>
            <a:off x="1042988" y="2060575"/>
            <a:ext cx="6705600" cy="1905000"/>
            <a:chOff x="576" y="624"/>
            <a:chExt cx="4224" cy="1200"/>
          </a:xfrm>
        </p:grpSpPr>
        <p:graphicFrame>
          <p:nvGraphicFramePr>
            <p:cNvPr id="5127" name="Object 21"/>
            <p:cNvGraphicFramePr>
              <a:graphicFrameLocks noChangeAspect="1"/>
            </p:cNvGraphicFramePr>
            <p:nvPr/>
          </p:nvGraphicFramePr>
          <p:xfrm>
            <a:off x="2641" y="624"/>
            <a:ext cx="2065" cy="6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" name="" r:id="rId1" imgW="1943100" imgH="609600" progId="Equation.3">
                    <p:embed/>
                  </p:oleObj>
                </mc:Choice>
                <mc:Fallback>
                  <p:oleObj name="" r:id="rId1" imgW="1943100" imgH="609600" progId="Equation.3">
                    <p:embed/>
                    <p:pic>
                      <p:nvPicPr>
                        <p:cNvPr id="0" name="图片 308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641" y="624"/>
                          <a:ext cx="2065" cy="61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8" name="Object 22"/>
            <p:cNvGraphicFramePr>
              <a:graphicFrameLocks noChangeAspect="1"/>
            </p:cNvGraphicFramePr>
            <p:nvPr/>
          </p:nvGraphicFramePr>
          <p:xfrm>
            <a:off x="2641" y="1213"/>
            <a:ext cx="2159" cy="6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" r:id="rId3" imgW="2032000" imgH="609600" progId="Equation.3">
                    <p:embed/>
                  </p:oleObj>
                </mc:Choice>
                <mc:Fallback>
                  <p:oleObj name="" r:id="rId3" imgW="2032000" imgH="609600" progId="Equation.3">
                    <p:embed/>
                    <p:pic>
                      <p:nvPicPr>
                        <p:cNvPr id="0" name="图片 308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641" y="1213"/>
                          <a:ext cx="2159" cy="61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9" name="Text Box 23"/>
            <p:cNvSpPr txBox="1"/>
            <p:nvPr/>
          </p:nvSpPr>
          <p:spPr>
            <a:xfrm>
              <a:off x="576" y="1032"/>
              <a:ext cx="240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平面电磁波方程</a:t>
              </a:r>
              <a:endPara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30" name="AutoShape 24"/>
            <p:cNvSpPr/>
            <p:nvPr/>
          </p:nvSpPr>
          <p:spPr>
            <a:xfrm>
              <a:off x="2353" y="896"/>
              <a:ext cx="288" cy="634"/>
            </a:xfrm>
            <a:prstGeom prst="leftBrace">
              <a:avLst>
                <a:gd name="adj1" fmla="val 18344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370714" name="Text Box 26"/>
          <p:cNvSpPr txBox="1"/>
          <p:nvPr/>
        </p:nvSpPr>
        <p:spPr>
          <a:xfrm>
            <a:off x="179388" y="3860800"/>
            <a:ext cx="8551862" cy="11176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光矢量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用  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矢量表示光矢量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, 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它在引起人眼视觉和底片感光上起主要作用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en-US" altLang="zh-CN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custDataLst>
      <p:tags r:id="rId5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0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0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0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370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705" grpId="0"/>
      <p:bldP spid="370707" grpId="0"/>
      <p:bldP spid="3707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4834" name="Text Box 2"/>
          <p:cNvSpPr txBox="1"/>
          <p:nvPr/>
        </p:nvSpPr>
        <p:spPr>
          <a:xfrm>
            <a:off x="3635375" y="2060575"/>
            <a:ext cx="4645025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       </a:t>
            </a:r>
            <a:r>
              <a:rPr lang="zh-CN" altLang="en-US" sz="2800" b="1" dirty="0">
                <a:latin typeface="Times New Roman" panose="02020603050405020304" pitchFamily="18" charset="0"/>
              </a:rPr>
              <a:t>故</a:t>
            </a:r>
            <a:r>
              <a:rPr lang="zh-CN" altLang="en-US" sz="28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干涉条纹向上平移</a:t>
            </a:r>
            <a:r>
              <a:rPr lang="en-US" altLang="zh-CN" sz="28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.</a:t>
            </a:r>
            <a:endParaRPr lang="en-US" altLang="zh-CN" sz="2800" b="1" dirty="0">
              <a:solidFill>
                <a:srgbClr val="1C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79" name="Text Box 3"/>
          <p:cNvSpPr txBox="1"/>
          <p:nvPr/>
        </p:nvSpPr>
        <p:spPr>
          <a:xfrm>
            <a:off x="250825" y="3500438"/>
            <a:ext cx="38227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  </a:t>
            </a:r>
            <a:endParaRPr lang="en-US" altLang="zh-CN" sz="2800" b="1" dirty="0">
              <a:solidFill>
                <a:srgbClr val="1C1C1C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04836" name="Object 4"/>
          <p:cNvGraphicFramePr>
            <a:graphicFrameLocks noChangeAspect="1"/>
          </p:cNvGraphicFramePr>
          <p:nvPr/>
        </p:nvGraphicFramePr>
        <p:xfrm>
          <a:off x="250825" y="2997200"/>
          <a:ext cx="370998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1" imgW="1294765" imgH="215900" progId="Equation.3">
                  <p:embed/>
                </p:oleObj>
              </mc:Choice>
              <mc:Fallback>
                <p:oleObj name="" r:id="rId1" imgW="1294765" imgH="215900" progId="Equation.3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2997200"/>
                        <a:ext cx="3709988" cy="576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4837" name="Object 5"/>
          <p:cNvGraphicFramePr>
            <a:graphicFrameLocks noChangeAspect="1"/>
          </p:cNvGraphicFramePr>
          <p:nvPr/>
        </p:nvGraphicFramePr>
        <p:xfrm>
          <a:off x="323850" y="4879975"/>
          <a:ext cx="3168650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" r:id="rId3" imgW="1167765" imgH="393700" progId="Equation.3">
                  <p:embed/>
                </p:oleObj>
              </mc:Choice>
              <mc:Fallback>
                <p:oleObj name="" r:id="rId3" imgW="1167765" imgH="393700" progId="Equation.3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850" y="4879975"/>
                        <a:ext cx="3168650" cy="996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4838" name="Text Box 6"/>
          <p:cNvSpPr txBox="1"/>
          <p:nvPr/>
        </p:nvSpPr>
        <p:spPr>
          <a:xfrm>
            <a:off x="323850" y="5876925"/>
            <a:ext cx="3748088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中央</a:t>
            </a:r>
            <a:r>
              <a:rPr lang="en-US" altLang="zh-CN" sz="2800" b="1" i="1" dirty="0">
                <a:solidFill>
                  <a:srgbClr val="1C1C1C"/>
                </a:solidFill>
                <a:latin typeface="宋体" panose="02010600030101010101" pitchFamily="2" charset="-122"/>
              </a:rPr>
              <a:t>O</a:t>
            </a:r>
            <a:r>
              <a:rPr lang="zh-CN" altLang="en-US" sz="28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点为</a:t>
            </a:r>
            <a:r>
              <a:rPr lang="en-US" altLang="zh-CN" sz="28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7</a:t>
            </a:r>
            <a:r>
              <a:rPr lang="zh-CN" altLang="en-US" sz="28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级明纹。</a:t>
            </a:r>
            <a:endParaRPr lang="zh-CN" altLang="en-US" sz="2800" b="1" dirty="0">
              <a:solidFill>
                <a:srgbClr val="1C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4839" name="Rectangle 7"/>
          <p:cNvSpPr/>
          <p:nvPr/>
        </p:nvSpPr>
        <p:spPr>
          <a:xfrm>
            <a:off x="323850" y="2549525"/>
            <a:ext cx="84772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1C1C1C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2800" b="1" dirty="0">
                <a:solidFill>
                  <a:srgbClr val="1C1C1C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屏上中央</a:t>
            </a:r>
            <a:r>
              <a:rPr lang="en-US" altLang="zh-CN" sz="2800" b="1" i="1" dirty="0">
                <a:solidFill>
                  <a:srgbClr val="1C1C1C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O</a:t>
            </a:r>
            <a:r>
              <a:rPr lang="zh-CN" altLang="en-US" sz="2800" b="1" dirty="0">
                <a:solidFill>
                  <a:srgbClr val="1C1C1C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点现在是明纹还是暗纹？是第几级？</a:t>
            </a:r>
            <a:endParaRPr lang="zh-CN" altLang="en-US" sz="2800" b="1" dirty="0">
              <a:solidFill>
                <a:srgbClr val="1C1C1C"/>
              </a:solidFill>
              <a:latin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aphicFrame>
        <p:nvGraphicFramePr>
          <p:cNvPr id="24584" name="Object 8"/>
          <p:cNvGraphicFramePr>
            <a:graphicFrameLocks noChangeAspect="1"/>
          </p:cNvGraphicFramePr>
          <p:nvPr/>
        </p:nvGraphicFramePr>
        <p:xfrm>
          <a:off x="1835150" y="857250"/>
          <a:ext cx="44656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" r:id="rId5" imgW="1497965" imgH="215900" progId="Equation.3">
                  <p:embed/>
                </p:oleObj>
              </mc:Choice>
              <mc:Fallback>
                <p:oleObj name="" r:id="rId5" imgW="1497965" imgH="215900" progId="Equation.3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35150" y="857250"/>
                        <a:ext cx="4465638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4842" name="Object 10"/>
          <p:cNvGraphicFramePr>
            <a:graphicFrameLocks noChangeAspect="1"/>
          </p:cNvGraphicFramePr>
          <p:nvPr/>
        </p:nvGraphicFramePr>
        <p:xfrm>
          <a:off x="2771775" y="1524000"/>
          <a:ext cx="3109913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" r:id="rId7" imgW="1193800" imgH="215900" progId="Equation.3">
                  <p:embed/>
                </p:oleObj>
              </mc:Choice>
              <mc:Fallback>
                <p:oleObj name="" r:id="rId7" imgW="1193800" imgH="215900" progId="Equation.3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71775" y="1524000"/>
                        <a:ext cx="3109913" cy="568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6" name="Rectangle 13"/>
          <p:cNvSpPr/>
          <p:nvPr/>
        </p:nvSpPr>
        <p:spPr>
          <a:xfrm>
            <a:off x="4343400" y="3429000"/>
            <a:ext cx="4800600" cy="26670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24587" name="Object 14"/>
          <p:cNvGraphicFramePr>
            <a:graphicFrameLocks noChangeAspect="1"/>
          </p:cNvGraphicFramePr>
          <p:nvPr/>
        </p:nvGraphicFramePr>
        <p:xfrm>
          <a:off x="4419600" y="3810000"/>
          <a:ext cx="34607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" r:id="rId9" imgW="266700" imgH="469900" progId="Equation.3">
                  <p:embed/>
                </p:oleObj>
              </mc:Choice>
              <mc:Fallback>
                <p:oleObj name="" r:id="rId9" imgW="266700" imgH="469900" progId="Equation.3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19600" y="3810000"/>
                        <a:ext cx="346075" cy="609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8" name="Object 15"/>
          <p:cNvGraphicFramePr>
            <a:graphicFrameLocks noChangeAspect="1"/>
          </p:cNvGraphicFramePr>
          <p:nvPr/>
        </p:nvGraphicFramePr>
        <p:xfrm>
          <a:off x="4405313" y="4953000"/>
          <a:ext cx="39528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" r:id="rId11" imgW="304800" imgH="469900" progId="Equation.3">
                  <p:embed/>
                </p:oleObj>
              </mc:Choice>
              <mc:Fallback>
                <p:oleObj name="" r:id="rId11" imgW="304800" imgH="469900" progId="Equation.3">
                  <p:embed/>
                  <p:pic>
                    <p:nvPicPr>
                      <p:cNvPr id="0" name="图片 313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05313" y="4953000"/>
                        <a:ext cx="395287" cy="609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9" name="Text Box 16"/>
          <p:cNvSpPr txBox="1"/>
          <p:nvPr/>
        </p:nvSpPr>
        <p:spPr>
          <a:xfrm>
            <a:off x="8610600" y="4419600"/>
            <a:ext cx="5334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3600" b="1" i="1" dirty="0">
                <a:solidFill>
                  <a:srgbClr val="1C1C1C"/>
                </a:solidFill>
                <a:latin typeface="Times New Roman" panose="02020603050405020304" pitchFamily="18" charset="0"/>
              </a:rPr>
              <a:t>O</a:t>
            </a:r>
            <a:endParaRPr lang="en-US" altLang="zh-CN" sz="3600" b="1" i="1" dirty="0">
              <a:solidFill>
                <a:srgbClr val="1C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90" name="Line 17"/>
          <p:cNvSpPr/>
          <p:nvPr/>
        </p:nvSpPr>
        <p:spPr>
          <a:xfrm>
            <a:off x="8686800" y="3505200"/>
            <a:ext cx="0" cy="2438400"/>
          </a:xfrm>
          <a:prstGeom prst="line">
            <a:avLst/>
          </a:prstGeom>
          <a:ln w="76200" cap="flat" cmpd="sng">
            <a:solidFill>
              <a:srgbClr val="006699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4591" name="Line 18"/>
          <p:cNvSpPr/>
          <p:nvPr/>
        </p:nvSpPr>
        <p:spPr>
          <a:xfrm>
            <a:off x="4876800" y="3581400"/>
            <a:ext cx="0" cy="457200"/>
          </a:xfrm>
          <a:prstGeom prst="line">
            <a:avLst/>
          </a:prstGeom>
          <a:ln w="76200" cap="flat" cmpd="sng">
            <a:solidFill>
              <a:srgbClr val="006699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4592" name="Line 19"/>
          <p:cNvSpPr/>
          <p:nvPr/>
        </p:nvSpPr>
        <p:spPr>
          <a:xfrm>
            <a:off x="4876800" y="4343400"/>
            <a:ext cx="0" cy="838200"/>
          </a:xfrm>
          <a:prstGeom prst="line">
            <a:avLst/>
          </a:prstGeom>
          <a:ln w="76200" cap="flat" cmpd="sng">
            <a:solidFill>
              <a:srgbClr val="006699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4593" name="Line 20"/>
          <p:cNvSpPr/>
          <p:nvPr/>
        </p:nvSpPr>
        <p:spPr>
          <a:xfrm>
            <a:off x="4876800" y="5486400"/>
            <a:ext cx="0" cy="457200"/>
          </a:xfrm>
          <a:prstGeom prst="line">
            <a:avLst/>
          </a:prstGeom>
          <a:ln w="76200" cap="flat" cmpd="sng">
            <a:solidFill>
              <a:srgbClr val="006699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4594" name="Line 21"/>
          <p:cNvSpPr/>
          <p:nvPr/>
        </p:nvSpPr>
        <p:spPr>
          <a:xfrm>
            <a:off x="4876800" y="4800600"/>
            <a:ext cx="3886200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24595" name="Line 22"/>
          <p:cNvSpPr/>
          <p:nvPr/>
        </p:nvSpPr>
        <p:spPr>
          <a:xfrm flipV="1">
            <a:off x="4859338" y="4005263"/>
            <a:ext cx="3744912" cy="1325562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24596" name="Line 23"/>
          <p:cNvSpPr/>
          <p:nvPr/>
        </p:nvSpPr>
        <p:spPr>
          <a:xfrm flipV="1">
            <a:off x="4859338" y="4005263"/>
            <a:ext cx="3798887" cy="185737"/>
          </a:xfrm>
          <a:prstGeom prst="line">
            <a:avLst/>
          </a:prstGeom>
          <a:ln w="28575" cap="flat" cmpd="sng">
            <a:solidFill>
              <a:srgbClr val="FF6600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24597" name="Line 24"/>
          <p:cNvSpPr/>
          <p:nvPr/>
        </p:nvSpPr>
        <p:spPr>
          <a:xfrm flipV="1">
            <a:off x="4859338" y="4076700"/>
            <a:ext cx="1873250" cy="144463"/>
          </a:xfrm>
          <a:prstGeom prst="line">
            <a:avLst/>
          </a:prstGeom>
          <a:ln w="9525" cap="flat" cmpd="sng">
            <a:solidFill>
              <a:srgbClr val="FF6600"/>
            </a:solidFill>
            <a:prstDash val="solid"/>
            <a:headEnd type="none" w="med" len="med"/>
            <a:tailEnd type="triangle" w="med" len="lg"/>
          </a:ln>
        </p:spPr>
      </p:sp>
      <p:sp>
        <p:nvSpPr>
          <p:cNvPr id="24598" name="Line 25"/>
          <p:cNvSpPr/>
          <p:nvPr/>
        </p:nvSpPr>
        <p:spPr>
          <a:xfrm flipV="1">
            <a:off x="4859338" y="4724400"/>
            <a:ext cx="1657350" cy="588963"/>
          </a:xfrm>
          <a:prstGeom prst="line">
            <a:avLst/>
          </a:prstGeom>
          <a:ln w="9525" cap="flat" cmpd="sng">
            <a:solidFill>
              <a:schemeClr val="accent2"/>
            </a:solidFill>
            <a:prstDash val="solid"/>
            <a:headEnd type="none" w="med" len="med"/>
            <a:tailEnd type="triangle" w="med" len="lg"/>
          </a:ln>
        </p:spPr>
      </p:sp>
      <p:sp>
        <p:nvSpPr>
          <p:cNvPr id="24599" name="Rectangle 26"/>
          <p:cNvSpPr/>
          <p:nvPr/>
        </p:nvSpPr>
        <p:spPr>
          <a:xfrm>
            <a:off x="5105400" y="4038600"/>
            <a:ext cx="76200" cy="381000"/>
          </a:xfrm>
          <a:prstGeom prst="rect">
            <a:avLst/>
          </a:prstGeom>
          <a:solidFill>
            <a:srgbClr val="DDF6AC">
              <a:alpha val="50195"/>
            </a:srgb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24600" name="Text Box 27"/>
          <p:cNvSpPr txBox="1"/>
          <p:nvPr/>
        </p:nvSpPr>
        <p:spPr>
          <a:xfrm>
            <a:off x="6659563" y="3933825"/>
            <a:ext cx="461962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r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1</a:t>
            </a:r>
            <a:endParaRPr lang="en-US" altLang="zh-CN" sz="28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24601" name="Text Box 28"/>
          <p:cNvSpPr txBox="1"/>
          <p:nvPr/>
        </p:nvSpPr>
        <p:spPr>
          <a:xfrm>
            <a:off x="6443663" y="4941888"/>
            <a:ext cx="461962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r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2</a:t>
            </a:r>
            <a:endParaRPr lang="en-US" altLang="zh-CN" sz="28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24602" name="Text Box 29"/>
          <p:cNvSpPr txBox="1"/>
          <p:nvPr/>
        </p:nvSpPr>
        <p:spPr>
          <a:xfrm>
            <a:off x="8591550" y="3716338"/>
            <a:ext cx="401638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endParaRPr lang="en-US" altLang="zh-CN" sz="2800" b="1" baseline="-250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04862" name="Group 30"/>
          <p:cNvGrpSpPr/>
          <p:nvPr/>
        </p:nvGrpSpPr>
        <p:grpSpPr>
          <a:xfrm>
            <a:off x="539750" y="3860800"/>
            <a:ext cx="576263" cy="936625"/>
            <a:chOff x="340" y="2432"/>
            <a:chExt cx="363" cy="590"/>
          </a:xfrm>
        </p:grpSpPr>
        <p:sp>
          <p:nvSpPr>
            <p:cNvPr id="24612" name="AutoShape 31"/>
            <p:cNvSpPr/>
            <p:nvPr/>
          </p:nvSpPr>
          <p:spPr>
            <a:xfrm>
              <a:off x="567" y="2432"/>
              <a:ext cx="136" cy="590"/>
            </a:xfrm>
            <a:prstGeom prst="leftBrace">
              <a:avLst>
                <a:gd name="adj1" fmla="val 36151"/>
                <a:gd name="adj2" fmla="val 50000"/>
              </a:avLst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2800" dirty="0">
                <a:solidFill>
                  <a:srgbClr val="000000"/>
                </a:solidFill>
              </a:endParaRPr>
            </a:p>
          </p:txBody>
        </p:sp>
        <p:sp>
          <p:nvSpPr>
            <p:cNvPr id="24613" name="Text Box 32"/>
            <p:cNvSpPr txBox="1"/>
            <p:nvPr/>
          </p:nvSpPr>
          <p:spPr>
            <a:xfrm>
              <a:off x="340" y="2559"/>
              <a:ext cx="24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=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04865" name="Group 33"/>
          <p:cNvGrpSpPr/>
          <p:nvPr/>
        </p:nvGrpSpPr>
        <p:grpSpPr>
          <a:xfrm>
            <a:off x="1187450" y="3609975"/>
            <a:ext cx="1690688" cy="539750"/>
            <a:chOff x="748" y="2296"/>
            <a:chExt cx="1065" cy="340"/>
          </a:xfrm>
        </p:grpSpPr>
        <p:graphicFrame>
          <p:nvGraphicFramePr>
            <p:cNvPr id="24610" name="Object 34"/>
            <p:cNvGraphicFramePr>
              <a:graphicFrameLocks noChangeAspect="1"/>
            </p:cNvGraphicFramePr>
            <p:nvPr/>
          </p:nvGraphicFramePr>
          <p:xfrm>
            <a:off x="748" y="2341"/>
            <a:ext cx="337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8" name="" r:id="rId13" imgW="203200" imgH="177800" progId="Equation.3">
                    <p:embed/>
                  </p:oleObj>
                </mc:Choice>
                <mc:Fallback>
                  <p:oleObj name="" r:id="rId13" imgW="203200" imgH="177800" progId="Equation.3">
                    <p:embed/>
                    <p:pic>
                      <p:nvPicPr>
                        <p:cNvPr id="0" name="图片 3137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48" y="2341"/>
                          <a:ext cx="337" cy="29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11" name="Text Box 35"/>
            <p:cNvSpPr txBox="1"/>
            <p:nvPr/>
          </p:nvSpPr>
          <p:spPr>
            <a:xfrm>
              <a:off x="1247" y="2296"/>
              <a:ext cx="56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明纹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04868" name="Group 36"/>
          <p:cNvGrpSpPr/>
          <p:nvPr/>
        </p:nvGrpSpPr>
        <p:grpSpPr>
          <a:xfrm>
            <a:off x="1042988" y="4259263"/>
            <a:ext cx="2987675" cy="609600"/>
            <a:chOff x="657" y="2704"/>
            <a:chExt cx="1882" cy="384"/>
          </a:xfrm>
        </p:grpSpPr>
        <p:graphicFrame>
          <p:nvGraphicFramePr>
            <p:cNvPr id="24608" name="Object 37"/>
            <p:cNvGraphicFramePr>
              <a:graphicFrameLocks noChangeAspect="1"/>
            </p:cNvGraphicFramePr>
            <p:nvPr/>
          </p:nvGraphicFramePr>
          <p:xfrm>
            <a:off x="657" y="2750"/>
            <a:ext cx="1242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0" name="" r:id="rId15" imgW="748665" imgH="203200" progId="Equation.3">
                    <p:embed/>
                  </p:oleObj>
                </mc:Choice>
                <mc:Fallback>
                  <p:oleObj name="" r:id="rId15" imgW="748665" imgH="203200" progId="Equation.3">
                    <p:embed/>
                    <p:pic>
                      <p:nvPicPr>
                        <p:cNvPr id="0" name="图片 3139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657" y="2750"/>
                          <a:ext cx="1242" cy="3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09" name="Text Box 38"/>
            <p:cNvSpPr txBox="1"/>
            <p:nvPr/>
          </p:nvSpPr>
          <p:spPr>
            <a:xfrm>
              <a:off x="1973" y="2704"/>
              <a:ext cx="56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暗纹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504880" name="Line 48"/>
          <p:cNvSpPr/>
          <p:nvPr/>
        </p:nvSpPr>
        <p:spPr>
          <a:xfrm>
            <a:off x="4859338" y="4191000"/>
            <a:ext cx="3816350" cy="606425"/>
          </a:xfrm>
          <a:prstGeom prst="line">
            <a:avLst/>
          </a:prstGeom>
          <a:ln w="28575" cap="flat" cmpd="sng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504881" name="Line 49"/>
          <p:cNvSpPr/>
          <p:nvPr/>
        </p:nvSpPr>
        <p:spPr>
          <a:xfrm flipV="1">
            <a:off x="4859338" y="4797425"/>
            <a:ext cx="3816350" cy="533400"/>
          </a:xfrm>
          <a:prstGeom prst="line">
            <a:avLst/>
          </a:prstGeom>
          <a:ln w="28575" cap="flat" cmpd="sng">
            <a:solidFill>
              <a:srgbClr val="00CCFF"/>
            </a:solidFill>
            <a:prstDash val="sysDot"/>
            <a:headEnd type="none" w="med" len="med"/>
            <a:tailEnd type="none" w="med" len="med"/>
          </a:ln>
        </p:spPr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4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4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04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04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04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04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04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04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04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04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504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4" grpId="0"/>
      <p:bldP spid="504838" grpId="0"/>
      <p:bldP spid="5048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5602" name="Group 2"/>
          <p:cNvGrpSpPr/>
          <p:nvPr/>
        </p:nvGrpSpPr>
        <p:grpSpPr>
          <a:xfrm>
            <a:off x="914400" y="1143000"/>
            <a:ext cx="7391400" cy="3429000"/>
            <a:chOff x="576" y="720"/>
            <a:chExt cx="4656" cy="2160"/>
          </a:xfrm>
        </p:grpSpPr>
        <p:sp>
          <p:nvSpPr>
            <p:cNvPr id="25653" name="Rectangle 3"/>
            <p:cNvSpPr/>
            <p:nvPr/>
          </p:nvSpPr>
          <p:spPr>
            <a:xfrm>
              <a:off x="576" y="768"/>
              <a:ext cx="4608" cy="2112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5654" name="Rectangle 4" descr="深色下对角线"/>
            <p:cNvSpPr/>
            <p:nvPr/>
          </p:nvSpPr>
          <p:spPr>
            <a:xfrm>
              <a:off x="1488" y="1296"/>
              <a:ext cx="48" cy="432"/>
            </a:xfrm>
            <a:prstGeom prst="rect">
              <a:avLst/>
            </a:prstGeom>
            <a:blipFill rotWithShape="0">
              <a:blip r:embed="rId1"/>
            </a:blip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5655" name="Rectangle 5" descr="深色下对角线"/>
            <p:cNvSpPr/>
            <p:nvPr/>
          </p:nvSpPr>
          <p:spPr>
            <a:xfrm>
              <a:off x="1488" y="1824"/>
              <a:ext cx="48" cy="336"/>
            </a:xfrm>
            <a:prstGeom prst="rect">
              <a:avLst/>
            </a:prstGeom>
            <a:blipFill rotWithShape="0">
              <a:blip r:embed="rId1"/>
            </a:blip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5656" name="Object 6"/>
            <p:cNvGraphicFramePr>
              <a:graphicFrameLocks noChangeAspect="1"/>
            </p:cNvGraphicFramePr>
            <p:nvPr/>
          </p:nvGraphicFramePr>
          <p:xfrm>
            <a:off x="1258" y="1536"/>
            <a:ext cx="193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1" name="" r:id="rId2" imgW="317500" imgH="469900" progId="Equation.3">
                    <p:embed/>
                  </p:oleObj>
                </mc:Choice>
                <mc:Fallback>
                  <p:oleObj name="" r:id="rId2" imgW="317500" imgH="469900" progId="Equation.3">
                    <p:embed/>
                    <p:pic>
                      <p:nvPicPr>
                        <p:cNvPr id="0" name="图片 3140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258" y="1536"/>
                          <a:ext cx="193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57" name="Rectangle 7" descr="深色上对角线"/>
            <p:cNvSpPr/>
            <p:nvPr/>
          </p:nvSpPr>
          <p:spPr>
            <a:xfrm>
              <a:off x="2112" y="2208"/>
              <a:ext cx="960" cy="48"/>
            </a:xfrm>
            <a:prstGeom prst="rect">
              <a:avLst/>
            </a:prstGeom>
            <a:blipFill rotWithShape="0">
              <a:blip r:embed="rId4"/>
            </a:blip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5658" name="Rectangle 8" descr="深色下对角线"/>
            <p:cNvSpPr/>
            <p:nvPr/>
          </p:nvSpPr>
          <p:spPr>
            <a:xfrm>
              <a:off x="4560" y="864"/>
              <a:ext cx="48" cy="1872"/>
            </a:xfrm>
            <a:prstGeom prst="rect">
              <a:avLst/>
            </a:prstGeom>
            <a:blipFill rotWithShape="0">
              <a:blip r:embed="rId5"/>
            </a:blipFill>
            <a:ln w="9525" cap="flat" cmpd="sng">
              <a:solidFill>
                <a:srgbClr val="4D4D4D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5659" name="Text Box 9"/>
            <p:cNvSpPr txBox="1"/>
            <p:nvPr/>
          </p:nvSpPr>
          <p:spPr>
            <a:xfrm>
              <a:off x="4656" y="720"/>
              <a:ext cx="57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endPara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660" name="Line 10"/>
            <p:cNvSpPr/>
            <p:nvPr/>
          </p:nvSpPr>
          <p:spPr>
            <a:xfrm flipH="1">
              <a:off x="1488" y="2208"/>
              <a:ext cx="3600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dashDot"/>
              <a:headEnd type="none" w="med" len="med"/>
              <a:tailEnd type="none" w="med" len="med"/>
            </a:ln>
          </p:spPr>
        </p:sp>
      </p:grpSp>
      <p:sp>
        <p:nvSpPr>
          <p:cNvPr id="25603" name="Text Box 11"/>
          <p:cNvSpPr txBox="1"/>
          <p:nvPr/>
        </p:nvSpPr>
        <p:spPr>
          <a:xfrm>
            <a:off x="539750" y="765175"/>
            <a:ext cx="4392613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、洛埃德镜  半波损失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4" name="Text Box 15"/>
          <p:cNvSpPr txBox="1"/>
          <p:nvPr/>
        </p:nvSpPr>
        <p:spPr>
          <a:xfrm>
            <a:off x="3275013" y="3573463"/>
            <a:ext cx="1728787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fontAlgn="t" hangingPunct="1"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rgbClr val="000000"/>
                </a:solidFill>
              </a:rPr>
              <a:t>M         N</a:t>
            </a:r>
            <a:endParaRPr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402448" name="Freeform 16" descr="浅色上对角线"/>
          <p:cNvSpPr/>
          <p:nvPr/>
        </p:nvSpPr>
        <p:spPr>
          <a:xfrm>
            <a:off x="3886200" y="1524000"/>
            <a:ext cx="3352800" cy="19812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pathLst>
              <a:path w="2112" h="1248">
                <a:moveTo>
                  <a:pt x="48" y="1056"/>
                </a:moveTo>
                <a:lnTo>
                  <a:pt x="2112" y="0"/>
                </a:lnTo>
                <a:lnTo>
                  <a:pt x="2112" y="912"/>
                </a:lnTo>
                <a:lnTo>
                  <a:pt x="624" y="1248"/>
                </a:lnTo>
                <a:lnTo>
                  <a:pt x="0" y="1056"/>
                </a:lnTo>
              </a:path>
            </a:pathLst>
          </a:custGeom>
          <a:blipFill rotWithShape="0">
            <a:blip r:embed="rId6"/>
          </a:blipFill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sm" len="lg"/>
            <a:tailEnd type="none" w="sm" len="lg"/>
          </a:ln>
        </p:spPr>
        <p:txBody>
          <a:bodyPr/>
          <a:p>
            <a:endParaRPr lang="zh-CN" altLang="en-US"/>
          </a:p>
        </p:txBody>
      </p:sp>
      <p:grpSp>
        <p:nvGrpSpPr>
          <p:cNvPr id="402449" name="Group 17"/>
          <p:cNvGrpSpPr/>
          <p:nvPr/>
        </p:nvGrpSpPr>
        <p:grpSpPr>
          <a:xfrm>
            <a:off x="2362200" y="1524000"/>
            <a:ext cx="4876800" cy="2590800"/>
            <a:chOff x="1584" y="624"/>
            <a:chExt cx="3072" cy="1632"/>
          </a:xfrm>
        </p:grpSpPr>
        <p:sp>
          <p:nvSpPr>
            <p:cNvPr id="25649" name="Line 18"/>
            <p:cNvSpPr/>
            <p:nvPr/>
          </p:nvSpPr>
          <p:spPr>
            <a:xfrm>
              <a:off x="1584" y="1440"/>
              <a:ext cx="3072" cy="816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none" w="sm" len="lg"/>
              <a:tailEnd type="none" w="sm" len="lg"/>
            </a:ln>
          </p:spPr>
        </p:sp>
        <p:sp>
          <p:nvSpPr>
            <p:cNvPr id="25650" name="Line 19"/>
            <p:cNvSpPr/>
            <p:nvPr/>
          </p:nvSpPr>
          <p:spPr>
            <a:xfrm flipV="1">
              <a:off x="1584" y="624"/>
              <a:ext cx="3072" cy="816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none" w="sm" len="lg"/>
              <a:tailEnd type="none" w="sm" len="lg"/>
            </a:ln>
          </p:spPr>
        </p:sp>
        <p:sp>
          <p:nvSpPr>
            <p:cNvPr id="25651" name="Line 20"/>
            <p:cNvSpPr/>
            <p:nvPr/>
          </p:nvSpPr>
          <p:spPr>
            <a:xfrm rot="-803419">
              <a:off x="2185" y="1586"/>
              <a:ext cx="96" cy="48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none" w="sm" len="lg"/>
              <a:tailEnd type="triangle" w="sm" len="lg"/>
            </a:ln>
          </p:spPr>
        </p:sp>
        <p:sp>
          <p:nvSpPr>
            <p:cNvPr id="25652" name="Line 21"/>
            <p:cNvSpPr/>
            <p:nvPr/>
          </p:nvSpPr>
          <p:spPr>
            <a:xfrm flipV="1">
              <a:off x="2640" y="1104"/>
              <a:ext cx="192" cy="48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none" w="sm" len="lg"/>
              <a:tailEnd type="triangle" w="sm" len="lg"/>
            </a:ln>
          </p:spPr>
        </p:sp>
      </p:grpSp>
      <p:grpSp>
        <p:nvGrpSpPr>
          <p:cNvPr id="402454" name="Group 22"/>
          <p:cNvGrpSpPr/>
          <p:nvPr/>
        </p:nvGrpSpPr>
        <p:grpSpPr>
          <a:xfrm>
            <a:off x="3352800" y="1524000"/>
            <a:ext cx="3886200" cy="1981200"/>
            <a:chOff x="2112" y="960"/>
            <a:chExt cx="2448" cy="1248"/>
          </a:xfrm>
        </p:grpSpPr>
        <p:sp>
          <p:nvSpPr>
            <p:cNvPr id="25645" name="Line 23"/>
            <p:cNvSpPr/>
            <p:nvPr/>
          </p:nvSpPr>
          <p:spPr>
            <a:xfrm flipV="1">
              <a:off x="3072" y="1872"/>
              <a:ext cx="1488" cy="336"/>
            </a:xfrm>
            <a:prstGeom prst="line">
              <a:avLst/>
            </a:prstGeom>
            <a:ln w="28575" cap="flat" cmpd="sng">
              <a:solidFill>
                <a:srgbClr val="FF6600"/>
              </a:solidFill>
              <a:prstDash val="solid"/>
              <a:headEnd type="none" w="sm" len="lg"/>
              <a:tailEnd type="none" w="sm" len="lg"/>
            </a:ln>
          </p:spPr>
        </p:sp>
        <p:sp>
          <p:nvSpPr>
            <p:cNvPr id="25646" name="Line 24"/>
            <p:cNvSpPr/>
            <p:nvPr/>
          </p:nvSpPr>
          <p:spPr>
            <a:xfrm flipV="1">
              <a:off x="2112" y="960"/>
              <a:ext cx="2448" cy="1248"/>
            </a:xfrm>
            <a:prstGeom prst="line">
              <a:avLst/>
            </a:prstGeom>
            <a:ln w="28575" cap="flat" cmpd="sng">
              <a:solidFill>
                <a:srgbClr val="FF6600"/>
              </a:solidFill>
              <a:prstDash val="solid"/>
              <a:headEnd type="none" w="sm" len="lg"/>
              <a:tailEnd type="none" w="sm" len="lg"/>
            </a:ln>
          </p:spPr>
        </p:sp>
        <p:sp>
          <p:nvSpPr>
            <p:cNvPr id="25647" name="Freeform 25"/>
            <p:cNvSpPr/>
            <p:nvPr/>
          </p:nvSpPr>
          <p:spPr>
            <a:xfrm>
              <a:off x="3544" y="1392"/>
              <a:ext cx="152" cy="80"/>
            </a:xfrm>
            <a:custGeom>
              <a:avLst/>
              <a:gdLst/>
              <a:ahLst/>
              <a:cxnLst>
                <a:cxn ang="0">
                  <a:pos x="0" y="80"/>
                </a:cxn>
                <a:cxn ang="0">
                  <a:pos x="152" y="0"/>
                </a:cxn>
              </a:cxnLst>
              <a:pathLst>
                <a:path w="152" h="80">
                  <a:moveTo>
                    <a:pt x="0" y="80"/>
                  </a:moveTo>
                  <a:lnTo>
                    <a:pt x="152" y="0"/>
                  </a:lnTo>
                </a:path>
              </a:pathLst>
            </a:custGeom>
            <a:noFill/>
            <a:ln w="28575" cap="flat" cmpd="sng">
              <a:solidFill>
                <a:srgbClr val="FF6600">
                  <a:alpha val="100000"/>
                </a:srgbClr>
              </a:solidFill>
              <a:prstDash val="solid"/>
              <a:round/>
              <a:headEnd type="none" w="sm" len="lg"/>
              <a:tailEnd type="triangle" w="sm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48" name="Freeform 26"/>
            <p:cNvSpPr/>
            <p:nvPr/>
          </p:nvSpPr>
          <p:spPr>
            <a:xfrm>
              <a:off x="3924" y="1968"/>
              <a:ext cx="156" cy="44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6" y="0"/>
                </a:cxn>
              </a:cxnLst>
              <a:pathLst>
                <a:path w="156" h="44">
                  <a:moveTo>
                    <a:pt x="0" y="44"/>
                  </a:moveTo>
                  <a:lnTo>
                    <a:pt x="156" y="0"/>
                  </a:lnTo>
                </a:path>
              </a:pathLst>
            </a:custGeom>
            <a:noFill/>
            <a:ln w="28575" cap="flat" cmpd="sng">
              <a:solidFill>
                <a:srgbClr val="FF6600">
                  <a:alpha val="100000"/>
                </a:srgbClr>
              </a:solidFill>
              <a:prstDash val="solid"/>
              <a:round/>
              <a:headEnd type="none" w="sm" len="lg"/>
              <a:tailEnd type="triangle" w="sm" len="lg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402459" name="Group 27"/>
          <p:cNvGrpSpPr/>
          <p:nvPr/>
        </p:nvGrpSpPr>
        <p:grpSpPr>
          <a:xfrm>
            <a:off x="1981200" y="3505200"/>
            <a:ext cx="2895600" cy="914400"/>
            <a:chOff x="1248" y="2208"/>
            <a:chExt cx="1824" cy="576"/>
          </a:xfrm>
        </p:grpSpPr>
        <p:sp>
          <p:nvSpPr>
            <p:cNvPr id="25642" name="Line 28"/>
            <p:cNvSpPr/>
            <p:nvPr/>
          </p:nvSpPr>
          <p:spPr>
            <a:xfrm flipH="1">
              <a:off x="1488" y="2208"/>
              <a:ext cx="624" cy="336"/>
            </a:xfrm>
            <a:prstGeom prst="line">
              <a:avLst/>
            </a:prstGeom>
            <a:ln w="28575" cap="flat" cmpd="sng">
              <a:solidFill>
                <a:srgbClr val="FF6600"/>
              </a:solidFill>
              <a:prstDash val="dash"/>
              <a:headEnd type="none" w="sm" len="lg"/>
              <a:tailEnd type="none" w="sm" len="lg"/>
            </a:ln>
          </p:spPr>
        </p:sp>
        <p:sp>
          <p:nvSpPr>
            <p:cNvPr id="25643" name="Line 29"/>
            <p:cNvSpPr/>
            <p:nvPr/>
          </p:nvSpPr>
          <p:spPr>
            <a:xfrm flipV="1">
              <a:off x="1488" y="2208"/>
              <a:ext cx="1584" cy="336"/>
            </a:xfrm>
            <a:prstGeom prst="line">
              <a:avLst/>
            </a:prstGeom>
            <a:ln w="28575" cap="flat" cmpd="sng">
              <a:solidFill>
                <a:srgbClr val="FF6600"/>
              </a:solidFill>
              <a:prstDash val="dash"/>
              <a:headEnd type="none" w="sm" len="lg"/>
              <a:tailEnd type="none" w="sm" len="lg"/>
            </a:ln>
          </p:spPr>
        </p:sp>
        <p:graphicFrame>
          <p:nvGraphicFramePr>
            <p:cNvPr id="25644" name="Object 30"/>
            <p:cNvGraphicFramePr>
              <a:graphicFrameLocks noChangeAspect="1"/>
            </p:cNvGraphicFramePr>
            <p:nvPr/>
          </p:nvGraphicFramePr>
          <p:xfrm>
            <a:off x="1248" y="2496"/>
            <a:ext cx="19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2" name="" r:id="rId7" imgW="355600" imgH="469900" progId="Equation.3">
                    <p:embed/>
                  </p:oleObj>
                </mc:Choice>
                <mc:Fallback>
                  <p:oleObj name="" r:id="rId7" imgW="355600" imgH="469900" progId="Equation.3">
                    <p:embed/>
                    <p:pic>
                      <p:nvPicPr>
                        <p:cNvPr id="0" name="图片 314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248" y="2496"/>
                          <a:ext cx="192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2463" name="Group 31"/>
          <p:cNvGrpSpPr/>
          <p:nvPr/>
        </p:nvGrpSpPr>
        <p:grpSpPr>
          <a:xfrm>
            <a:off x="2362200" y="2819400"/>
            <a:ext cx="2514600" cy="685800"/>
            <a:chOff x="1584" y="1680"/>
            <a:chExt cx="1584" cy="432"/>
          </a:xfrm>
        </p:grpSpPr>
        <p:sp>
          <p:nvSpPr>
            <p:cNvPr id="25638" name="Line 32"/>
            <p:cNvSpPr/>
            <p:nvPr/>
          </p:nvSpPr>
          <p:spPr>
            <a:xfrm>
              <a:off x="1584" y="1680"/>
              <a:ext cx="624" cy="432"/>
            </a:xfrm>
            <a:prstGeom prst="line">
              <a:avLst/>
            </a:prstGeom>
            <a:ln w="28575" cap="flat" cmpd="sng">
              <a:solidFill>
                <a:srgbClr val="FF6600"/>
              </a:solidFill>
              <a:prstDash val="solid"/>
              <a:headEnd type="none" w="sm" len="lg"/>
              <a:tailEnd type="none" w="sm" len="lg"/>
            </a:ln>
          </p:spPr>
        </p:sp>
        <p:sp>
          <p:nvSpPr>
            <p:cNvPr id="25639" name="Line 33"/>
            <p:cNvSpPr/>
            <p:nvPr/>
          </p:nvSpPr>
          <p:spPr>
            <a:xfrm>
              <a:off x="1584" y="1680"/>
              <a:ext cx="1584" cy="432"/>
            </a:xfrm>
            <a:prstGeom prst="line">
              <a:avLst/>
            </a:prstGeom>
            <a:ln w="28575" cap="flat" cmpd="sng">
              <a:solidFill>
                <a:srgbClr val="FF6600"/>
              </a:solidFill>
              <a:prstDash val="solid"/>
              <a:headEnd type="none" w="sm" len="lg"/>
              <a:tailEnd type="none" w="sm" len="lg"/>
            </a:ln>
          </p:spPr>
        </p:sp>
        <p:sp>
          <p:nvSpPr>
            <p:cNvPr id="25640" name="Line 34"/>
            <p:cNvSpPr/>
            <p:nvPr/>
          </p:nvSpPr>
          <p:spPr>
            <a:xfrm>
              <a:off x="2304" y="1872"/>
              <a:ext cx="192" cy="48"/>
            </a:xfrm>
            <a:prstGeom prst="line">
              <a:avLst/>
            </a:prstGeom>
            <a:ln w="28575" cap="flat" cmpd="sng">
              <a:solidFill>
                <a:srgbClr val="FF6600"/>
              </a:solidFill>
              <a:prstDash val="solid"/>
              <a:headEnd type="none" w="sm" len="lg"/>
              <a:tailEnd type="triangle" w="sm" len="lg"/>
            </a:ln>
          </p:spPr>
        </p:sp>
        <p:sp>
          <p:nvSpPr>
            <p:cNvPr id="25641" name="Line 35"/>
            <p:cNvSpPr/>
            <p:nvPr/>
          </p:nvSpPr>
          <p:spPr>
            <a:xfrm>
              <a:off x="1872" y="1872"/>
              <a:ext cx="144" cy="96"/>
            </a:xfrm>
            <a:prstGeom prst="line">
              <a:avLst/>
            </a:prstGeom>
            <a:ln w="28575" cap="flat" cmpd="sng">
              <a:solidFill>
                <a:srgbClr val="FF6600"/>
              </a:solidFill>
              <a:prstDash val="solid"/>
              <a:headEnd type="none" w="sm" len="lg"/>
              <a:tailEnd type="triangle" w="sm" len="lg"/>
            </a:ln>
          </p:spPr>
        </p:sp>
      </p:grpSp>
      <p:grpSp>
        <p:nvGrpSpPr>
          <p:cNvPr id="402468" name="Group 36"/>
          <p:cNvGrpSpPr/>
          <p:nvPr/>
        </p:nvGrpSpPr>
        <p:grpSpPr>
          <a:xfrm>
            <a:off x="1371600" y="2819400"/>
            <a:ext cx="990600" cy="1219200"/>
            <a:chOff x="960" y="1776"/>
            <a:chExt cx="624" cy="768"/>
          </a:xfrm>
        </p:grpSpPr>
        <p:sp>
          <p:nvSpPr>
            <p:cNvPr id="25634" name="Line 37"/>
            <p:cNvSpPr/>
            <p:nvPr/>
          </p:nvSpPr>
          <p:spPr>
            <a:xfrm flipH="1">
              <a:off x="1056" y="1776"/>
              <a:ext cx="528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dash"/>
              <a:headEnd type="none" w="sm" len="lg"/>
              <a:tailEnd type="none" w="sm" len="lg"/>
            </a:ln>
          </p:spPr>
        </p:sp>
        <p:sp>
          <p:nvSpPr>
            <p:cNvPr id="25635" name="Line 38"/>
            <p:cNvSpPr/>
            <p:nvPr/>
          </p:nvSpPr>
          <p:spPr>
            <a:xfrm flipH="1">
              <a:off x="1056" y="2544"/>
              <a:ext cx="528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dash"/>
              <a:headEnd type="none" w="sm" len="lg"/>
              <a:tailEnd type="none" w="sm" len="lg"/>
            </a:ln>
          </p:spPr>
        </p:sp>
        <p:sp>
          <p:nvSpPr>
            <p:cNvPr id="25636" name="Line 39"/>
            <p:cNvSpPr/>
            <p:nvPr/>
          </p:nvSpPr>
          <p:spPr>
            <a:xfrm>
              <a:off x="1200" y="1776"/>
              <a:ext cx="0" cy="768"/>
            </a:xfrm>
            <a:prstGeom prst="line">
              <a:avLst/>
            </a:prstGeom>
            <a:ln w="28575" cap="flat" cmpd="sng">
              <a:solidFill>
                <a:srgbClr val="FF33CC"/>
              </a:solidFill>
              <a:prstDash val="dash"/>
              <a:headEnd type="triangle" w="sm" len="lg"/>
              <a:tailEnd type="triangle" w="sm" len="lg"/>
            </a:ln>
          </p:spPr>
        </p:sp>
        <p:graphicFrame>
          <p:nvGraphicFramePr>
            <p:cNvPr id="25637" name="Object 40"/>
            <p:cNvGraphicFramePr>
              <a:graphicFrameLocks noChangeAspect="1"/>
            </p:cNvGraphicFramePr>
            <p:nvPr/>
          </p:nvGraphicFramePr>
          <p:xfrm>
            <a:off x="960" y="2064"/>
            <a:ext cx="21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8" name="" r:id="rId9" imgW="190500" imgH="254000" progId="Equation.3">
                    <p:embed/>
                  </p:oleObj>
                </mc:Choice>
                <mc:Fallback>
                  <p:oleObj name="" r:id="rId9" imgW="190500" imgH="254000" progId="Equation.3">
                    <p:embed/>
                    <p:pic>
                      <p:nvPicPr>
                        <p:cNvPr id="0" name="图片 311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60" y="2064"/>
                          <a:ext cx="216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2473" name="Group 41"/>
          <p:cNvGrpSpPr/>
          <p:nvPr/>
        </p:nvGrpSpPr>
        <p:grpSpPr>
          <a:xfrm>
            <a:off x="2339975" y="3284538"/>
            <a:ext cx="4876800" cy="1200150"/>
            <a:chOff x="1488" y="2064"/>
            <a:chExt cx="3072" cy="756"/>
          </a:xfrm>
        </p:grpSpPr>
        <p:sp>
          <p:nvSpPr>
            <p:cNvPr id="25630" name="Line 42"/>
            <p:cNvSpPr/>
            <p:nvPr/>
          </p:nvSpPr>
          <p:spPr>
            <a:xfrm>
              <a:off x="1488" y="2064"/>
              <a:ext cx="0" cy="72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</p:spPr>
        </p:sp>
        <p:graphicFrame>
          <p:nvGraphicFramePr>
            <p:cNvPr id="25631" name="Object 43"/>
            <p:cNvGraphicFramePr>
              <a:graphicFrameLocks noChangeAspect="1"/>
            </p:cNvGraphicFramePr>
            <p:nvPr/>
          </p:nvGraphicFramePr>
          <p:xfrm>
            <a:off x="2688" y="2508"/>
            <a:ext cx="31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9" name="" r:id="rId11" imgW="165100" imgH="165100" progId="Equation.3">
                    <p:embed/>
                  </p:oleObj>
                </mc:Choice>
                <mc:Fallback>
                  <p:oleObj name="" r:id="rId11" imgW="165100" imgH="165100" progId="Equation.3">
                    <p:embed/>
                    <p:pic>
                      <p:nvPicPr>
                        <p:cNvPr id="0" name="图片 311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688" y="2508"/>
                          <a:ext cx="313" cy="3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32" name="Line 44"/>
            <p:cNvSpPr/>
            <p:nvPr/>
          </p:nvSpPr>
          <p:spPr>
            <a:xfrm>
              <a:off x="3072" y="2688"/>
              <a:ext cx="1488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triangle" w="sm" len="lg"/>
            </a:ln>
          </p:spPr>
        </p:sp>
        <p:sp>
          <p:nvSpPr>
            <p:cNvPr id="25633" name="Line 45"/>
            <p:cNvSpPr/>
            <p:nvPr/>
          </p:nvSpPr>
          <p:spPr>
            <a:xfrm flipH="1" flipV="1">
              <a:off x="1488" y="2688"/>
              <a:ext cx="1056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triangle" w="sm" len="lg"/>
            </a:ln>
          </p:spPr>
        </p:sp>
      </p:grpSp>
      <p:grpSp>
        <p:nvGrpSpPr>
          <p:cNvPr id="402478" name="Group 46"/>
          <p:cNvGrpSpPr/>
          <p:nvPr/>
        </p:nvGrpSpPr>
        <p:grpSpPr>
          <a:xfrm>
            <a:off x="4876800" y="1295400"/>
            <a:ext cx="533400" cy="2667000"/>
            <a:chOff x="3072" y="816"/>
            <a:chExt cx="336" cy="1680"/>
          </a:xfrm>
        </p:grpSpPr>
        <p:sp>
          <p:nvSpPr>
            <p:cNvPr id="25618" name="Rectangle 47" descr="深色下对角线"/>
            <p:cNvSpPr/>
            <p:nvPr/>
          </p:nvSpPr>
          <p:spPr>
            <a:xfrm>
              <a:off x="3072" y="864"/>
              <a:ext cx="48" cy="1632"/>
            </a:xfrm>
            <a:prstGeom prst="rect">
              <a:avLst/>
            </a:prstGeom>
            <a:blipFill rotWithShape="0">
              <a:blip r:embed="rId5"/>
            </a:blip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5619" name="Object 48" descr="深色下对角线"/>
            <p:cNvGraphicFramePr>
              <a:graphicFrameLocks noChangeAspect="1"/>
            </p:cNvGraphicFramePr>
            <p:nvPr/>
          </p:nvGraphicFramePr>
          <p:xfrm>
            <a:off x="3112" y="816"/>
            <a:ext cx="223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7" name="" r:id="rId13" imgW="152400" imgH="165100" progId="Equation.3">
                    <p:embed/>
                  </p:oleObj>
                </mc:Choice>
                <mc:Fallback>
                  <p:oleObj name="" r:id="rId13" imgW="152400" imgH="165100" progId="Equation.3">
                    <p:embed/>
                    <p:pic>
                      <p:nvPicPr>
                        <p:cNvPr id="0" name="图片 3116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112" y="816"/>
                          <a:ext cx="223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5620" name="Group 49"/>
            <p:cNvGrpSpPr/>
            <p:nvPr/>
          </p:nvGrpSpPr>
          <p:grpSpPr>
            <a:xfrm>
              <a:off x="3120" y="1152"/>
              <a:ext cx="288" cy="1056"/>
              <a:chOff x="3216" y="1152"/>
              <a:chExt cx="288" cy="1056"/>
            </a:xfrm>
          </p:grpSpPr>
          <p:grpSp>
            <p:nvGrpSpPr>
              <p:cNvPr id="25622" name="Group 50"/>
              <p:cNvGrpSpPr/>
              <p:nvPr/>
            </p:nvGrpSpPr>
            <p:grpSpPr>
              <a:xfrm>
                <a:off x="3216" y="1680"/>
                <a:ext cx="288" cy="528"/>
                <a:chOff x="4512" y="3264"/>
                <a:chExt cx="384" cy="480"/>
              </a:xfrm>
            </p:grpSpPr>
            <p:grpSp>
              <p:nvGrpSpPr>
                <p:cNvPr id="25624" name="Group 51"/>
                <p:cNvGrpSpPr/>
                <p:nvPr/>
              </p:nvGrpSpPr>
              <p:grpSpPr>
                <a:xfrm>
                  <a:off x="4512" y="3360"/>
                  <a:ext cx="384" cy="384"/>
                  <a:chOff x="4512" y="3360"/>
                  <a:chExt cx="384" cy="384"/>
                </a:xfrm>
              </p:grpSpPr>
              <p:sp>
                <p:nvSpPr>
                  <p:cNvPr id="25626" name="Rectangle 52"/>
                  <p:cNvSpPr/>
                  <p:nvPr/>
                </p:nvSpPr>
                <p:spPr>
                  <a:xfrm>
                    <a:off x="4512" y="3648"/>
                    <a:ext cx="384" cy="96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000000"/>
                      </a:gs>
                      <a:gs pos="50000">
                        <a:srgbClr val="FFFF5D"/>
                      </a:gs>
                      <a:gs pos="100000">
                        <a:srgbClr val="000000"/>
                      </a:gs>
                    </a:gsLst>
                    <a:lin ang="5400000" scaled="1"/>
                    <a:tileRect/>
                  </a:gradFill>
                  <a:ln w="9525">
                    <a:noFill/>
                  </a:ln>
                </p:spPr>
                <p:txBody>
                  <a:bodyPr wrap="none" anchor="ctr" anchorCtr="0"/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•"/>
                      <a:defRPr sz="3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–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–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0"/>
                      </a:spcBef>
                      <a:buNone/>
                    </a:pPr>
                    <a:endParaRPr lang="zh-CN" altLang="en-US" sz="2800" b="1" dirty="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627" name="Rectangle 53"/>
                  <p:cNvSpPr/>
                  <p:nvPr/>
                </p:nvSpPr>
                <p:spPr>
                  <a:xfrm>
                    <a:off x="4512" y="3552"/>
                    <a:ext cx="384" cy="96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000000"/>
                      </a:gs>
                      <a:gs pos="50000">
                        <a:srgbClr val="FFFF5D"/>
                      </a:gs>
                      <a:gs pos="100000">
                        <a:srgbClr val="000000"/>
                      </a:gs>
                    </a:gsLst>
                    <a:lin ang="5400000" scaled="1"/>
                    <a:tileRect/>
                  </a:gradFill>
                  <a:ln w="9525">
                    <a:noFill/>
                  </a:ln>
                </p:spPr>
                <p:txBody>
                  <a:bodyPr wrap="none" anchor="ctr" anchorCtr="0"/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•"/>
                      <a:defRPr sz="3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–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–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0"/>
                      </a:spcBef>
                      <a:buNone/>
                    </a:pPr>
                    <a:endParaRPr lang="zh-CN" altLang="en-US" sz="2800" b="1" dirty="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628" name="Rectangle 54"/>
                  <p:cNvSpPr/>
                  <p:nvPr/>
                </p:nvSpPr>
                <p:spPr>
                  <a:xfrm>
                    <a:off x="4512" y="3456"/>
                    <a:ext cx="384" cy="96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000000"/>
                      </a:gs>
                      <a:gs pos="50000">
                        <a:srgbClr val="FFFF5D"/>
                      </a:gs>
                      <a:gs pos="100000">
                        <a:srgbClr val="000000"/>
                      </a:gs>
                    </a:gsLst>
                    <a:lin ang="5400000" scaled="1"/>
                    <a:tileRect/>
                  </a:gradFill>
                  <a:ln w="9525">
                    <a:noFill/>
                  </a:ln>
                </p:spPr>
                <p:txBody>
                  <a:bodyPr wrap="none" anchor="ctr" anchorCtr="0"/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•"/>
                      <a:defRPr sz="3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–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–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0"/>
                      </a:spcBef>
                      <a:buNone/>
                    </a:pPr>
                    <a:endParaRPr lang="zh-CN" altLang="en-US" sz="2800" b="1" dirty="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629" name="Rectangle 55"/>
                  <p:cNvSpPr/>
                  <p:nvPr/>
                </p:nvSpPr>
                <p:spPr>
                  <a:xfrm>
                    <a:off x="4512" y="3360"/>
                    <a:ext cx="384" cy="96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000000"/>
                      </a:gs>
                      <a:gs pos="50000">
                        <a:srgbClr val="FFFF5D"/>
                      </a:gs>
                      <a:gs pos="100000">
                        <a:srgbClr val="000000"/>
                      </a:gs>
                    </a:gsLst>
                    <a:lin ang="5400000" scaled="1"/>
                    <a:tileRect/>
                  </a:gradFill>
                  <a:ln w="9525">
                    <a:noFill/>
                  </a:ln>
                </p:spPr>
                <p:txBody>
                  <a:bodyPr wrap="none" anchor="ctr" anchorCtr="0"/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•"/>
                      <a:defRPr sz="3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–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–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0"/>
                      </a:spcBef>
                      <a:buNone/>
                    </a:pPr>
                    <a:endParaRPr lang="zh-CN" altLang="en-US" sz="2800" b="1" dirty="0"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5625" name="Rectangle 56"/>
                <p:cNvSpPr/>
                <p:nvPr/>
              </p:nvSpPr>
              <p:spPr>
                <a:xfrm>
                  <a:off x="4512" y="3264"/>
                  <a:ext cx="384" cy="96"/>
                </a:xfrm>
                <a:prstGeom prst="rect">
                  <a:avLst/>
                </a:prstGeom>
                <a:gradFill rotWithShape="0">
                  <a:gsLst>
                    <a:gs pos="0">
                      <a:srgbClr val="000000"/>
                    </a:gs>
                    <a:gs pos="50000">
                      <a:srgbClr val="FFFF5D"/>
                    </a:gs>
                    <a:gs pos="100000">
                      <a:srgbClr val="000000"/>
                    </a:gs>
                  </a:gsLst>
                  <a:lin ang="5400000" scaled="1"/>
                  <a:tileRect/>
                </a:gradFill>
                <a:ln w="9525">
                  <a:noFill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32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None/>
                  </a:pPr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5623" name="Rectangle 57"/>
              <p:cNvSpPr/>
              <p:nvPr/>
            </p:nvSpPr>
            <p:spPr>
              <a:xfrm>
                <a:off x="3216" y="1152"/>
                <a:ext cx="288" cy="528"/>
              </a:xfrm>
              <a:prstGeom prst="rect">
                <a:avLst/>
              </a:prstGeom>
              <a:gradFill rotWithShape="0">
                <a:gsLst>
                  <a:gs pos="0">
                    <a:srgbClr val="FFFF5D"/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2800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5621" name="Text Box 58"/>
            <p:cNvSpPr txBox="1"/>
            <p:nvPr/>
          </p:nvSpPr>
          <p:spPr>
            <a:xfrm>
              <a:off x="3072" y="2169"/>
              <a:ext cx="33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i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sz="2800" b="1" i="1" dirty="0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02501" name="Text Box 69"/>
          <p:cNvSpPr txBox="1"/>
          <p:nvPr/>
        </p:nvSpPr>
        <p:spPr>
          <a:xfrm>
            <a:off x="2339975" y="4724400"/>
            <a:ext cx="273685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800" b="1" dirty="0">
                <a:latin typeface="Times New Roman" panose="02020603050405020304" pitchFamily="18" charset="0"/>
              </a:rPr>
              <a:t>实光源，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402502" name="Text Box 70"/>
          <p:cNvSpPr txBox="1"/>
          <p:nvPr/>
        </p:nvSpPr>
        <p:spPr>
          <a:xfrm>
            <a:off x="2484438" y="5300663"/>
            <a:ext cx="3024187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MN</a:t>
            </a:r>
            <a:r>
              <a:rPr lang="zh-CN" altLang="en-US" sz="2800" b="1" dirty="0">
                <a:latin typeface="Times New Roman" panose="02020603050405020304" pitchFamily="18" charset="0"/>
              </a:rPr>
              <a:t>：平面反射镜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402503" name="Text Box 71"/>
          <p:cNvSpPr txBox="1"/>
          <p:nvPr/>
        </p:nvSpPr>
        <p:spPr>
          <a:xfrm>
            <a:off x="2411413" y="5876925"/>
            <a:ext cx="3749675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阴影部分出现干涉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402504" name="Text Box 72"/>
          <p:cNvSpPr txBox="1"/>
          <p:nvPr/>
        </p:nvSpPr>
        <p:spPr>
          <a:xfrm>
            <a:off x="5580063" y="5286375"/>
            <a:ext cx="123507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 dirty="0">
                <a:latin typeface="Times New Roman" panose="02020603050405020304" pitchFamily="18" charset="0"/>
              </a:rPr>
              <a:t>:</a:t>
            </a:r>
            <a:r>
              <a:rPr lang="zh-CN" altLang="en-US" sz="2800" b="1" dirty="0">
                <a:latin typeface="Times New Roman" panose="02020603050405020304" pitchFamily="18" charset="0"/>
              </a:rPr>
              <a:t>屏幕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402505" name="Rectangle 73"/>
          <p:cNvSpPr/>
          <p:nvPr/>
        </p:nvSpPr>
        <p:spPr>
          <a:xfrm>
            <a:off x="4500563" y="4710113"/>
            <a:ext cx="1931987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</a:rPr>
              <a:t>：虚光源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2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2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2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402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402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402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0" dur="500"/>
                                        <p:tgtEl>
                                          <p:spTgt spid="402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402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02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40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40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5" dur="500"/>
                                        <p:tgtEl>
                                          <p:spTgt spid="40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501" grpId="0"/>
      <p:bldP spid="402502" grpId="0"/>
      <p:bldP spid="402503" grpId="0"/>
      <p:bldP spid="402504" grpId="0"/>
      <p:bldP spid="40250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112" name="Picture 32" descr="T12-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1275" y="1074738"/>
            <a:ext cx="5041900" cy="2041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104" name="AutoShape 24"/>
          <p:cNvSpPr/>
          <p:nvPr/>
        </p:nvSpPr>
        <p:spPr>
          <a:xfrm>
            <a:off x="5435600" y="3284538"/>
            <a:ext cx="3024188" cy="492125"/>
          </a:xfrm>
          <a:prstGeom prst="wedgeRoundRectCallout">
            <a:avLst>
              <a:gd name="adj1" fmla="val 14093"/>
              <a:gd name="adj2" fmla="val -186773"/>
              <a:gd name="adj3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接触点</a:t>
            </a:r>
            <a:r>
              <a:rPr lang="en-US" altLang="zh-CN" sz="2400" b="1" dirty="0">
                <a:latin typeface="Times New Roman" panose="02020603050405020304" pitchFamily="18" charset="0"/>
              </a:rPr>
              <a:t>:  </a:t>
            </a:r>
            <a:r>
              <a:rPr lang="zh-CN" altLang="en-US" sz="2400" b="1" dirty="0">
                <a:latin typeface="Times New Roman" panose="02020603050405020304" pitchFamily="18" charset="0"/>
              </a:rPr>
              <a:t>暗条纹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46106" name="Text Box 26"/>
          <p:cNvSpPr txBox="1"/>
          <p:nvPr/>
        </p:nvSpPr>
        <p:spPr>
          <a:xfrm>
            <a:off x="250825" y="981075"/>
            <a:ext cx="375602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反射光存在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半波损失。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6107" name="Object 27"/>
          <p:cNvGraphicFramePr>
            <a:graphicFrameLocks noChangeAspect="1"/>
          </p:cNvGraphicFramePr>
          <p:nvPr/>
        </p:nvGraphicFramePr>
        <p:xfrm>
          <a:off x="900113" y="1412875"/>
          <a:ext cx="2522537" cy="237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2" imgW="862965" imgH="812165" progId="Equation.3">
                  <p:embed/>
                </p:oleObj>
              </mc:Choice>
              <mc:Fallback>
                <p:oleObj name="" r:id="rId2" imgW="862965" imgH="812165" progId="Equation.3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0113" y="1412875"/>
                        <a:ext cx="2522537" cy="2376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10" name="Text Box 30"/>
          <p:cNvSpPr txBox="1"/>
          <p:nvPr/>
        </p:nvSpPr>
        <p:spPr>
          <a:xfrm>
            <a:off x="323850" y="3797300"/>
            <a:ext cx="8569325" cy="2655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半波损失：</a:t>
            </a:r>
            <a:r>
              <a:rPr lang="zh-CN" altLang="en-US" sz="2800" b="1" dirty="0">
                <a:latin typeface="Times New Roman" panose="02020603050405020304" pitchFamily="18" charset="0"/>
              </a:rPr>
              <a:t>光从光疏介质到光密介质的分界面上反射时，在垂直入射（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i </a:t>
            </a:r>
            <a:r>
              <a:rPr lang="en-US" altLang="zh-CN" sz="2800" b="1" dirty="0">
                <a:latin typeface="Times New Roman" panose="02020603050405020304" pitchFamily="18" charset="0"/>
              </a:rPr>
              <a:t>=0</a:t>
            </a: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</a:t>
            </a:r>
            <a:r>
              <a:rPr lang="zh-CN" altLang="en-US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）或掠入射（</a:t>
            </a:r>
            <a:r>
              <a:rPr lang="en-US" altLang="zh-CN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i </a:t>
            </a: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=90°</a:t>
            </a:r>
            <a:r>
              <a:rPr lang="zh-CN" altLang="en-US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）的</a:t>
            </a:r>
            <a:r>
              <a:rPr lang="zh-CN" altLang="en-US" sz="2800" b="1" dirty="0">
                <a:latin typeface="Times New Roman" panose="02020603050405020304" pitchFamily="18" charset="0"/>
              </a:rPr>
              <a:t>情况下，反射光的相位与入射光的相位有 </a:t>
            </a:r>
            <a:r>
              <a:rPr lang="zh-CN" altLang="en-US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 的突变</a:t>
            </a:r>
            <a:r>
              <a:rPr lang="zh-CN" altLang="en-US" sz="2800" b="1" dirty="0">
                <a:latin typeface="Times New Roman" panose="02020603050405020304" pitchFamily="18" charset="0"/>
              </a:rPr>
              <a:t>。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相当于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反射光与入射光之间附加了半个波长的波程差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，称为半波损失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en-US" altLang="zh-CN" sz="2800" b="1" dirty="0">
              <a:latin typeface="Times New Roman" panose="02020603050405020304" pitchFamily="18" charset="0"/>
            </a:endParaRPr>
          </a:p>
        </p:txBody>
      </p:sp>
      <p:sp>
        <p:nvSpPr>
          <p:cNvPr id="46132" name="Text Box 52"/>
          <p:cNvSpPr txBox="1"/>
          <p:nvPr/>
        </p:nvSpPr>
        <p:spPr>
          <a:xfrm>
            <a:off x="6064250" y="1166813"/>
            <a:ext cx="461963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r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1</a:t>
            </a:r>
            <a:endParaRPr lang="en-US" altLang="zh-CN" sz="28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46133" name="Text Box 53"/>
          <p:cNvSpPr txBox="1"/>
          <p:nvPr/>
        </p:nvSpPr>
        <p:spPr>
          <a:xfrm>
            <a:off x="6424613" y="1743075"/>
            <a:ext cx="461962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r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2</a:t>
            </a:r>
            <a:endParaRPr lang="en-US" altLang="zh-CN" sz="2800" b="1" baseline="-250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6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6106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6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6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2000"/>
                                        <p:tgtEl>
                                          <p:spTgt spid="46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04" grpId="0" bldLvl="0" animBg="1"/>
      <p:bldP spid="46110" grpId="0"/>
      <p:bldP spid="46132" grpId="0"/>
      <p:bldP spid="461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63875" name="Group 3"/>
          <p:cNvGrpSpPr/>
          <p:nvPr/>
        </p:nvGrpSpPr>
        <p:grpSpPr>
          <a:xfrm>
            <a:off x="684213" y="3573463"/>
            <a:ext cx="3352800" cy="2133600"/>
            <a:chOff x="3648" y="2832"/>
            <a:chExt cx="1872" cy="1344"/>
          </a:xfrm>
        </p:grpSpPr>
        <p:sp>
          <p:nvSpPr>
            <p:cNvPr id="27670" name="Rectangle 4" descr="信纸"/>
            <p:cNvSpPr/>
            <p:nvPr/>
          </p:nvSpPr>
          <p:spPr>
            <a:xfrm>
              <a:off x="3648" y="2832"/>
              <a:ext cx="1872" cy="1344"/>
            </a:xfrm>
            <a:prstGeom prst="rect">
              <a:avLst/>
            </a:prstGeom>
            <a:blipFill rotWithShape="0">
              <a:blip r:embed="rId1"/>
            </a:blipFill>
            <a:ln w="19050" cap="flat" cmpd="sng">
              <a:solidFill>
                <a:srgbClr val="6600C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7671" name="Group 5"/>
            <p:cNvGrpSpPr/>
            <p:nvPr/>
          </p:nvGrpSpPr>
          <p:grpSpPr>
            <a:xfrm>
              <a:off x="3936" y="2928"/>
              <a:ext cx="1488" cy="1200"/>
              <a:chOff x="2928" y="2304"/>
              <a:chExt cx="1488" cy="1200"/>
            </a:xfrm>
          </p:grpSpPr>
          <p:graphicFrame>
            <p:nvGraphicFramePr>
              <p:cNvPr id="27673" name="Object 6"/>
              <p:cNvGraphicFramePr>
                <a:graphicFrameLocks noChangeAspect="1"/>
              </p:cNvGraphicFramePr>
              <p:nvPr/>
            </p:nvGraphicFramePr>
            <p:xfrm>
              <a:off x="3456" y="3120"/>
              <a:ext cx="293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1" name="" r:id="rId2" imgW="165100" imgH="215900" progId="Equation.3">
                      <p:embed/>
                    </p:oleObj>
                  </mc:Choice>
                  <mc:Fallback>
                    <p:oleObj name="" r:id="rId2" imgW="165100" imgH="215900" progId="Equation.3">
                      <p:embed/>
                      <p:pic>
                        <p:nvPicPr>
                          <p:cNvPr id="0" name="图片 3120"/>
                          <p:cNvPicPr/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3456" y="3120"/>
                            <a:ext cx="293" cy="38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7674" name="Group 7"/>
              <p:cNvGrpSpPr/>
              <p:nvPr/>
            </p:nvGrpSpPr>
            <p:grpSpPr>
              <a:xfrm>
                <a:off x="2928" y="2304"/>
                <a:ext cx="1488" cy="864"/>
                <a:chOff x="3888" y="2928"/>
                <a:chExt cx="1488" cy="864"/>
              </a:xfrm>
            </p:grpSpPr>
            <p:sp>
              <p:nvSpPr>
                <p:cNvPr id="27675" name="Line 8"/>
                <p:cNvSpPr/>
                <p:nvPr/>
              </p:nvSpPr>
              <p:spPr>
                <a:xfrm>
                  <a:off x="3888" y="3792"/>
                  <a:ext cx="1488" cy="0"/>
                </a:xfrm>
                <a:prstGeom prst="line">
                  <a:avLst/>
                </a:prstGeom>
                <a:ln w="412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7676" name="Line 9"/>
                <p:cNvSpPr/>
                <p:nvPr/>
              </p:nvSpPr>
              <p:spPr>
                <a:xfrm>
                  <a:off x="4224" y="3072"/>
                  <a:ext cx="240" cy="720"/>
                </a:xfrm>
                <a:prstGeom prst="line">
                  <a:avLst/>
                </a:prstGeom>
                <a:ln w="9525" cap="flat" cmpd="sng">
                  <a:solidFill>
                    <a:srgbClr val="0000FF"/>
                  </a:solidFill>
                  <a:prstDash val="solid"/>
                  <a:headEnd type="none" w="med" len="med"/>
                  <a:tailEnd type="stealth" w="med" len="lg"/>
                </a:ln>
              </p:spPr>
            </p:sp>
            <p:sp>
              <p:nvSpPr>
                <p:cNvPr id="27677" name="Line 10"/>
                <p:cNvSpPr/>
                <p:nvPr/>
              </p:nvSpPr>
              <p:spPr>
                <a:xfrm flipV="1">
                  <a:off x="4464" y="3054"/>
                  <a:ext cx="240" cy="720"/>
                </a:xfrm>
                <a:prstGeom prst="line">
                  <a:avLst/>
                </a:prstGeom>
                <a:ln w="9525" cap="flat" cmpd="sng">
                  <a:solidFill>
                    <a:srgbClr val="0000FF"/>
                  </a:solidFill>
                  <a:prstDash val="solid"/>
                  <a:headEnd type="none" w="med" len="med"/>
                  <a:tailEnd type="stealth" w="med" len="lg"/>
                </a:ln>
              </p:spPr>
            </p:sp>
            <p:graphicFrame>
              <p:nvGraphicFramePr>
                <p:cNvPr id="27678" name="Object 11"/>
                <p:cNvGraphicFramePr>
                  <a:graphicFrameLocks noChangeAspect="1"/>
                </p:cNvGraphicFramePr>
                <p:nvPr/>
              </p:nvGraphicFramePr>
              <p:xfrm>
                <a:off x="3964" y="3312"/>
                <a:ext cx="285" cy="40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20" name="" r:id="rId4" imgW="152400" imgH="215900" progId="Equation.3">
                        <p:embed/>
                      </p:oleObj>
                    </mc:Choice>
                    <mc:Fallback>
                      <p:oleObj name="" r:id="rId4" imgW="152400" imgH="215900" progId="Equation.3">
                        <p:embed/>
                        <p:pic>
                          <p:nvPicPr>
                            <p:cNvPr id="0" name="图片 3119"/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964" y="3312"/>
                              <a:ext cx="285" cy="404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7679" name="Object 12"/>
                <p:cNvGraphicFramePr>
                  <a:graphicFrameLocks noChangeAspect="1"/>
                </p:cNvGraphicFramePr>
                <p:nvPr/>
              </p:nvGraphicFramePr>
              <p:xfrm>
                <a:off x="4656" y="3236"/>
                <a:ext cx="672" cy="44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23" name="" r:id="rId6" imgW="443865" imgH="215900" progId="Equation.3">
                        <p:embed/>
                      </p:oleObj>
                    </mc:Choice>
                    <mc:Fallback>
                      <p:oleObj name="" r:id="rId6" imgW="443865" imgH="215900" progId="Equation.3">
                        <p:embed/>
                        <p:pic>
                          <p:nvPicPr>
                            <p:cNvPr id="0" name="图片 3122"/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656" y="3236"/>
                              <a:ext cx="672" cy="441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7680" name="Line 13"/>
                <p:cNvSpPr/>
                <p:nvPr/>
              </p:nvSpPr>
              <p:spPr>
                <a:xfrm>
                  <a:off x="4464" y="2928"/>
                  <a:ext cx="0" cy="864"/>
                </a:xfrm>
                <a:prstGeom prst="line">
                  <a:avLst/>
                </a:prstGeom>
                <a:ln w="9525" cap="flat" cmpd="sng">
                  <a:solidFill>
                    <a:srgbClr val="FF0000"/>
                  </a:solidFill>
                  <a:prstDash val="lgDashDotDot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463886" name="Text Box 14"/>
            <p:cNvSpPr txBox="1">
              <a:spLocks noChangeArrowheads="1"/>
            </p:cNvSpPr>
            <p:nvPr/>
          </p:nvSpPr>
          <p:spPr bwMode="auto">
            <a:xfrm>
              <a:off x="3696" y="2976"/>
              <a:ext cx="288" cy="1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 eaLnBrk="1" hangingPunct="1">
                <a:buClrTx/>
                <a:buSzTx/>
                <a:buFontTx/>
                <a:buNone/>
                <a:defRPr/>
              </a:pPr>
              <a:r>
                <a:rPr kumimoji="1" lang="zh-CN" altLang="en-US" sz="2000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有</a:t>
              </a:r>
              <a:r>
                <a:rPr kumimoji="1" lang="zh-CN" altLang="en-US" sz="2000" kern="1200" cap="none" spc="0" normalizeH="0" baseline="0" noProof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半波损失</a:t>
              </a:r>
              <a:endParaRPr kumimoji="1" lang="zh-CN" altLang="en-US" sz="2000" kern="1200" cap="none" spc="0" normalizeH="0" baseline="0" noProof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463913" name="Group 41"/>
          <p:cNvGrpSpPr/>
          <p:nvPr/>
        </p:nvGrpSpPr>
        <p:grpSpPr>
          <a:xfrm>
            <a:off x="468313" y="1412875"/>
            <a:ext cx="4467225" cy="1971675"/>
            <a:chOff x="295" y="981"/>
            <a:chExt cx="2814" cy="1242"/>
          </a:xfrm>
        </p:grpSpPr>
        <p:sp>
          <p:nvSpPr>
            <p:cNvPr id="463874" name="Text Box 2"/>
            <p:cNvSpPr txBox="1">
              <a:spLocks noChangeArrowheads="1"/>
            </p:cNvSpPr>
            <p:nvPr/>
          </p:nvSpPr>
          <p:spPr bwMode="auto">
            <a:xfrm>
              <a:off x="295" y="981"/>
              <a:ext cx="2814" cy="1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 eaLnBrk="1" hangingPunct="1">
                <a:lnSpc>
                  <a:spcPct val="110000"/>
                </a:lnSpc>
                <a:spcBef>
                  <a:spcPct val="1000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400" kern="1200" cap="none" spc="0" normalizeH="0" baseline="0" noProof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  <a:cs typeface="+mn-cs"/>
                </a:rPr>
                <a:t>　　</a:t>
              </a:r>
              <a:r>
                <a:rPr kumimoji="1" lang="zh-CN" altLang="en-US" kern="1200" cap="none" spc="0" normalizeH="0" baseline="0" noProof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当光从折射率小的光疏介质，正入射或掠入射于折射率大的光密介质时，则反射光</a:t>
              </a:r>
              <a:r>
                <a:rPr kumimoji="1" lang="zh-CN" altLang="en-US" kern="1200" cap="none" spc="0" normalizeH="0" baseline="0" noProof="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有半波损失</a:t>
              </a:r>
              <a:r>
                <a:rPr kumimoji="1" lang="zh-CN" altLang="en-US" kern="1200" cap="none" spc="0" normalizeH="0" baseline="0" noProof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。</a:t>
              </a:r>
              <a:endParaRPr kumimoji="1" lang="zh-CN" altLang="en-US" kern="1200" cap="none" spc="0" normalizeH="0" baseline="0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27669" name="Picture 15" descr="0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7" y="1071"/>
              <a:ext cx="160" cy="19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463889" name="Group 17"/>
          <p:cNvGrpSpPr/>
          <p:nvPr/>
        </p:nvGrpSpPr>
        <p:grpSpPr>
          <a:xfrm>
            <a:off x="5076825" y="3573463"/>
            <a:ext cx="3200400" cy="2133600"/>
            <a:chOff x="3600" y="2496"/>
            <a:chExt cx="1728" cy="1344"/>
          </a:xfrm>
        </p:grpSpPr>
        <p:sp>
          <p:nvSpPr>
            <p:cNvPr id="27659" name="Rectangle 18" descr="信纸"/>
            <p:cNvSpPr/>
            <p:nvPr/>
          </p:nvSpPr>
          <p:spPr>
            <a:xfrm>
              <a:off x="3600" y="2496"/>
              <a:ext cx="1728" cy="1344"/>
            </a:xfrm>
            <a:prstGeom prst="rect">
              <a:avLst/>
            </a:prstGeom>
            <a:blipFill rotWithShape="0">
              <a:blip r:embed="rId1"/>
            </a:blipFill>
            <a:ln w="19050" cap="flat" cmpd="sng">
              <a:solidFill>
                <a:srgbClr val="6600C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7660" name="Line 19"/>
            <p:cNvSpPr/>
            <p:nvPr/>
          </p:nvSpPr>
          <p:spPr>
            <a:xfrm>
              <a:off x="4032" y="3419"/>
              <a:ext cx="1248" cy="0"/>
            </a:xfrm>
            <a:prstGeom prst="line">
              <a:avLst/>
            </a:prstGeom>
            <a:ln w="412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7661" name="Line 20"/>
            <p:cNvSpPr/>
            <p:nvPr/>
          </p:nvSpPr>
          <p:spPr>
            <a:xfrm>
              <a:off x="4354" y="2810"/>
              <a:ext cx="201" cy="609"/>
            </a:xfrm>
            <a:prstGeom prst="line">
              <a:avLst/>
            </a:prstGeom>
            <a:ln w="9525" cap="flat" cmpd="sng">
              <a:solidFill>
                <a:srgbClr val="0000FF"/>
              </a:solidFill>
              <a:prstDash val="solid"/>
              <a:headEnd type="none" w="med" len="med"/>
              <a:tailEnd type="stealth" w="med" len="lg"/>
            </a:ln>
          </p:spPr>
        </p:sp>
        <p:sp>
          <p:nvSpPr>
            <p:cNvPr id="27662" name="Line 21"/>
            <p:cNvSpPr/>
            <p:nvPr/>
          </p:nvSpPr>
          <p:spPr>
            <a:xfrm flipV="1">
              <a:off x="4555" y="2795"/>
              <a:ext cx="202" cy="609"/>
            </a:xfrm>
            <a:prstGeom prst="line">
              <a:avLst/>
            </a:prstGeom>
            <a:ln w="9525" cap="flat" cmpd="sng">
              <a:solidFill>
                <a:srgbClr val="0000FF"/>
              </a:solidFill>
              <a:prstDash val="solid"/>
              <a:headEnd type="none" w="med" len="med"/>
              <a:tailEnd type="stealth" w="med" len="lg"/>
            </a:ln>
          </p:spPr>
        </p:sp>
        <p:graphicFrame>
          <p:nvGraphicFramePr>
            <p:cNvPr id="27663" name="Object 22"/>
            <p:cNvGraphicFramePr>
              <a:graphicFrameLocks noChangeAspect="1"/>
            </p:cNvGraphicFramePr>
            <p:nvPr/>
          </p:nvGraphicFramePr>
          <p:xfrm>
            <a:off x="4136" y="3013"/>
            <a:ext cx="239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4" name="" r:id="rId9" imgW="152400" imgH="215900" progId="Equation.3">
                    <p:embed/>
                  </p:oleObj>
                </mc:Choice>
                <mc:Fallback>
                  <p:oleObj name="" r:id="rId9" imgW="152400" imgH="215900" progId="Equation.3">
                    <p:embed/>
                    <p:pic>
                      <p:nvPicPr>
                        <p:cNvPr id="0" name="图片 3103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136" y="3013"/>
                          <a:ext cx="239" cy="34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64" name="Object 23"/>
            <p:cNvGraphicFramePr>
              <a:graphicFrameLocks noChangeAspect="1"/>
            </p:cNvGraphicFramePr>
            <p:nvPr/>
          </p:nvGraphicFramePr>
          <p:xfrm>
            <a:off x="4676" y="3419"/>
            <a:ext cx="246" cy="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2" name="" r:id="rId10" imgW="165100" imgH="215900" progId="Equation.3">
                    <p:embed/>
                  </p:oleObj>
                </mc:Choice>
                <mc:Fallback>
                  <p:oleObj name="" r:id="rId10" imgW="165100" imgH="215900" progId="Equation.3">
                    <p:embed/>
                    <p:pic>
                      <p:nvPicPr>
                        <p:cNvPr id="0" name="图片 3101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676" y="3419"/>
                          <a:ext cx="246" cy="32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65" name="Object 24"/>
            <p:cNvGraphicFramePr>
              <a:graphicFrameLocks noChangeAspect="1"/>
            </p:cNvGraphicFramePr>
            <p:nvPr/>
          </p:nvGraphicFramePr>
          <p:xfrm>
            <a:off x="4716" y="2949"/>
            <a:ext cx="564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0" name="" r:id="rId11" imgW="443865" imgH="215900" progId="Equation.3">
                    <p:embed/>
                  </p:oleObj>
                </mc:Choice>
                <mc:Fallback>
                  <p:oleObj name="" r:id="rId11" imgW="443865" imgH="215900" progId="Equation.3">
                    <p:embed/>
                    <p:pic>
                      <p:nvPicPr>
                        <p:cNvPr id="0" name="图片 309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716" y="2949"/>
                          <a:ext cx="564" cy="3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66" name="Line 25"/>
            <p:cNvSpPr/>
            <p:nvPr/>
          </p:nvSpPr>
          <p:spPr>
            <a:xfrm>
              <a:off x="4555" y="2688"/>
              <a:ext cx="0" cy="731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lgDashDotDot"/>
              <a:headEnd type="none" w="med" len="med"/>
              <a:tailEnd type="none" w="med" len="med"/>
            </a:ln>
          </p:spPr>
        </p:sp>
        <p:sp>
          <p:nvSpPr>
            <p:cNvPr id="463898" name="Text Box 26"/>
            <p:cNvSpPr txBox="1">
              <a:spLocks noChangeArrowheads="1"/>
            </p:cNvSpPr>
            <p:nvPr/>
          </p:nvSpPr>
          <p:spPr bwMode="auto">
            <a:xfrm>
              <a:off x="3648" y="2592"/>
              <a:ext cx="240" cy="1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 eaLnBrk="1" hangingPunct="1">
                <a:buClrTx/>
                <a:buSzTx/>
                <a:buFontTx/>
                <a:buNone/>
                <a:defRPr/>
              </a:pPr>
              <a:r>
                <a:rPr kumimoji="1" lang="zh-CN" altLang="en-US" sz="2000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没有</a:t>
              </a:r>
              <a:r>
                <a:rPr kumimoji="1" lang="zh-CN" altLang="en-US" sz="2000" kern="1200" cap="none" spc="0" normalizeH="0" baseline="0" noProof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半波损失</a:t>
              </a:r>
              <a:endParaRPr kumimoji="1" lang="zh-CN" altLang="en-US" sz="2000" kern="1200" cap="none" spc="0" normalizeH="0" baseline="0" noProof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463914" name="Group 42"/>
          <p:cNvGrpSpPr/>
          <p:nvPr/>
        </p:nvGrpSpPr>
        <p:grpSpPr>
          <a:xfrm>
            <a:off x="5003800" y="1412875"/>
            <a:ext cx="3810000" cy="1882775"/>
            <a:chOff x="3152" y="981"/>
            <a:chExt cx="2400" cy="1186"/>
          </a:xfrm>
        </p:grpSpPr>
        <p:sp>
          <p:nvSpPr>
            <p:cNvPr id="463888" name="Text Box 16"/>
            <p:cNvSpPr txBox="1">
              <a:spLocks noChangeArrowheads="1"/>
            </p:cNvSpPr>
            <p:nvPr/>
          </p:nvSpPr>
          <p:spPr bwMode="auto">
            <a:xfrm>
              <a:off x="3152" y="981"/>
              <a:ext cx="2400" cy="1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 eaLnBrk="1" hangingPunct="1">
                <a:lnSpc>
                  <a:spcPct val="105000"/>
                </a:lnSpc>
                <a:spcBef>
                  <a:spcPct val="2000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400" kern="1200" cap="none" spc="0" normalizeH="0" baseline="0" noProof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　　</a:t>
              </a:r>
              <a:r>
                <a:rPr kumimoji="1" lang="zh-CN" altLang="en-US" kern="1200" cap="none" spc="0" normalizeH="0" baseline="0" noProof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当光从折射率大的光密介质，正入射于折射率小的光疏介质时，反射光</a:t>
              </a:r>
              <a:r>
                <a:rPr kumimoji="1" lang="zh-CN" altLang="en-US" kern="1200" cap="none" spc="0" normalizeH="0" baseline="0" noProof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没有半波损失</a:t>
              </a:r>
              <a:r>
                <a:rPr kumimoji="1" lang="zh-CN" altLang="en-US" kern="1200" cap="none" spc="0" normalizeH="0" baseline="0" noProof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。</a:t>
              </a:r>
              <a:endParaRPr kumimoji="1" lang="zh-CN" altLang="en-US" kern="1200" cap="none" spc="0" normalizeH="0" baseline="0" noProof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27658" name="Picture 27" descr="0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24" y="1071"/>
              <a:ext cx="160" cy="19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7654" name="Text Box 38"/>
          <p:cNvSpPr txBox="1"/>
          <p:nvPr/>
        </p:nvSpPr>
        <p:spPr>
          <a:xfrm>
            <a:off x="539750" y="893763"/>
            <a:ext cx="647065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ahoma" panose="020B0604030504040204" pitchFamily="34" charset="0"/>
              </a:rPr>
              <a:t>说明：</a:t>
            </a:r>
            <a:r>
              <a:rPr lang="zh-CN" altLang="en-US" sz="2800" b="1" dirty="0">
                <a:solidFill>
                  <a:srgbClr val="000000"/>
                </a:solidFill>
                <a:latin typeface="Tahoma" panose="020B0604030504040204" pitchFamily="34" charset="0"/>
              </a:rPr>
              <a:t>反射光的相位突变和附加光程差</a:t>
            </a:r>
            <a:endParaRPr lang="zh-CN" altLang="en-US" sz="2800" b="1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463911" name="Object 39"/>
          <p:cNvGraphicFramePr>
            <a:graphicFrameLocks noChangeAspect="1"/>
          </p:cNvGraphicFramePr>
          <p:nvPr/>
        </p:nvGraphicFramePr>
        <p:xfrm>
          <a:off x="5076825" y="5805488"/>
          <a:ext cx="123825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13" imgW="560705" imgH="167005" progId="Equation.DSMT4">
                  <p:embed/>
                </p:oleObj>
              </mc:Choice>
              <mc:Fallback>
                <p:oleObj name="" r:id="rId13" imgW="560705" imgH="167005" progId="Equation.DSMT4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076825" y="5805488"/>
                        <a:ext cx="1238250" cy="512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3912" name="Text Box 40"/>
          <p:cNvSpPr txBox="1"/>
          <p:nvPr/>
        </p:nvSpPr>
        <p:spPr>
          <a:xfrm>
            <a:off x="611188" y="5805488"/>
            <a:ext cx="4370387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Tahoma" panose="020B0604030504040204" pitchFamily="34" charset="0"/>
              </a:rPr>
              <a:t>它相当于一个附加光程差</a:t>
            </a:r>
            <a:endParaRPr lang="zh-CN" altLang="en-US" sz="2800" b="1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63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63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63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63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63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63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9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Rectangle 2"/>
          <p:cNvSpPr/>
          <p:nvPr/>
        </p:nvSpPr>
        <p:spPr>
          <a:xfrm>
            <a:off x="4419600" y="3886200"/>
            <a:ext cx="3733800" cy="1219200"/>
          </a:xfrm>
          <a:prstGeom prst="rect">
            <a:avLst/>
          </a:prstGeom>
          <a:solidFill>
            <a:schemeClr val="accent1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PerspectiveTopRight">
              <a:rot lat="0" lon="0" rev="0"/>
            </a:camera>
            <a:lightRig rig="legacyFlat4" dir="t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 anchorCtr="0">
            <a:flatTx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28675" name="Rectangle 3"/>
          <p:cNvSpPr/>
          <p:nvPr/>
        </p:nvSpPr>
        <p:spPr>
          <a:xfrm>
            <a:off x="4419600" y="3276600"/>
            <a:ext cx="3733800" cy="685800"/>
          </a:xfrm>
          <a:prstGeom prst="rect">
            <a:avLst/>
          </a:prstGeom>
          <a:solidFill>
            <a:schemeClr val="accent1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PerspectiveTopRight">
              <a:rot lat="0" lon="0" rev="0"/>
            </a:camera>
            <a:lightRig rig="legacyFlat4" dir="t"/>
          </a:scene3d>
          <a:sp3d extrusionH="887400" prstMaterial="legacyMetal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 anchorCtr="0">
            <a:flatTx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464905" name="Text Box 9"/>
          <p:cNvSpPr txBox="1"/>
          <p:nvPr/>
        </p:nvSpPr>
        <p:spPr>
          <a:xfrm>
            <a:off x="323850" y="1412875"/>
            <a:ext cx="3887788" cy="11176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2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两束反射光之间无附加光程差（附加位相差）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64951" name="Group 55"/>
          <p:cNvGrpSpPr/>
          <p:nvPr/>
        </p:nvGrpSpPr>
        <p:grpSpPr>
          <a:xfrm>
            <a:off x="827088" y="836613"/>
            <a:ext cx="3656012" cy="592137"/>
            <a:chOff x="521" y="572"/>
            <a:chExt cx="2303" cy="373"/>
          </a:xfrm>
        </p:grpSpPr>
        <p:grpSp>
          <p:nvGrpSpPr>
            <p:cNvPr id="28719" name="Group 49"/>
            <p:cNvGrpSpPr/>
            <p:nvPr/>
          </p:nvGrpSpPr>
          <p:grpSpPr>
            <a:xfrm>
              <a:off x="748" y="572"/>
              <a:ext cx="2076" cy="373"/>
              <a:chOff x="839" y="572"/>
              <a:chExt cx="2076" cy="373"/>
            </a:xfrm>
          </p:grpSpPr>
          <p:sp>
            <p:nvSpPr>
              <p:cNvPr id="28721" name="Text Box 6"/>
              <p:cNvSpPr txBox="1"/>
              <p:nvPr/>
            </p:nvSpPr>
            <p:spPr>
              <a:xfrm>
                <a:off x="839" y="618"/>
                <a:ext cx="288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zh-CN" altLang="en-US" sz="2800" b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当</a:t>
                </a:r>
                <a:endParaRPr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28722" name="Object 7"/>
              <p:cNvGraphicFramePr>
                <a:graphicFrameLocks noChangeAspect="1"/>
              </p:cNvGraphicFramePr>
              <p:nvPr/>
            </p:nvGraphicFramePr>
            <p:xfrm>
              <a:off x="1156" y="572"/>
              <a:ext cx="1179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5" name="" r:id="rId1" imgW="723900" imgH="228600" progId="Equation.3">
                      <p:embed/>
                    </p:oleObj>
                  </mc:Choice>
                  <mc:Fallback>
                    <p:oleObj name="" r:id="rId1" imgW="723900" imgH="228600" progId="Equation.3">
                      <p:embed/>
                      <p:pic>
                        <p:nvPicPr>
                          <p:cNvPr id="0" name="图片 3104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1156" y="572"/>
                            <a:ext cx="1179" cy="37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723" name="Text Box 8"/>
              <p:cNvSpPr txBox="1"/>
              <p:nvPr/>
            </p:nvSpPr>
            <p:spPr>
              <a:xfrm>
                <a:off x="2381" y="618"/>
                <a:ext cx="534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zh-CN" altLang="en-US" sz="2800" b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时</a:t>
                </a:r>
                <a:r>
                  <a:rPr lang="zh-CN" altLang="en-US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，</a:t>
                </a:r>
                <a:endPara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p:grpSp>
        <p:pic>
          <p:nvPicPr>
            <p:cNvPr id="28720" name="Picture 10" descr="0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" y="663"/>
              <a:ext cx="192" cy="23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464950" name="Group 54"/>
          <p:cNvGrpSpPr/>
          <p:nvPr/>
        </p:nvGrpSpPr>
        <p:grpSpPr>
          <a:xfrm>
            <a:off x="611188" y="3357563"/>
            <a:ext cx="3457575" cy="2143125"/>
            <a:chOff x="385" y="2432"/>
            <a:chExt cx="2178" cy="1350"/>
          </a:xfrm>
        </p:grpSpPr>
        <p:sp>
          <p:nvSpPr>
            <p:cNvPr id="28715" name="Text Box 12"/>
            <p:cNvSpPr txBox="1"/>
            <p:nvPr/>
          </p:nvSpPr>
          <p:spPr>
            <a:xfrm>
              <a:off x="385" y="2432"/>
              <a:ext cx="2016" cy="13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20000"/>
                </a:lnSpc>
                <a:buNone/>
              </a:pPr>
              <a:r>
                <a:rPr lang="zh-CN" altLang="en-US" sz="2800" b="1" dirty="0">
                  <a:solidFill>
                    <a:srgbClr val="000000"/>
                  </a:solidFill>
                  <a:latin typeface="宋体" panose="02010600030101010101" pitchFamily="2" charset="-122"/>
                </a:rPr>
                <a:t>或当                      时，两</a:t>
              </a:r>
              <a:r>
                <a:rPr lang="zh-CN" altLang="en-US" sz="2800" b="1" dirty="0">
                  <a:solidFill>
                    <a:srgbClr val="000000"/>
                  </a:solidFill>
                  <a:latin typeface="宋体" panose="02010600030101010101" pitchFamily="2" charset="-122"/>
                </a:rPr>
                <a:t>束反射光之间有附加光程差　  （附加位相差　）</a:t>
              </a:r>
              <a:endPara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endParaRPr>
            </a:p>
          </p:txBody>
        </p:sp>
        <p:graphicFrame>
          <p:nvGraphicFramePr>
            <p:cNvPr id="28716" name="Object 13"/>
            <p:cNvGraphicFramePr>
              <a:graphicFrameLocks noChangeAspect="1"/>
            </p:cNvGraphicFramePr>
            <p:nvPr/>
          </p:nvGraphicFramePr>
          <p:xfrm>
            <a:off x="930" y="2478"/>
            <a:ext cx="1187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1" name="" r:id="rId4" imgW="723900" imgH="228600" progId="Equation.3">
                    <p:embed/>
                  </p:oleObj>
                </mc:Choice>
                <mc:Fallback>
                  <p:oleObj name="" r:id="rId4" imgW="723900" imgH="228600" progId="Equation.3">
                    <p:embed/>
                    <p:pic>
                      <p:nvPicPr>
                        <p:cNvPr id="0" name="图片 3100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30" y="2478"/>
                          <a:ext cx="1187" cy="3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17" name="Object 15"/>
            <p:cNvGraphicFramePr>
              <a:graphicFrameLocks noChangeAspect="1"/>
            </p:cNvGraphicFramePr>
            <p:nvPr/>
          </p:nvGraphicFramePr>
          <p:xfrm>
            <a:off x="1791" y="3521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8" name="" r:id="rId6" imgW="139700" imgH="139700" progId="Equation.3">
                    <p:embed/>
                  </p:oleObj>
                </mc:Choice>
                <mc:Fallback>
                  <p:oleObj name="" r:id="rId6" imgW="139700" imgH="139700" progId="Equation.3">
                    <p:embed/>
                    <p:pic>
                      <p:nvPicPr>
                        <p:cNvPr id="0" name="图片 3107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791" y="3521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18" name="Object 16"/>
            <p:cNvGraphicFramePr>
              <a:graphicFrameLocks noChangeAspect="1"/>
            </p:cNvGraphicFramePr>
            <p:nvPr/>
          </p:nvGraphicFramePr>
          <p:xfrm>
            <a:off x="2064" y="3158"/>
            <a:ext cx="499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7" name="" r:id="rId8" imgW="279400" imgH="215900" progId="Equation.DSMT4">
                    <p:embed/>
                  </p:oleObj>
                </mc:Choice>
                <mc:Fallback>
                  <p:oleObj name="" r:id="rId8" imgW="279400" imgH="215900" progId="Equation.DSMT4">
                    <p:embed/>
                    <p:pic>
                      <p:nvPicPr>
                        <p:cNvPr id="0" name="图片 3106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064" y="3158"/>
                          <a:ext cx="499" cy="33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679" name="Rectangle 18"/>
          <p:cNvSpPr/>
          <p:nvPr/>
        </p:nvSpPr>
        <p:spPr>
          <a:xfrm>
            <a:off x="4419600" y="2057400"/>
            <a:ext cx="3733800" cy="1295400"/>
          </a:xfrm>
          <a:prstGeom prst="rect">
            <a:avLst/>
          </a:prstGeom>
          <a:solidFill>
            <a:srgbClr val="CCCC00"/>
          </a:soli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PerspectiveTopRight">
              <a:rot lat="0" lon="0" rev="0"/>
            </a:camera>
            <a:lightRig rig="legacyFlat3" dir="b"/>
          </a:scene3d>
          <a:sp3d extrusionH="887400" prstMaterial="legacyMetal">
            <a:bevelT w="13500" h="13500" prst="angle"/>
            <a:bevelB w="13500" h="13500" prst="angle"/>
            <a:extrusionClr>
              <a:srgbClr val="CCCC00"/>
            </a:extrusionClr>
          </a:sp3d>
        </p:spPr>
        <p:txBody>
          <a:bodyPr wrap="none" anchor="ctr" anchorCtr="0">
            <a:flatTx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28680" name="Object 19"/>
          <p:cNvGraphicFramePr>
            <a:graphicFrameLocks noChangeAspect="1"/>
          </p:cNvGraphicFramePr>
          <p:nvPr/>
        </p:nvGraphicFramePr>
        <p:xfrm>
          <a:off x="4495800" y="2667000"/>
          <a:ext cx="35083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10" imgW="78740" imgH="167005" progId="Equation.3">
                  <p:embed/>
                </p:oleObj>
              </mc:Choice>
              <mc:Fallback>
                <p:oleObj name="" r:id="rId10" imgW="78740" imgH="167005" progId="Equation.3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11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495800" y="2667000"/>
                        <a:ext cx="350838" cy="498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1" name="Object 20"/>
          <p:cNvGraphicFramePr>
            <a:graphicFrameLocks noChangeAspect="1"/>
          </p:cNvGraphicFramePr>
          <p:nvPr/>
        </p:nvGraphicFramePr>
        <p:xfrm>
          <a:off x="4495800" y="3352800"/>
          <a:ext cx="3794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12" imgW="88265" imgH="167005" progId="Equation.3">
                  <p:embed/>
                </p:oleObj>
              </mc:Choice>
              <mc:Fallback>
                <p:oleObj name="" r:id="rId12" imgW="88265" imgH="167005" progId="Equation.3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13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495800" y="3352800"/>
                        <a:ext cx="379413" cy="498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2" name="Object 21"/>
          <p:cNvGraphicFramePr>
            <a:graphicFrameLocks noChangeAspect="1"/>
          </p:cNvGraphicFramePr>
          <p:nvPr/>
        </p:nvGraphicFramePr>
        <p:xfrm>
          <a:off x="4495800" y="4038600"/>
          <a:ext cx="379413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14" imgW="88265" imgH="177165" progId="Equation.3">
                  <p:embed/>
                </p:oleObj>
              </mc:Choice>
              <mc:Fallback>
                <p:oleObj name="" r:id="rId14" imgW="88265" imgH="177165" progId="Equation.3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15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495800" y="4038600"/>
                        <a:ext cx="379413" cy="527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3" name="Object 22"/>
          <p:cNvGraphicFramePr>
            <a:graphicFrameLocks noChangeAspect="1"/>
          </p:cNvGraphicFramePr>
          <p:nvPr/>
        </p:nvGraphicFramePr>
        <p:xfrm>
          <a:off x="6858000" y="2057400"/>
          <a:ext cx="292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16" imgW="48895" imgH="88265" progId="Equation.3">
                  <p:embed/>
                </p:oleObj>
              </mc:Choice>
              <mc:Fallback>
                <p:oleObj name="" r:id="rId16" imgW="48895" imgH="88265" progId="Equation.3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17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858000" y="2057400"/>
                        <a:ext cx="292100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4" name="Object 23"/>
          <p:cNvGraphicFramePr>
            <a:graphicFrameLocks noChangeAspect="1"/>
          </p:cNvGraphicFramePr>
          <p:nvPr/>
        </p:nvGraphicFramePr>
        <p:xfrm>
          <a:off x="6248400" y="2057400"/>
          <a:ext cx="20478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18" imgW="9525" imgH="9525" progId="Equation.3">
                  <p:embed/>
                </p:oleObj>
              </mc:Choice>
              <mc:Fallback>
                <p:oleObj name="" r:id="rId18" imgW="9525" imgH="9525" progId="Equation.3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19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248400" y="2057400"/>
                        <a:ext cx="204788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685" name="Group 24"/>
          <p:cNvGrpSpPr/>
          <p:nvPr/>
        </p:nvGrpSpPr>
        <p:grpSpPr>
          <a:xfrm>
            <a:off x="4876800" y="2211388"/>
            <a:ext cx="1828800" cy="1751012"/>
            <a:chOff x="2928" y="433"/>
            <a:chExt cx="1152" cy="1103"/>
          </a:xfrm>
        </p:grpSpPr>
        <p:sp>
          <p:nvSpPr>
            <p:cNvPr id="28710" name="Line 25"/>
            <p:cNvSpPr/>
            <p:nvPr/>
          </p:nvSpPr>
          <p:spPr>
            <a:xfrm>
              <a:off x="3552" y="1104"/>
              <a:ext cx="192" cy="43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stealth" w="med" len="lg"/>
            </a:ln>
          </p:spPr>
        </p:sp>
        <p:sp>
          <p:nvSpPr>
            <p:cNvPr id="28711" name="Line 26"/>
            <p:cNvSpPr/>
            <p:nvPr/>
          </p:nvSpPr>
          <p:spPr>
            <a:xfrm flipV="1">
              <a:off x="3552" y="433"/>
              <a:ext cx="528" cy="672"/>
            </a:xfrm>
            <a:prstGeom prst="line">
              <a:avLst/>
            </a:prstGeom>
            <a:ln w="19050" cap="flat" cmpd="sng">
              <a:solidFill>
                <a:srgbClr val="66FF33"/>
              </a:solidFill>
              <a:prstDash val="solid"/>
              <a:headEnd type="none" w="med" len="med"/>
              <a:tailEnd type="stealth" w="med" len="lg"/>
            </a:ln>
          </p:spPr>
        </p:sp>
        <p:grpSp>
          <p:nvGrpSpPr>
            <p:cNvPr id="28712" name="Group 27"/>
            <p:cNvGrpSpPr/>
            <p:nvPr/>
          </p:nvGrpSpPr>
          <p:grpSpPr>
            <a:xfrm>
              <a:off x="2928" y="480"/>
              <a:ext cx="624" cy="624"/>
              <a:chOff x="2928" y="480"/>
              <a:chExt cx="624" cy="624"/>
            </a:xfrm>
          </p:grpSpPr>
          <p:sp>
            <p:nvSpPr>
              <p:cNvPr id="28713" name="Line 28"/>
              <p:cNvSpPr/>
              <p:nvPr/>
            </p:nvSpPr>
            <p:spPr>
              <a:xfrm>
                <a:off x="3024" y="576"/>
                <a:ext cx="336" cy="336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headEnd type="none" w="med" len="med"/>
                <a:tailEnd type="stealth" w="med" len="lg"/>
              </a:ln>
            </p:spPr>
          </p:sp>
          <p:sp>
            <p:nvSpPr>
              <p:cNvPr id="28714" name="Line 29"/>
              <p:cNvSpPr/>
              <p:nvPr/>
            </p:nvSpPr>
            <p:spPr>
              <a:xfrm>
                <a:off x="2928" y="480"/>
                <a:ext cx="624" cy="624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headEnd type="none" w="med" len="med"/>
                <a:tailEnd type="stealth" w="med" len="lg"/>
              </a:ln>
            </p:spPr>
          </p:sp>
        </p:grpSp>
      </p:grpSp>
      <p:grpSp>
        <p:nvGrpSpPr>
          <p:cNvPr id="28686" name="Group 30"/>
          <p:cNvGrpSpPr/>
          <p:nvPr/>
        </p:nvGrpSpPr>
        <p:grpSpPr>
          <a:xfrm>
            <a:off x="6149975" y="2220913"/>
            <a:ext cx="1655763" cy="2732087"/>
            <a:chOff x="3730" y="439"/>
            <a:chExt cx="1043" cy="1721"/>
          </a:xfrm>
        </p:grpSpPr>
        <p:sp>
          <p:nvSpPr>
            <p:cNvPr id="28702" name="Line 31"/>
            <p:cNvSpPr/>
            <p:nvPr/>
          </p:nvSpPr>
          <p:spPr>
            <a:xfrm>
              <a:off x="4149" y="1529"/>
              <a:ext cx="624" cy="62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stealth" w="med" len="lg"/>
            </a:ln>
          </p:spPr>
        </p:sp>
        <p:sp>
          <p:nvSpPr>
            <p:cNvPr id="28703" name="Line 32"/>
            <p:cNvSpPr/>
            <p:nvPr/>
          </p:nvSpPr>
          <p:spPr>
            <a:xfrm>
              <a:off x="3744" y="1536"/>
              <a:ext cx="624" cy="62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stealth" w="med" len="lg"/>
            </a:ln>
          </p:spPr>
        </p:sp>
        <p:graphicFrame>
          <p:nvGraphicFramePr>
            <p:cNvPr id="28704" name="Object 33"/>
            <p:cNvGraphicFramePr>
              <a:graphicFrameLocks noChangeAspect="1"/>
            </p:cNvGraphicFramePr>
            <p:nvPr/>
          </p:nvGraphicFramePr>
          <p:xfrm>
            <a:off x="4512" y="1680"/>
            <a:ext cx="22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1" name="" r:id="rId20" imgW="78740" imgH="88265" progId="Equation.3">
                    <p:embed/>
                  </p:oleObj>
                </mc:Choice>
                <mc:Fallback>
                  <p:oleObj name="" r:id="rId20" imgW="78740" imgH="88265" progId="Equation.3">
                    <p:embed/>
                    <p:pic>
                      <p:nvPicPr>
                        <p:cNvPr id="0" name="图片 3110"/>
                        <p:cNvPicPr/>
                        <p:nvPr/>
                      </p:nvPicPr>
                      <p:blipFill>
                        <a:blip r:embed="rId21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512" y="1680"/>
                          <a:ext cx="221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05" name="Object 34"/>
            <p:cNvGraphicFramePr>
              <a:graphicFrameLocks noChangeAspect="1"/>
            </p:cNvGraphicFramePr>
            <p:nvPr/>
          </p:nvGraphicFramePr>
          <p:xfrm>
            <a:off x="3963" y="1872"/>
            <a:ext cx="16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9" name="" r:id="rId22" imgW="29210" imgH="88265" progId="Equation.3">
                    <p:embed/>
                  </p:oleObj>
                </mc:Choice>
                <mc:Fallback>
                  <p:oleObj name="" r:id="rId22" imgW="29210" imgH="88265" progId="Equation.3">
                    <p:embed/>
                    <p:pic>
                      <p:nvPicPr>
                        <p:cNvPr id="0" name="图片 3108"/>
                        <p:cNvPicPr/>
                        <p:nvPr/>
                      </p:nvPicPr>
                      <p:blipFill>
                        <a:blip r:embed="rId23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963" y="1872"/>
                          <a:ext cx="166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8706" name="Group 35"/>
            <p:cNvGrpSpPr/>
            <p:nvPr/>
          </p:nvGrpSpPr>
          <p:grpSpPr>
            <a:xfrm>
              <a:off x="3730" y="439"/>
              <a:ext cx="769" cy="1097"/>
              <a:chOff x="3730" y="439"/>
              <a:chExt cx="769" cy="1097"/>
            </a:xfrm>
          </p:grpSpPr>
          <p:sp>
            <p:nvSpPr>
              <p:cNvPr id="28707" name="Line 36"/>
              <p:cNvSpPr/>
              <p:nvPr/>
            </p:nvSpPr>
            <p:spPr>
              <a:xfrm flipV="1">
                <a:off x="3971" y="439"/>
                <a:ext cx="528" cy="67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stealth" w="med" len="lg"/>
              </a:ln>
            </p:spPr>
          </p:sp>
          <p:sp>
            <p:nvSpPr>
              <p:cNvPr id="28708" name="Line 37"/>
              <p:cNvSpPr/>
              <p:nvPr/>
            </p:nvSpPr>
            <p:spPr>
              <a:xfrm>
                <a:off x="3964" y="1104"/>
                <a:ext cx="192" cy="432"/>
              </a:xfrm>
              <a:prstGeom prst="line">
                <a:avLst/>
              </a:prstGeom>
              <a:ln w="19050" cap="flat" cmpd="sng">
                <a:solidFill>
                  <a:srgbClr val="66FF33"/>
                </a:solidFill>
                <a:prstDash val="solid"/>
                <a:headEnd type="none" w="med" len="med"/>
                <a:tailEnd type="stealth" w="med" len="lg"/>
              </a:ln>
            </p:spPr>
          </p:sp>
          <p:sp>
            <p:nvSpPr>
              <p:cNvPr id="28709" name="Line 38"/>
              <p:cNvSpPr/>
              <p:nvPr/>
            </p:nvSpPr>
            <p:spPr>
              <a:xfrm flipV="1">
                <a:off x="3730" y="1097"/>
                <a:ext cx="240" cy="432"/>
              </a:xfrm>
              <a:prstGeom prst="line">
                <a:avLst/>
              </a:prstGeom>
              <a:ln w="19050" cap="flat" cmpd="sng">
                <a:solidFill>
                  <a:srgbClr val="66FF33"/>
                </a:solidFill>
                <a:prstDash val="solid"/>
                <a:headEnd type="none" w="med" len="med"/>
                <a:tailEnd type="stealth" w="med" len="lg"/>
              </a:ln>
            </p:spPr>
          </p:sp>
        </p:grpSp>
      </p:grpSp>
      <p:grpSp>
        <p:nvGrpSpPr>
          <p:cNvPr id="464949" name="Group 53"/>
          <p:cNvGrpSpPr/>
          <p:nvPr/>
        </p:nvGrpSpPr>
        <p:grpSpPr>
          <a:xfrm>
            <a:off x="539750" y="2636838"/>
            <a:ext cx="3600450" cy="598487"/>
            <a:chOff x="385" y="1706"/>
            <a:chExt cx="2268" cy="377"/>
          </a:xfrm>
        </p:grpSpPr>
        <p:graphicFrame>
          <p:nvGraphicFramePr>
            <p:cNvPr id="28698" name="Object 14"/>
            <p:cNvGraphicFramePr>
              <a:graphicFrameLocks noChangeAspect="1"/>
            </p:cNvGraphicFramePr>
            <p:nvPr/>
          </p:nvGraphicFramePr>
          <p:xfrm>
            <a:off x="1020" y="1706"/>
            <a:ext cx="1141" cy="3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2" name="" r:id="rId24" imgW="723900" imgH="228600" progId="Equation.3">
                    <p:embed/>
                  </p:oleObj>
                </mc:Choice>
                <mc:Fallback>
                  <p:oleObj name="" r:id="rId24" imgW="723900" imgH="228600" progId="Equation.3">
                    <p:embed/>
                    <p:pic>
                      <p:nvPicPr>
                        <p:cNvPr id="0" name="图片 3111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1020" y="1706"/>
                          <a:ext cx="1141" cy="37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8699" name="Group 52"/>
            <p:cNvGrpSpPr/>
            <p:nvPr/>
          </p:nvGrpSpPr>
          <p:grpSpPr>
            <a:xfrm>
              <a:off x="385" y="1706"/>
              <a:ext cx="2268" cy="327"/>
              <a:chOff x="431" y="1856"/>
              <a:chExt cx="2268" cy="327"/>
            </a:xfrm>
          </p:grpSpPr>
          <p:pic>
            <p:nvPicPr>
              <p:cNvPr id="28700" name="Picture 17" descr="0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1" y="1888"/>
                <a:ext cx="206" cy="23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8701" name="Rectangle 51"/>
              <p:cNvSpPr/>
              <p:nvPr/>
            </p:nvSpPr>
            <p:spPr>
              <a:xfrm>
                <a:off x="703" y="1856"/>
                <a:ext cx="1996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zh-CN" altLang="en-US" sz="2800" b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当                       时           </a:t>
                </a:r>
                <a:endParaRPr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464952" name="Text Box 56"/>
          <p:cNvSpPr txBox="1"/>
          <p:nvPr/>
        </p:nvSpPr>
        <p:spPr>
          <a:xfrm>
            <a:off x="611188" y="5589588"/>
            <a:ext cx="2706687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透射光： 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4953" name="Text Box 57"/>
          <p:cNvSpPr txBox="1"/>
          <p:nvPr/>
        </p:nvSpPr>
        <p:spPr>
          <a:xfrm>
            <a:off x="2627313" y="5589588"/>
            <a:ext cx="3608387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33CC"/>
                </a:solidFill>
                <a:latin typeface="Times New Roman" panose="02020603050405020304" pitchFamily="18" charset="0"/>
              </a:rPr>
              <a:t>均无半波损失。 </a:t>
            </a:r>
            <a:endParaRPr lang="zh-CN" altLang="en-US" sz="2800" b="1" dirty="0">
              <a:solidFill>
                <a:srgbClr val="0033CC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64961" name="Group 65"/>
          <p:cNvGrpSpPr/>
          <p:nvPr/>
        </p:nvGrpSpPr>
        <p:grpSpPr>
          <a:xfrm>
            <a:off x="4284663" y="836613"/>
            <a:ext cx="4159250" cy="592137"/>
            <a:chOff x="2699" y="572"/>
            <a:chExt cx="2620" cy="373"/>
          </a:xfrm>
        </p:grpSpPr>
        <p:grpSp>
          <p:nvGrpSpPr>
            <p:cNvPr id="28691" name="Group 58"/>
            <p:cNvGrpSpPr/>
            <p:nvPr/>
          </p:nvGrpSpPr>
          <p:grpSpPr>
            <a:xfrm>
              <a:off x="3016" y="572"/>
              <a:ext cx="2303" cy="373"/>
              <a:chOff x="521" y="572"/>
              <a:chExt cx="2303" cy="373"/>
            </a:xfrm>
          </p:grpSpPr>
          <p:grpSp>
            <p:nvGrpSpPr>
              <p:cNvPr id="28693" name="Group 59"/>
              <p:cNvGrpSpPr/>
              <p:nvPr/>
            </p:nvGrpSpPr>
            <p:grpSpPr>
              <a:xfrm>
                <a:off x="748" y="572"/>
                <a:ext cx="2076" cy="373"/>
                <a:chOff x="839" y="572"/>
                <a:chExt cx="2076" cy="373"/>
              </a:xfrm>
            </p:grpSpPr>
            <p:sp>
              <p:nvSpPr>
                <p:cNvPr id="28695" name="Text Box 60"/>
                <p:cNvSpPr txBox="1"/>
                <p:nvPr/>
              </p:nvSpPr>
              <p:spPr>
                <a:xfrm>
                  <a:off x="839" y="618"/>
                  <a:ext cx="288" cy="32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32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eaLnBrk="1" hangingPunct="1">
                    <a:spcBef>
                      <a:spcPct val="50000"/>
                    </a:spcBef>
                    <a:buNone/>
                  </a:pPr>
                  <a:r>
                    <a:rPr lang="zh-CN" altLang="en-US" sz="2800" b="1" dirty="0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当</a:t>
                  </a:r>
                  <a:endParaRPr lang="zh-CN" altLang="en-US" sz="2800" b="1" dirty="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28696" name="Object 61"/>
                <p:cNvGraphicFramePr>
                  <a:graphicFrameLocks noChangeAspect="1"/>
                </p:cNvGraphicFramePr>
                <p:nvPr/>
              </p:nvGraphicFramePr>
              <p:xfrm>
                <a:off x="1156" y="572"/>
                <a:ext cx="1179" cy="37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16" name="" r:id="rId26" imgW="723900" imgH="228600" progId="Equation.3">
                        <p:embed/>
                      </p:oleObj>
                    </mc:Choice>
                    <mc:Fallback>
                      <p:oleObj name="" r:id="rId26" imgW="723900" imgH="228600" progId="Equation.3">
                        <p:embed/>
                        <p:pic>
                          <p:nvPicPr>
                            <p:cNvPr id="0" name="图片 3115"/>
                            <p:cNvPicPr/>
                            <p:nvPr/>
                          </p:nvPicPr>
                          <p:blipFill>
                            <a:blip r:embed="rId2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56" y="572"/>
                              <a:ext cx="1179" cy="372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8697" name="Text Box 62"/>
                <p:cNvSpPr txBox="1"/>
                <p:nvPr/>
              </p:nvSpPr>
              <p:spPr>
                <a:xfrm>
                  <a:off x="2381" y="618"/>
                  <a:ext cx="534" cy="32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32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None/>
                  </a:pPr>
                  <a:r>
                    <a:rPr lang="zh-CN" altLang="en-US" sz="2800" b="1" dirty="0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时</a:t>
                  </a:r>
                  <a:r>
                    <a:rPr lang="zh-CN" altLang="en-US" sz="2400" b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 pitchFamily="49" charset="-122"/>
                    </a:rPr>
                    <a:t>，</a:t>
                  </a:r>
                  <a:endParaRPr lang="zh-CN" altLang="en-US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</p:grpSp>
          <p:pic>
            <p:nvPicPr>
              <p:cNvPr id="28694" name="Picture 63" descr="0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1" y="663"/>
                <a:ext cx="192" cy="23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28692" name="Text Box 64"/>
            <p:cNvSpPr txBox="1"/>
            <p:nvPr/>
          </p:nvSpPr>
          <p:spPr>
            <a:xfrm>
              <a:off x="2699" y="618"/>
              <a:ext cx="341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>
                  <a:latin typeface="Times New Roman" panose="02020603050405020304" pitchFamily="18" charset="0"/>
                </a:rPr>
                <a:t>或</a:t>
              </a: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4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4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64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64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64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"/>
                                        <p:tgtEl>
                                          <p:spTgt spid="464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"/>
                                        <p:tgtEl>
                                          <p:spTgt spid="464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905" grpId="0"/>
      <p:bldP spid="464952" grpId="0"/>
      <p:bldP spid="46495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643" name="Group 19"/>
          <p:cNvGrpSpPr/>
          <p:nvPr/>
        </p:nvGrpSpPr>
        <p:grpSpPr bwMode="auto">
          <a:xfrm>
            <a:off x="755650" y="1916113"/>
            <a:ext cx="3887788" cy="4011612"/>
            <a:chOff x="476" y="1207"/>
            <a:chExt cx="2449" cy="2527"/>
          </a:xfrm>
        </p:grpSpPr>
        <p:graphicFrame>
          <p:nvGraphicFramePr>
            <p:cNvPr id="5127" name="Object 2"/>
            <p:cNvGraphicFramePr>
              <a:graphicFrameLocks noChangeAspect="1"/>
            </p:cNvGraphicFramePr>
            <p:nvPr/>
          </p:nvGraphicFramePr>
          <p:xfrm>
            <a:off x="476" y="1207"/>
            <a:ext cx="2352" cy="19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7" name="位图图像" r:id="rId1" imgW="3352800" imgH="2743200" progId="Paint.Picture">
                    <p:embed/>
                  </p:oleObj>
                </mc:Choice>
                <mc:Fallback>
                  <p:oleObj name="位图图像" r:id="rId1" imgW="3352800" imgH="2743200" progId="Paint.Picture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" y="1207"/>
                          <a:ext cx="2352" cy="1924"/>
                        </a:xfrm>
                        <a:prstGeom prst="rect">
                          <a:avLst/>
                        </a:prstGeom>
                        <a:noFill/>
                        <a:ln w="25400">
                          <a:solidFill>
                            <a:schemeClr val="hlink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8" name="Text Box 4"/>
            <p:cNvSpPr txBox="1">
              <a:spLocks noChangeArrowheads="1"/>
            </p:cNvSpPr>
            <p:nvPr/>
          </p:nvSpPr>
          <p:spPr bwMode="auto">
            <a:xfrm>
              <a:off x="521" y="3288"/>
              <a:ext cx="2404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2000">
                  <a:latin typeface="Times New Roman" panose="02020603050405020304" pitchFamily="18" charset="0"/>
                  <a:ea typeface="楷体_GB2312" pitchFamily="49" charset="-122"/>
                </a:rPr>
                <a:t>水膜在白光下</a:t>
              </a:r>
              <a:r>
                <a:rPr kumimoji="1" lang="en-US" altLang="zh-CN" sz="2000">
                  <a:latin typeface="Times New Roman" panose="02020603050405020304" pitchFamily="18" charset="0"/>
                  <a:ea typeface="楷体_GB2312" pitchFamily="49" charset="-122"/>
                </a:rPr>
                <a:t>(Water film under the white light)</a:t>
              </a:r>
              <a:endParaRPr kumimoji="1" lang="zh-CN" altLang="en-US" sz="200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grpSp>
        <p:nvGrpSpPr>
          <p:cNvPr id="410644" name="Group 20"/>
          <p:cNvGrpSpPr/>
          <p:nvPr/>
        </p:nvGrpSpPr>
        <p:grpSpPr bwMode="auto">
          <a:xfrm>
            <a:off x="4572000" y="1916113"/>
            <a:ext cx="3887788" cy="4011612"/>
            <a:chOff x="2925" y="1207"/>
            <a:chExt cx="2449" cy="2527"/>
          </a:xfrm>
        </p:grpSpPr>
        <p:graphicFrame>
          <p:nvGraphicFramePr>
            <p:cNvPr id="5125" name="Object 3"/>
            <p:cNvGraphicFramePr>
              <a:graphicFrameLocks noChangeAspect="1"/>
            </p:cNvGraphicFramePr>
            <p:nvPr/>
          </p:nvGraphicFramePr>
          <p:xfrm>
            <a:off x="2925" y="1207"/>
            <a:ext cx="2352" cy="19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8" name="位图图像" r:id="rId3" imgW="3352800" imgH="2743200" progId="Paint.Picture">
                    <p:embed/>
                  </p:oleObj>
                </mc:Choice>
                <mc:Fallback>
                  <p:oleObj name="位图图像" r:id="rId3" imgW="3352800" imgH="2743200" progId="Paint.Picture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5" y="1207"/>
                          <a:ext cx="2352" cy="1924"/>
                        </a:xfrm>
                        <a:prstGeom prst="rect">
                          <a:avLst/>
                        </a:prstGeom>
                        <a:noFill/>
                        <a:ln w="25400">
                          <a:solidFill>
                            <a:schemeClr val="hlink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6" name="Text Box 5"/>
            <p:cNvSpPr txBox="1">
              <a:spLocks noChangeArrowheads="1"/>
            </p:cNvSpPr>
            <p:nvPr/>
          </p:nvSpPr>
          <p:spPr bwMode="auto">
            <a:xfrm>
              <a:off x="2965" y="3288"/>
              <a:ext cx="2409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2000">
                  <a:latin typeface="Times New Roman" panose="02020603050405020304" pitchFamily="18" charset="0"/>
                  <a:ea typeface="楷体_GB2312" pitchFamily="49" charset="-122"/>
                </a:rPr>
                <a:t>肥皂膜在白光下</a:t>
              </a:r>
              <a:r>
                <a:rPr kumimoji="1" lang="en-US" altLang="zh-CN" sz="2000">
                  <a:latin typeface="Times New Roman" panose="02020603050405020304" pitchFamily="18" charset="0"/>
                  <a:ea typeface="楷体_GB2312" pitchFamily="49" charset="-122"/>
                </a:rPr>
                <a:t>(Soap film under white light)</a:t>
              </a:r>
              <a:endParaRPr kumimoji="1" lang="zh-CN" altLang="en-US" sz="200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sp>
        <p:nvSpPr>
          <p:cNvPr id="5124" name="Rectangle 17"/>
          <p:cNvSpPr>
            <a:spLocks noChangeArrowheads="1"/>
          </p:cNvSpPr>
          <p:nvPr/>
        </p:nvSpPr>
        <p:spPr bwMode="auto">
          <a:xfrm>
            <a:off x="1476375" y="1038225"/>
            <a:ext cx="7199313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</a:rPr>
              <a:t>三、 薄膜干涉</a:t>
            </a:r>
            <a:r>
              <a:rPr lang="en-US" altLang="zh-CN" sz="2800">
                <a:latin typeface="Times New Roman" panose="02020603050405020304" pitchFamily="18" charset="0"/>
              </a:rPr>
              <a:t>(Thin film interference)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0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0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1656" name="Object 8"/>
          <p:cNvGraphicFramePr>
            <a:graphicFrameLocks noChangeAspect="1"/>
          </p:cNvGraphicFramePr>
          <p:nvPr/>
        </p:nvGraphicFramePr>
        <p:xfrm>
          <a:off x="4643438" y="3716338"/>
          <a:ext cx="3252787" cy="255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3" name="位图图像" r:id="rId1" imgW="3352800" imgH="2743200" progId="Paint.Picture">
                  <p:embed/>
                </p:oleObj>
              </mc:Choice>
              <mc:Fallback>
                <p:oleObj name="位图图像" r:id="rId1" imgW="3352800" imgH="2743200" progId="Paint.Picture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3716338"/>
                        <a:ext cx="3252787" cy="25590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7" name="Group 25"/>
          <p:cNvGrpSpPr/>
          <p:nvPr/>
        </p:nvGrpSpPr>
        <p:grpSpPr bwMode="auto">
          <a:xfrm>
            <a:off x="250825" y="971550"/>
            <a:ext cx="3902075" cy="2601913"/>
            <a:chOff x="158" y="572"/>
            <a:chExt cx="2458" cy="1639"/>
          </a:xfrm>
        </p:grpSpPr>
        <p:graphicFrame>
          <p:nvGraphicFramePr>
            <p:cNvPr id="6155" name="Object 2"/>
            <p:cNvGraphicFramePr>
              <a:graphicFrameLocks noChangeAspect="1"/>
            </p:cNvGraphicFramePr>
            <p:nvPr/>
          </p:nvGraphicFramePr>
          <p:xfrm>
            <a:off x="612" y="572"/>
            <a:ext cx="2004" cy="16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94" name="位图图像" r:id="rId3" imgW="3352800" imgH="2743200" progId="Paint.Picture">
                    <p:embed/>
                  </p:oleObj>
                </mc:Choice>
                <mc:Fallback>
                  <p:oleObj name="位图图像" r:id="rId3" imgW="3352800" imgH="2743200" progId="Paint.Picture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572"/>
                          <a:ext cx="2004" cy="1639"/>
                        </a:xfrm>
                        <a:prstGeom prst="rect">
                          <a:avLst/>
                        </a:prstGeom>
                        <a:noFill/>
                        <a:ln w="25400">
                          <a:solidFill>
                            <a:schemeClr val="hlink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6" name="Text Box 20"/>
            <p:cNvSpPr txBox="1">
              <a:spLocks noChangeArrowheads="1"/>
            </p:cNvSpPr>
            <p:nvPr/>
          </p:nvSpPr>
          <p:spPr bwMode="auto">
            <a:xfrm>
              <a:off x="158" y="709"/>
              <a:ext cx="385" cy="1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>
                  <a:latin typeface="Times New Roman" panose="02020603050405020304" pitchFamily="18" charset="0"/>
                </a:rPr>
                <a:t>蝉翅在阳光下</a:t>
              </a:r>
              <a:endParaRPr lang="zh-CN" altLang="en-US" sz="2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11674" name="Group 26"/>
          <p:cNvGrpSpPr/>
          <p:nvPr/>
        </p:nvGrpSpPr>
        <p:grpSpPr bwMode="auto">
          <a:xfrm>
            <a:off x="4643438" y="890588"/>
            <a:ext cx="3924300" cy="2898775"/>
            <a:chOff x="2925" y="527"/>
            <a:chExt cx="2472" cy="1826"/>
          </a:xfrm>
        </p:grpSpPr>
        <p:graphicFrame>
          <p:nvGraphicFramePr>
            <p:cNvPr id="6153" name="Object 3"/>
            <p:cNvGraphicFramePr>
              <a:graphicFrameLocks noChangeAspect="1"/>
            </p:cNvGraphicFramePr>
            <p:nvPr/>
          </p:nvGraphicFramePr>
          <p:xfrm>
            <a:off x="2925" y="572"/>
            <a:ext cx="2004" cy="16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95" name="位图图像" r:id="rId5" imgW="3352800" imgH="2743200" progId="Paint.Picture">
                    <p:embed/>
                  </p:oleObj>
                </mc:Choice>
                <mc:Fallback>
                  <p:oleObj name="位图图像" r:id="rId5" imgW="3352800" imgH="2743200" progId="Paint.Picture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5" y="572"/>
                          <a:ext cx="2004" cy="1603"/>
                        </a:xfrm>
                        <a:prstGeom prst="rect">
                          <a:avLst/>
                        </a:prstGeom>
                        <a:noFill/>
                        <a:ln w="25400">
                          <a:solidFill>
                            <a:schemeClr val="hlink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4" name="Text Box 22"/>
            <p:cNvSpPr txBox="1">
              <a:spLocks noChangeArrowheads="1"/>
            </p:cNvSpPr>
            <p:nvPr/>
          </p:nvSpPr>
          <p:spPr bwMode="auto">
            <a:xfrm>
              <a:off x="5012" y="527"/>
              <a:ext cx="385" cy="1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>
                  <a:latin typeface="Times New Roman" panose="02020603050405020304" pitchFamily="18" charset="0"/>
                </a:rPr>
                <a:t>蜻蜓翅膀在阳光下</a:t>
              </a:r>
              <a:endParaRPr kumimoji="1" lang="zh-CN" altLang="en-US" sz="2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11675" name="Group 27"/>
          <p:cNvGrpSpPr/>
          <p:nvPr/>
        </p:nvGrpSpPr>
        <p:grpSpPr bwMode="auto">
          <a:xfrm>
            <a:off x="250825" y="3716338"/>
            <a:ext cx="3902075" cy="2544762"/>
            <a:chOff x="158" y="2341"/>
            <a:chExt cx="2458" cy="1603"/>
          </a:xfrm>
        </p:grpSpPr>
        <p:graphicFrame>
          <p:nvGraphicFramePr>
            <p:cNvPr id="6151" name="Object 4"/>
            <p:cNvGraphicFramePr>
              <a:graphicFrameLocks noChangeAspect="1"/>
            </p:cNvGraphicFramePr>
            <p:nvPr/>
          </p:nvGraphicFramePr>
          <p:xfrm>
            <a:off x="612" y="2341"/>
            <a:ext cx="2004" cy="16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96" name="位图图像" r:id="rId7" imgW="3352800" imgH="2743200" progId="Paint.Picture">
                    <p:embed/>
                  </p:oleObj>
                </mc:Choice>
                <mc:Fallback>
                  <p:oleObj name="位图图像" r:id="rId7" imgW="3352800" imgH="2743200" progId="Paint.Picture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2341"/>
                          <a:ext cx="2004" cy="1603"/>
                        </a:xfrm>
                        <a:prstGeom prst="rect">
                          <a:avLst/>
                        </a:prstGeom>
                        <a:noFill/>
                        <a:ln w="25400">
                          <a:solidFill>
                            <a:schemeClr val="hlink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2" name="Text Box 23"/>
            <p:cNvSpPr txBox="1">
              <a:spLocks noChangeArrowheads="1"/>
            </p:cNvSpPr>
            <p:nvPr/>
          </p:nvSpPr>
          <p:spPr bwMode="auto">
            <a:xfrm>
              <a:off x="158" y="2387"/>
              <a:ext cx="385" cy="1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>
                  <a:latin typeface="Times New Roman" panose="02020603050405020304" pitchFamily="18" charset="0"/>
                </a:rPr>
                <a:t>白光下的油膜</a:t>
              </a:r>
              <a:endParaRPr kumimoji="1" lang="zh-CN" altLang="en-US" sz="2800">
                <a:latin typeface="Times New Roman" panose="02020603050405020304" pitchFamily="18" charset="0"/>
              </a:endParaRPr>
            </a:p>
          </p:txBody>
        </p:sp>
      </p:grpSp>
      <p:sp>
        <p:nvSpPr>
          <p:cNvPr id="411672" name="Text Box 24"/>
          <p:cNvSpPr txBox="1">
            <a:spLocks noChangeArrowheads="1"/>
          </p:cNvSpPr>
          <p:nvPr/>
        </p:nvSpPr>
        <p:spPr bwMode="auto">
          <a:xfrm>
            <a:off x="8027988" y="3833813"/>
            <a:ext cx="611187" cy="2547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肥皂泡在阳光下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1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1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1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41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67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07950" y="781050"/>
            <a:ext cx="8640763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     </a:t>
            </a:r>
            <a:r>
              <a:rPr kumimoji="1"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当一束光射到一透明的薄层时，光束在膜层上、下表面发生多次反射和折射，分割振幅而得到的多束光，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频率相同，光矢量基本平行，相位差保持恒定，</a:t>
            </a:r>
            <a:r>
              <a:rPr kumimoji="1"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故为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相干光</a:t>
            </a:r>
            <a:r>
              <a:rPr kumimoji="1"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。这些光产生的干涉称为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薄膜干涉。</a:t>
            </a:r>
            <a:endParaRPr kumimoji="1" lang="zh-CN" altLang="en-US" sz="2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611188" y="3486150"/>
            <a:ext cx="1711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solidFill>
                  <a:srgbClr val="000000"/>
                </a:solidFill>
              </a:rPr>
              <a:t>薄膜干涉</a:t>
            </a:r>
            <a:r>
              <a:rPr kumimoji="1" lang="zh-CN" altLang="en-US" sz="2800" b="0">
                <a:solidFill>
                  <a:srgbClr val="000000"/>
                </a:solidFill>
              </a:rPr>
              <a:t> </a:t>
            </a:r>
            <a:endParaRPr kumimoji="1" lang="zh-CN" altLang="en-US" sz="2800" b="0">
              <a:solidFill>
                <a:srgbClr val="000000"/>
              </a:solidFill>
            </a:endParaRP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2700338" y="3054350"/>
            <a:ext cx="5543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000000"/>
                </a:solidFill>
              </a:rPr>
              <a:t>等倾干涉：薄膜厚度处处相等</a:t>
            </a:r>
            <a:endParaRPr kumimoji="1" lang="zh-CN" altLang="en-US" sz="2800">
              <a:solidFill>
                <a:srgbClr val="000000"/>
              </a:solidFill>
            </a:endParaRP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2700338" y="3773488"/>
            <a:ext cx="5759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000000"/>
                </a:solidFill>
              </a:rPr>
              <a:t>等厚干涉：薄膜两表面有一定倾角</a:t>
            </a:r>
            <a:endParaRPr kumimoji="1" lang="zh-CN" altLang="en-US" sz="2800">
              <a:solidFill>
                <a:srgbClr val="000000"/>
              </a:solidFill>
            </a:endParaRPr>
          </a:p>
        </p:txBody>
      </p:sp>
      <p:sp>
        <p:nvSpPr>
          <p:cNvPr id="7174" name="AutoShape 6"/>
          <p:cNvSpPr/>
          <p:nvPr/>
        </p:nvSpPr>
        <p:spPr bwMode="auto">
          <a:xfrm>
            <a:off x="2339975" y="3213100"/>
            <a:ext cx="215900" cy="936625"/>
          </a:xfrm>
          <a:prstGeom prst="leftBrace">
            <a:avLst>
              <a:gd name="adj1" fmla="val 36152"/>
              <a:gd name="adj2" fmla="val 50000"/>
            </a:avLst>
          </a:prstGeom>
          <a:noFill/>
          <a:ln w="381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2800" b="0">
              <a:solidFill>
                <a:srgbClr val="000000"/>
              </a:solidFill>
            </a:endParaRPr>
          </a:p>
        </p:txBody>
      </p:sp>
      <p:sp>
        <p:nvSpPr>
          <p:cNvPr id="7175" name="Text Box 8"/>
          <p:cNvSpPr txBox="1">
            <a:spLocks noChangeArrowheads="1"/>
          </p:cNvSpPr>
          <p:nvPr/>
        </p:nvSpPr>
        <p:spPr bwMode="auto">
          <a:xfrm>
            <a:off x="684213" y="4724400"/>
            <a:ext cx="68405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solidFill>
                  <a:srgbClr val="000000"/>
                </a:solidFill>
                <a:latin typeface="宋体" panose="02010600030101010101" pitchFamily="2" charset="-122"/>
              </a:rPr>
              <a:t>（一）等倾干涉</a:t>
            </a:r>
            <a:r>
              <a:rPr kumimoji="1" lang="en-US" altLang="zh-CN" sz="2800">
                <a:solidFill>
                  <a:srgbClr val="000000"/>
                </a:solidFill>
                <a:latin typeface="宋体" panose="02010600030101010101" pitchFamily="2" charset="-122"/>
              </a:rPr>
              <a:t>(</a:t>
            </a:r>
            <a:r>
              <a:rPr kumimoji="1" lang="zh-CN" altLang="en-US" sz="2800">
                <a:solidFill>
                  <a:srgbClr val="000000"/>
                </a:solidFill>
                <a:latin typeface="宋体" panose="02010600030101010101" pitchFamily="2" charset="-122"/>
              </a:rPr>
              <a:t>薄膜厚度均匀</a:t>
            </a:r>
            <a:r>
              <a:rPr kumimoji="1" lang="en-US" altLang="zh-CN" sz="2800">
                <a:solidFill>
                  <a:srgbClr val="000000"/>
                </a:solidFill>
                <a:latin typeface="宋体" panose="02010600030101010101" pitchFamily="2" charset="-122"/>
              </a:rPr>
              <a:t>)</a:t>
            </a:r>
            <a:endParaRPr kumimoji="1" lang="en-US" altLang="zh-CN" sz="280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7176" name="Text Box 9"/>
          <p:cNvSpPr txBox="1">
            <a:spLocks noChangeArrowheads="1"/>
          </p:cNvSpPr>
          <p:nvPr/>
        </p:nvSpPr>
        <p:spPr bwMode="auto">
          <a:xfrm>
            <a:off x="611188" y="5516563"/>
            <a:ext cx="55022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、下图中</a:t>
            </a:r>
            <a:r>
              <a:rPr kumimoji="1" lang="en-US" altLang="zh-CN" sz="2800">
                <a:solidFill>
                  <a:srgbClr val="FF3300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800">
                <a:latin typeface="Times New Roman" panose="02020603050405020304" pitchFamily="18" charset="0"/>
              </a:rPr>
              <a:t>和</a:t>
            </a:r>
            <a:r>
              <a:rPr kumimoji="1" lang="en-US" altLang="zh-CN" sz="2800">
                <a:solidFill>
                  <a:srgbClr val="FF3300"/>
                </a:solidFill>
                <a:latin typeface="Times New Roman" panose="02020603050405020304" pitchFamily="18" charset="0"/>
              </a:rPr>
              <a:t>b</a:t>
            </a:r>
            <a:r>
              <a:rPr kumimoji="1"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两条光线的光程差</a:t>
            </a:r>
            <a:r>
              <a:rPr kumimoji="1"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Optical length difference between a and b</a:t>
            </a:r>
            <a:r>
              <a:rPr kumimoji="1"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） </a:t>
            </a:r>
            <a:endParaRPr kumimoji="1" lang="zh-CN" altLang="en-US" sz="2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177" name="Group 47"/>
          <p:cNvGrpSpPr/>
          <p:nvPr/>
        </p:nvGrpSpPr>
        <p:grpSpPr bwMode="auto">
          <a:xfrm>
            <a:off x="6156325" y="4365625"/>
            <a:ext cx="2759075" cy="1800225"/>
            <a:chOff x="3878" y="2704"/>
            <a:chExt cx="1738" cy="1134"/>
          </a:xfrm>
        </p:grpSpPr>
        <p:sp>
          <p:nvSpPr>
            <p:cNvPr id="7182" name="Rectangle 33"/>
            <p:cNvSpPr>
              <a:spLocks noChangeArrowheads="1"/>
            </p:cNvSpPr>
            <p:nvPr/>
          </p:nvSpPr>
          <p:spPr bwMode="auto">
            <a:xfrm>
              <a:off x="3878" y="2704"/>
              <a:ext cx="1723" cy="11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pSp>
          <p:nvGrpSpPr>
            <p:cNvPr id="7183" name="Group 46"/>
            <p:cNvGrpSpPr/>
            <p:nvPr/>
          </p:nvGrpSpPr>
          <p:grpSpPr bwMode="auto">
            <a:xfrm>
              <a:off x="3878" y="3067"/>
              <a:ext cx="1738" cy="771"/>
              <a:chOff x="3878" y="3203"/>
              <a:chExt cx="1738" cy="889"/>
            </a:xfrm>
          </p:grpSpPr>
          <p:grpSp>
            <p:nvGrpSpPr>
              <p:cNvPr id="7184" name="Group 44"/>
              <p:cNvGrpSpPr/>
              <p:nvPr/>
            </p:nvGrpSpPr>
            <p:grpSpPr bwMode="auto">
              <a:xfrm>
                <a:off x="3878" y="3203"/>
                <a:ext cx="1738" cy="862"/>
                <a:chOff x="240" y="2400"/>
                <a:chExt cx="1920" cy="912"/>
              </a:xfrm>
            </p:grpSpPr>
            <p:sp>
              <p:nvSpPr>
                <p:cNvPr id="7186" name="Freeform 35"/>
                <p:cNvSpPr/>
                <p:nvPr/>
              </p:nvSpPr>
              <p:spPr bwMode="auto">
                <a:xfrm rot="2379605">
                  <a:off x="240" y="2544"/>
                  <a:ext cx="880" cy="48"/>
                </a:xfrm>
                <a:custGeom>
                  <a:avLst/>
                  <a:gdLst>
                    <a:gd name="T0" fmla="*/ 0 w 672"/>
                    <a:gd name="T1" fmla="*/ 0 h 104"/>
                    <a:gd name="T2" fmla="*/ 1235 w 672"/>
                    <a:gd name="T3" fmla="*/ 0 h 104"/>
                    <a:gd name="T4" fmla="*/ 2450 w 672"/>
                    <a:gd name="T5" fmla="*/ 0 h 104"/>
                    <a:gd name="T6" fmla="*/ 3685 w 672"/>
                    <a:gd name="T7" fmla="*/ 0 h 104"/>
                    <a:gd name="T8" fmla="*/ 4882 w 672"/>
                    <a:gd name="T9" fmla="*/ 0 h 104"/>
                    <a:gd name="T10" fmla="*/ 6096 w 672"/>
                    <a:gd name="T11" fmla="*/ 0 h 104"/>
                    <a:gd name="T12" fmla="*/ 7319 w 672"/>
                    <a:gd name="T13" fmla="*/ 0 h 104"/>
                    <a:gd name="T14" fmla="*/ 8538 w 672"/>
                    <a:gd name="T15" fmla="*/ 0 h 104"/>
                    <a:gd name="T16" fmla="*/ 9774 w 672"/>
                    <a:gd name="T17" fmla="*/ 0 h 104"/>
                    <a:gd name="T18" fmla="*/ 10984 w 672"/>
                    <a:gd name="T19" fmla="*/ 0 h 104"/>
                    <a:gd name="T20" fmla="*/ 12218 w 672"/>
                    <a:gd name="T21" fmla="*/ 0 h 104"/>
                    <a:gd name="T22" fmla="*/ 13423 w 672"/>
                    <a:gd name="T23" fmla="*/ 0 h 104"/>
                    <a:gd name="T24" fmla="*/ 15873 w 672"/>
                    <a:gd name="T25" fmla="*/ 0 h 104"/>
                    <a:gd name="T26" fmla="*/ 17092 w 672"/>
                    <a:gd name="T27" fmla="*/ 0 h 10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672" h="104">
                      <a:moveTo>
                        <a:pt x="0" y="96"/>
                      </a:moveTo>
                      <a:cubicBezTo>
                        <a:pt x="16" y="48"/>
                        <a:pt x="32" y="0"/>
                        <a:pt x="48" y="0"/>
                      </a:cubicBezTo>
                      <a:cubicBezTo>
                        <a:pt x="64" y="0"/>
                        <a:pt x="80" y="96"/>
                        <a:pt x="96" y="96"/>
                      </a:cubicBezTo>
                      <a:cubicBezTo>
                        <a:pt x="112" y="96"/>
                        <a:pt x="128" y="0"/>
                        <a:pt x="144" y="0"/>
                      </a:cubicBezTo>
                      <a:cubicBezTo>
                        <a:pt x="160" y="0"/>
                        <a:pt x="176" y="96"/>
                        <a:pt x="192" y="96"/>
                      </a:cubicBezTo>
                      <a:cubicBezTo>
                        <a:pt x="208" y="96"/>
                        <a:pt x="224" y="0"/>
                        <a:pt x="240" y="0"/>
                      </a:cubicBezTo>
                      <a:cubicBezTo>
                        <a:pt x="256" y="0"/>
                        <a:pt x="272" y="96"/>
                        <a:pt x="288" y="96"/>
                      </a:cubicBezTo>
                      <a:cubicBezTo>
                        <a:pt x="304" y="96"/>
                        <a:pt x="320" y="0"/>
                        <a:pt x="336" y="0"/>
                      </a:cubicBezTo>
                      <a:cubicBezTo>
                        <a:pt x="352" y="0"/>
                        <a:pt x="368" y="96"/>
                        <a:pt x="384" y="96"/>
                      </a:cubicBezTo>
                      <a:cubicBezTo>
                        <a:pt x="400" y="96"/>
                        <a:pt x="416" y="0"/>
                        <a:pt x="432" y="0"/>
                      </a:cubicBezTo>
                      <a:cubicBezTo>
                        <a:pt x="448" y="0"/>
                        <a:pt x="464" y="88"/>
                        <a:pt x="480" y="96"/>
                      </a:cubicBezTo>
                      <a:cubicBezTo>
                        <a:pt x="496" y="104"/>
                        <a:pt x="504" y="56"/>
                        <a:pt x="528" y="48"/>
                      </a:cubicBezTo>
                      <a:cubicBezTo>
                        <a:pt x="552" y="40"/>
                        <a:pt x="600" y="48"/>
                        <a:pt x="624" y="48"/>
                      </a:cubicBezTo>
                      <a:cubicBezTo>
                        <a:pt x="648" y="48"/>
                        <a:pt x="660" y="48"/>
                        <a:pt x="672" y="48"/>
                      </a:cubicBezTo>
                    </a:path>
                  </a:pathLst>
                </a:custGeom>
                <a:noFill/>
                <a:ln w="38100" cmpd="sng">
                  <a:solidFill>
                    <a:srgbClr val="0000FF"/>
                  </a:solidFill>
                  <a:round/>
                  <a:headEnd type="none" w="med" len="med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7187" name="Group 36"/>
                <p:cNvGrpSpPr/>
                <p:nvPr/>
              </p:nvGrpSpPr>
              <p:grpSpPr bwMode="auto">
                <a:xfrm>
                  <a:off x="960" y="2400"/>
                  <a:ext cx="880" cy="432"/>
                  <a:chOff x="1200" y="2112"/>
                  <a:chExt cx="880" cy="432"/>
                </a:xfrm>
              </p:grpSpPr>
              <p:sp>
                <p:nvSpPr>
                  <p:cNvPr id="7192" name="Freeform 37"/>
                  <p:cNvSpPr/>
                  <p:nvPr/>
                </p:nvSpPr>
                <p:spPr bwMode="auto">
                  <a:xfrm rot="-2571406">
                    <a:off x="1200" y="2112"/>
                    <a:ext cx="880" cy="48"/>
                  </a:xfrm>
                  <a:custGeom>
                    <a:avLst/>
                    <a:gdLst>
                      <a:gd name="T0" fmla="*/ 0 w 672"/>
                      <a:gd name="T1" fmla="*/ 0 h 104"/>
                      <a:gd name="T2" fmla="*/ 1235 w 672"/>
                      <a:gd name="T3" fmla="*/ 0 h 104"/>
                      <a:gd name="T4" fmla="*/ 2450 w 672"/>
                      <a:gd name="T5" fmla="*/ 0 h 104"/>
                      <a:gd name="T6" fmla="*/ 3685 w 672"/>
                      <a:gd name="T7" fmla="*/ 0 h 104"/>
                      <a:gd name="T8" fmla="*/ 4882 w 672"/>
                      <a:gd name="T9" fmla="*/ 0 h 104"/>
                      <a:gd name="T10" fmla="*/ 6096 w 672"/>
                      <a:gd name="T11" fmla="*/ 0 h 104"/>
                      <a:gd name="T12" fmla="*/ 7319 w 672"/>
                      <a:gd name="T13" fmla="*/ 0 h 104"/>
                      <a:gd name="T14" fmla="*/ 8538 w 672"/>
                      <a:gd name="T15" fmla="*/ 0 h 104"/>
                      <a:gd name="T16" fmla="*/ 9774 w 672"/>
                      <a:gd name="T17" fmla="*/ 0 h 104"/>
                      <a:gd name="T18" fmla="*/ 10984 w 672"/>
                      <a:gd name="T19" fmla="*/ 0 h 104"/>
                      <a:gd name="T20" fmla="*/ 12218 w 672"/>
                      <a:gd name="T21" fmla="*/ 0 h 104"/>
                      <a:gd name="T22" fmla="*/ 13423 w 672"/>
                      <a:gd name="T23" fmla="*/ 0 h 104"/>
                      <a:gd name="T24" fmla="*/ 15873 w 672"/>
                      <a:gd name="T25" fmla="*/ 0 h 104"/>
                      <a:gd name="T26" fmla="*/ 17092 w 672"/>
                      <a:gd name="T27" fmla="*/ 0 h 104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672" h="104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96"/>
                          <a:pt x="96" y="96"/>
                        </a:cubicBezTo>
                        <a:cubicBezTo>
                          <a:pt x="112" y="96"/>
                          <a:pt x="128" y="0"/>
                          <a:pt x="144" y="0"/>
                        </a:cubicBezTo>
                        <a:cubicBezTo>
                          <a:pt x="160" y="0"/>
                          <a:pt x="176" y="96"/>
                          <a:pt x="192" y="96"/>
                        </a:cubicBezTo>
                        <a:cubicBezTo>
                          <a:pt x="208" y="96"/>
                          <a:pt x="224" y="0"/>
                          <a:pt x="240" y="0"/>
                        </a:cubicBezTo>
                        <a:cubicBezTo>
                          <a:pt x="256" y="0"/>
                          <a:pt x="272" y="96"/>
                          <a:pt x="288" y="96"/>
                        </a:cubicBezTo>
                        <a:cubicBezTo>
                          <a:pt x="304" y="96"/>
                          <a:pt x="320" y="0"/>
                          <a:pt x="336" y="0"/>
                        </a:cubicBezTo>
                        <a:cubicBezTo>
                          <a:pt x="352" y="0"/>
                          <a:pt x="368" y="96"/>
                          <a:pt x="384" y="96"/>
                        </a:cubicBezTo>
                        <a:cubicBezTo>
                          <a:pt x="400" y="96"/>
                          <a:pt x="416" y="0"/>
                          <a:pt x="432" y="0"/>
                        </a:cubicBezTo>
                        <a:cubicBezTo>
                          <a:pt x="448" y="0"/>
                          <a:pt x="464" y="88"/>
                          <a:pt x="480" y="96"/>
                        </a:cubicBezTo>
                        <a:cubicBezTo>
                          <a:pt x="496" y="104"/>
                          <a:pt x="504" y="56"/>
                          <a:pt x="528" y="48"/>
                        </a:cubicBezTo>
                        <a:cubicBezTo>
                          <a:pt x="552" y="40"/>
                          <a:pt x="600" y="48"/>
                          <a:pt x="624" y="48"/>
                        </a:cubicBezTo>
                        <a:cubicBezTo>
                          <a:pt x="648" y="48"/>
                          <a:pt x="660" y="48"/>
                          <a:pt x="672" y="48"/>
                        </a:cubicBezTo>
                      </a:path>
                    </a:pathLst>
                  </a:custGeom>
                  <a:noFill/>
                  <a:ln w="28575" cmpd="sng">
                    <a:solidFill>
                      <a:srgbClr val="CC00FF"/>
                    </a:solidFill>
                    <a:round/>
                    <a:headEnd type="none" w="med" len="med"/>
                    <a:tailEnd type="triangl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93" name="Line 3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40" y="2448"/>
                    <a:ext cx="80" cy="96"/>
                  </a:xfrm>
                  <a:prstGeom prst="line">
                    <a:avLst/>
                  </a:prstGeom>
                  <a:noFill/>
                  <a:ln w="28575">
                    <a:solidFill>
                      <a:srgbClr val="CC00FF"/>
                    </a:solidFill>
                    <a:round/>
                    <a:tailEnd type="non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7188" name="Line 39"/>
                <p:cNvSpPr>
                  <a:spLocks noChangeShapeType="1"/>
                </p:cNvSpPr>
                <p:nvPr/>
              </p:nvSpPr>
              <p:spPr bwMode="auto">
                <a:xfrm>
                  <a:off x="1000" y="2832"/>
                  <a:ext cx="200" cy="480"/>
                </a:xfrm>
                <a:prstGeom prst="line">
                  <a:avLst/>
                </a:prstGeom>
                <a:noFill/>
                <a:ln w="28575">
                  <a:solidFill>
                    <a:srgbClr val="CC00FF"/>
                  </a:solidFill>
                  <a:rou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7189" name="Group 40"/>
                <p:cNvGrpSpPr/>
                <p:nvPr/>
              </p:nvGrpSpPr>
              <p:grpSpPr bwMode="auto">
                <a:xfrm>
                  <a:off x="1200" y="2496"/>
                  <a:ext cx="960" cy="816"/>
                  <a:chOff x="1344" y="2400"/>
                  <a:chExt cx="960" cy="816"/>
                </a:xfrm>
              </p:grpSpPr>
              <p:sp>
                <p:nvSpPr>
                  <p:cNvPr id="7190" name="Line 4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344" y="2736"/>
                    <a:ext cx="200" cy="480"/>
                  </a:xfrm>
                  <a:prstGeom prst="line">
                    <a:avLst/>
                  </a:prstGeom>
                  <a:noFill/>
                  <a:ln w="28575">
                    <a:solidFill>
                      <a:srgbClr val="CC00FF"/>
                    </a:solidFill>
                    <a:round/>
                    <a:tailEnd type="triangl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91" name="Freeform 42"/>
                  <p:cNvSpPr/>
                  <p:nvPr/>
                </p:nvSpPr>
                <p:spPr bwMode="auto">
                  <a:xfrm rot="-2571406">
                    <a:off x="1424" y="2400"/>
                    <a:ext cx="880" cy="48"/>
                  </a:xfrm>
                  <a:custGeom>
                    <a:avLst/>
                    <a:gdLst>
                      <a:gd name="T0" fmla="*/ 0 w 672"/>
                      <a:gd name="T1" fmla="*/ 0 h 104"/>
                      <a:gd name="T2" fmla="*/ 1235 w 672"/>
                      <a:gd name="T3" fmla="*/ 0 h 104"/>
                      <a:gd name="T4" fmla="*/ 2450 w 672"/>
                      <a:gd name="T5" fmla="*/ 0 h 104"/>
                      <a:gd name="T6" fmla="*/ 3685 w 672"/>
                      <a:gd name="T7" fmla="*/ 0 h 104"/>
                      <a:gd name="T8" fmla="*/ 4882 w 672"/>
                      <a:gd name="T9" fmla="*/ 0 h 104"/>
                      <a:gd name="T10" fmla="*/ 6096 w 672"/>
                      <a:gd name="T11" fmla="*/ 0 h 104"/>
                      <a:gd name="T12" fmla="*/ 7319 w 672"/>
                      <a:gd name="T13" fmla="*/ 0 h 104"/>
                      <a:gd name="T14" fmla="*/ 8538 w 672"/>
                      <a:gd name="T15" fmla="*/ 0 h 104"/>
                      <a:gd name="T16" fmla="*/ 9774 w 672"/>
                      <a:gd name="T17" fmla="*/ 0 h 104"/>
                      <a:gd name="T18" fmla="*/ 10984 w 672"/>
                      <a:gd name="T19" fmla="*/ 0 h 104"/>
                      <a:gd name="T20" fmla="*/ 12218 w 672"/>
                      <a:gd name="T21" fmla="*/ 0 h 104"/>
                      <a:gd name="T22" fmla="*/ 13423 w 672"/>
                      <a:gd name="T23" fmla="*/ 0 h 104"/>
                      <a:gd name="T24" fmla="*/ 15873 w 672"/>
                      <a:gd name="T25" fmla="*/ 0 h 104"/>
                      <a:gd name="T26" fmla="*/ 17092 w 672"/>
                      <a:gd name="T27" fmla="*/ 0 h 104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672" h="104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96"/>
                          <a:pt x="96" y="96"/>
                        </a:cubicBezTo>
                        <a:cubicBezTo>
                          <a:pt x="112" y="96"/>
                          <a:pt x="128" y="0"/>
                          <a:pt x="144" y="0"/>
                        </a:cubicBezTo>
                        <a:cubicBezTo>
                          <a:pt x="160" y="0"/>
                          <a:pt x="176" y="96"/>
                          <a:pt x="192" y="96"/>
                        </a:cubicBezTo>
                        <a:cubicBezTo>
                          <a:pt x="208" y="96"/>
                          <a:pt x="224" y="0"/>
                          <a:pt x="240" y="0"/>
                        </a:cubicBezTo>
                        <a:cubicBezTo>
                          <a:pt x="256" y="0"/>
                          <a:pt x="272" y="96"/>
                          <a:pt x="288" y="96"/>
                        </a:cubicBezTo>
                        <a:cubicBezTo>
                          <a:pt x="304" y="96"/>
                          <a:pt x="320" y="0"/>
                          <a:pt x="336" y="0"/>
                        </a:cubicBezTo>
                        <a:cubicBezTo>
                          <a:pt x="352" y="0"/>
                          <a:pt x="368" y="96"/>
                          <a:pt x="384" y="96"/>
                        </a:cubicBezTo>
                        <a:cubicBezTo>
                          <a:pt x="400" y="96"/>
                          <a:pt x="416" y="0"/>
                          <a:pt x="432" y="0"/>
                        </a:cubicBezTo>
                        <a:cubicBezTo>
                          <a:pt x="448" y="0"/>
                          <a:pt x="464" y="88"/>
                          <a:pt x="480" y="96"/>
                        </a:cubicBezTo>
                        <a:cubicBezTo>
                          <a:pt x="496" y="104"/>
                          <a:pt x="504" y="56"/>
                          <a:pt x="528" y="48"/>
                        </a:cubicBezTo>
                        <a:cubicBezTo>
                          <a:pt x="552" y="40"/>
                          <a:pt x="600" y="48"/>
                          <a:pt x="624" y="48"/>
                        </a:cubicBezTo>
                        <a:cubicBezTo>
                          <a:pt x="648" y="48"/>
                          <a:pt x="660" y="48"/>
                          <a:pt x="672" y="48"/>
                        </a:cubicBezTo>
                      </a:path>
                    </a:pathLst>
                  </a:custGeom>
                  <a:noFill/>
                  <a:ln w="28575" cmpd="sng">
                    <a:solidFill>
                      <a:srgbClr val="CC00FF"/>
                    </a:solidFill>
                    <a:round/>
                    <a:headEnd type="none" w="med" len="med"/>
                    <a:tailEnd type="triangl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7185" name="Rectangle 43"/>
              <p:cNvSpPr>
                <a:spLocks noChangeArrowheads="1"/>
              </p:cNvSpPr>
              <p:nvPr/>
            </p:nvSpPr>
            <p:spPr bwMode="auto">
              <a:xfrm>
                <a:off x="3878" y="3612"/>
                <a:ext cx="1720" cy="480"/>
              </a:xfrm>
              <a:prstGeom prst="rect">
                <a:avLst/>
              </a:prstGeom>
              <a:solidFill>
                <a:srgbClr val="BDFD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7178" name="Text Box 57"/>
          <p:cNvSpPr txBox="1">
            <a:spLocks noChangeArrowheads="1"/>
          </p:cNvSpPr>
          <p:nvPr/>
        </p:nvSpPr>
        <p:spPr bwMode="auto">
          <a:xfrm>
            <a:off x="6084888" y="43656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1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7179" name="Text Box 58"/>
          <p:cNvSpPr txBox="1">
            <a:spLocks noChangeArrowheads="1"/>
          </p:cNvSpPr>
          <p:nvPr/>
        </p:nvSpPr>
        <p:spPr bwMode="auto">
          <a:xfrm>
            <a:off x="8388350" y="43656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b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7180" name="Text Box 59"/>
          <p:cNvSpPr txBox="1">
            <a:spLocks noChangeArrowheads="1"/>
          </p:cNvSpPr>
          <p:nvPr/>
        </p:nvSpPr>
        <p:spPr bwMode="auto">
          <a:xfrm>
            <a:off x="7812088" y="42926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a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7181" name="Rectangle 17"/>
          <p:cNvSpPr>
            <a:spLocks noChangeArrowheads="1"/>
          </p:cNvSpPr>
          <p:nvPr/>
        </p:nvSpPr>
        <p:spPr bwMode="auto">
          <a:xfrm>
            <a:off x="188913" y="257175"/>
            <a:ext cx="720090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What is thin film interference</a:t>
            </a:r>
            <a:r>
              <a:rPr lang="zh-CN" altLang="en-US" sz="2800">
                <a:latin typeface="Times New Roman" panose="02020603050405020304" pitchFamily="18" charset="0"/>
              </a:rPr>
              <a:t>？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/>
          <p:nvPr/>
        </p:nvGrpSpPr>
        <p:grpSpPr bwMode="auto">
          <a:xfrm>
            <a:off x="3203575" y="908050"/>
            <a:ext cx="5334000" cy="3581400"/>
            <a:chOff x="1968" y="720"/>
            <a:chExt cx="3360" cy="2256"/>
          </a:xfrm>
        </p:grpSpPr>
        <p:sp>
          <p:nvSpPr>
            <p:cNvPr id="8250" name="Rectangle 3"/>
            <p:cNvSpPr>
              <a:spLocks noChangeArrowheads="1"/>
            </p:cNvSpPr>
            <p:nvPr/>
          </p:nvSpPr>
          <p:spPr bwMode="auto">
            <a:xfrm>
              <a:off x="1968" y="720"/>
              <a:ext cx="3264" cy="2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8251" name="Rectangle 4"/>
            <p:cNvSpPr>
              <a:spLocks noChangeArrowheads="1"/>
            </p:cNvSpPr>
            <p:nvPr/>
          </p:nvSpPr>
          <p:spPr bwMode="auto">
            <a:xfrm>
              <a:off x="2400" y="1968"/>
              <a:ext cx="2496" cy="576"/>
            </a:xfrm>
            <a:prstGeom prst="rect">
              <a:avLst/>
            </a:prstGeom>
            <a:solidFill>
              <a:srgbClr val="CAEDF2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zh-CN" sz="2800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zh-CN" sz="2800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zh-CN" sz="2800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zh-CN" sz="2800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zh-CN" sz="2800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zh-CN" sz="2800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zh-CN" sz="2800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zh-CN" sz="2800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zh-CN" sz="2800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zh-CN" sz="2800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zh-CN" sz="2800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zh-CN" sz="2800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252" name="Line 5"/>
            <p:cNvSpPr>
              <a:spLocks noChangeShapeType="1"/>
            </p:cNvSpPr>
            <p:nvPr/>
          </p:nvSpPr>
          <p:spPr bwMode="auto">
            <a:xfrm>
              <a:off x="4726" y="743"/>
              <a:ext cx="240" cy="2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53" name="Text Box 6"/>
            <p:cNvSpPr txBox="1">
              <a:spLocks noChangeArrowheads="1"/>
            </p:cNvSpPr>
            <p:nvPr/>
          </p:nvSpPr>
          <p:spPr bwMode="auto">
            <a:xfrm>
              <a:off x="4896" y="960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solidFill>
                    <a:srgbClr val="990099"/>
                  </a:solidFill>
                  <a:latin typeface="Times New Roman" panose="02020603050405020304" pitchFamily="18" charset="0"/>
                </a:rPr>
                <a:t>P</a:t>
              </a:r>
              <a:endParaRPr lang="en-US" altLang="zh-CN" sz="2400">
                <a:solidFill>
                  <a:srgbClr val="990099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254" name="Object 7"/>
            <p:cNvGraphicFramePr>
              <a:graphicFrameLocks noChangeAspect="1"/>
            </p:cNvGraphicFramePr>
            <p:nvPr/>
          </p:nvGraphicFramePr>
          <p:xfrm>
            <a:off x="2493" y="1632"/>
            <a:ext cx="228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6" name="公式" r:id="rId1" imgW="215900" imgH="316865" progId="Equation.3">
                    <p:embed/>
                  </p:oleObj>
                </mc:Choice>
                <mc:Fallback>
                  <p:oleObj name="公式" r:id="rId1" imgW="215900" imgH="316865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3" y="1632"/>
                          <a:ext cx="228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55" name="Object 8"/>
            <p:cNvGraphicFramePr>
              <a:graphicFrameLocks noChangeAspect="1"/>
            </p:cNvGraphicFramePr>
            <p:nvPr/>
          </p:nvGraphicFramePr>
          <p:xfrm>
            <a:off x="2496" y="2496"/>
            <a:ext cx="228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7" name="公式" r:id="rId3" imgW="215900" imgH="316865" progId="Equation.3">
                    <p:embed/>
                  </p:oleObj>
                </mc:Choice>
                <mc:Fallback>
                  <p:oleObj name="公式" r:id="rId3" imgW="215900" imgH="316865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2496"/>
                          <a:ext cx="228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56" name="Object 9"/>
            <p:cNvGraphicFramePr>
              <a:graphicFrameLocks noChangeAspect="1"/>
            </p:cNvGraphicFramePr>
            <p:nvPr/>
          </p:nvGraphicFramePr>
          <p:xfrm>
            <a:off x="2496" y="2064"/>
            <a:ext cx="255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8" name="公式" r:id="rId4" imgW="241300" imgH="317500" progId="Equation.3">
                    <p:embed/>
                  </p:oleObj>
                </mc:Choice>
                <mc:Fallback>
                  <p:oleObj name="公式" r:id="rId4" imgW="241300" imgH="3175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2064"/>
                          <a:ext cx="255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57" name="Object 10"/>
            <p:cNvGraphicFramePr>
              <a:graphicFrameLocks noChangeAspect="1"/>
            </p:cNvGraphicFramePr>
            <p:nvPr/>
          </p:nvGraphicFramePr>
          <p:xfrm>
            <a:off x="2064" y="1776"/>
            <a:ext cx="304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9" name="Equation" r:id="rId6" imgW="228600" imgH="215900" progId="Equation.3">
                    <p:embed/>
                  </p:oleObj>
                </mc:Choice>
                <mc:Fallback>
                  <p:oleObj name="Equation" r:id="rId6" imgW="228600" imgH="2159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1776"/>
                          <a:ext cx="304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58" name="Object 11"/>
            <p:cNvGraphicFramePr>
              <a:graphicFrameLocks noChangeAspect="1"/>
            </p:cNvGraphicFramePr>
            <p:nvPr/>
          </p:nvGraphicFramePr>
          <p:xfrm>
            <a:off x="2064" y="2400"/>
            <a:ext cx="321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20" name="Equation" r:id="rId8" imgW="241300" imgH="215900" progId="Equation.3">
                    <p:embed/>
                  </p:oleObj>
                </mc:Choice>
                <mc:Fallback>
                  <p:oleObj name="Equation" r:id="rId8" imgW="241300" imgH="2159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2400"/>
                          <a:ext cx="321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59" name="Line 12"/>
            <p:cNvSpPr>
              <a:spLocks noChangeShapeType="1"/>
            </p:cNvSpPr>
            <p:nvPr/>
          </p:nvSpPr>
          <p:spPr bwMode="auto">
            <a:xfrm>
              <a:off x="2400" y="1968"/>
              <a:ext cx="2496" cy="0"/>
            </a:xfrm>
            <a:prstGeom prst="line">
              <a:avLst/>
            </a:prstGeom>
            <a:noFill/>
            <a:ln w="19050">
              <a:solidFill>
                <a:srgbClr val="33333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60" name="Line 13"/>
            <p:cNvSpPr>
              <a:spLocks noChangeShapeType="1"/>
            </p:cNvSpPr>
            <p:nvPr/>
          </p:nvSpPr>
          <p:spPr bwMode="auto">
            <a:xfrm>
              <a:off x="2400" y="2544"/>
              <a:ext cx="2496" cy="0"/>
            </a:xfrm>
            <a:prstGeom prst="line">
              <a:avLst/>
            </a:prstGeom>
            <a:noFill/>
            <a:ln w="19050">
              <a:solidFill>
                <a:srgbClr val="33333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8261" name="Object 14"/>
            <p:cNvGraphicFramePr>
              <a:graphicFrameLocks noChangeAspect="1"/>
            </p:cNvGraphicFramePr>
            <p:nvPr/>
          </p:nvGraphicFramePr>
          <p:xfrm>
            <a:off x="4691" y="2157"/>
            <a:ext cx="106" cy="1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21" name="Equation" r:id="rId10" imgW="114300" imgH="139700" progId="Equation.DSMT4">
                    <p:embed/>
                  </p:oleObj>
                </mc:Choice>
                <mc:Fallback>
                  <p:oleObj name="Equation" r:id="rId10" imgW="114300" imgH="1397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1" y="2157"/>
                          <a:ext cx="106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62" name="Line 15"/>
            <p:cNvSpPr>
              <a:spLocks noChangeShapeType="1"/>
            </p:cNvSpPr>
            <p:nvPr/>
          </p:nvSpPr>
          <p:spPr bwMode="auto">
            <a:xfrm flipH="1" flipV="1">
              <a:off x="4656" y="1968"/>
              <a:ext cx="0" cy="576"/>
            </a:xfrm>
            <a:prstGeom prst="line">
              <a:avLst/>
            </a:prstGeom>
            <a:noFill/>
            <a:ln w="19050">
              <a:solidFill>
                <a:srgbClr val="FF33CC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8195" name="Text Box 16"/>
          <p:cNvSpPr txBox="1">
            <a:spLocks noChangeArrowheads="1"/>
          </p:cNvSpPr>
          <p:nvPr/>
        </p:nvSpPr>
        <p:spPr bwMode="auto">
          <a:xfrm>
            <a:off x="6537325" y="1295400"/>
            <a:ext cx="701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endParaRPr lang="en-US" altLang="zh-CN" sz="24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8196" name="Object 17"/>
          <p:cNvGraphicFramePr>
            <a:graphicFrameLocks noChangeAspect="1"/>
          </p:cNvGraphicFramePr>
          <p:nvPr/>
        </p:nvGraphicFramePr>
        <p:xfrm>
          <a:off x="900113" y="1535113"/>
          <a:ext cx="1800225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2" name="公式" r:id="rId12" imgW="647700" imgH="165100" progId="Equation.3">
                  <p:embed/>
                </p:oleObj>
              </mc:Choice>
              <mc:Fallback>
                <p:oleObj name="公式" r:id="rId12" imgW="647700" imgH="1651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535113"/>
                        <a:ext cx="1800225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18"/>
          <p:cNvGraphicFramePr>
            <a:graphicFrameLocks noChangeAspect="1"/>
          </p:cNvGraphicFramePr>
          <p:nvPr/>
        </p:nvGraphicFramePr>
        <p:xfrm>
          <a:off x="1619250" y="4873625"/>
          <a:ext cx="4554538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3" name="公式" r:id="rId14" imgW="1548765" imgH="215900" progId="Equation.3">
                  <p:embed/>
                </p:oleObj>
              </mc:Choice>
              <mc:Fallback>
                <p:oleObj name="公式" r:id="rId14" imgW="1548765" imgH="2159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873625"/>
                        <a:ext cx="4554538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19"/>
          <p:cNvGraphicFramePr>
            <a:graphicFrameLocks noChangeAspect="1"/>
          </p:cNvGraphicFramePr>
          <p:nvPr/>
        </p:nvGraphicFramePr>
        <p:xfrm>
          <a:off x="250825" y="5734050"/>
          <a:ext cx="35274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4" name="Equation" r:id="rId16" imgW="1282700" imgH="215900" progId="Equation.DSMT4">
                  <p:embed/>
                </p:oleObj>
              </mc:Choice>
              <mc:Fallback>
                <p:oleObj name="Equation" r:id="rId16" imgW="1282700" imgH="2159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5734050"/>
                        <a:ext cx="352742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20"/>
          <p:cNvGraphicFramePr>
            <a:graphicFrameLocks noChangeAspect="1"/>
          </p:cNvGraphicFramePr>
          <p:nvPr/>
        </p:nvGraphicFramePr>
        <p:xfrm>
          <a:off x="3851275" y="5762625"/>
          <a:ext cx="228917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5" name="公式" r:id="rId18" imgW="901065" imgH="203200" progId="Equation.3">
                  <p:embed/>
                </p:oleObj>
              </mc:Choice>
              <mc:Fallback>
                <p:oleObj name="公式" r:id="rId18" imgW="901065" imgH="2032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5762625"/>
                        <a:ext cx="228917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21"/>
          <p:cNvGraphicFramePr>
            <a:graphicFrameLocks noChangeAspect="1"/>
          </p:cNvGraphicFramePr>
          <p:nvPr/>
        </p:nvGraphicFramePr>
        <p:xfrm>
          <a:off x="6227763" y="5749925"/>
          <a:ext cx="2592387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6" name="Equation" r:id="rId20" imgW="1028065" imgH="203200" progId="Equation.DSMT4">
                  <p:embed/>
                </p:oleObj>
              </mc:Choice>
              <mc:Fallback>
                <p:oleObj name="Equation" r:id="rId20" imgW="1028065" imgH="2032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5749925"/>
                        <a:ext cx="2592387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1" name="Object 22"/>
          <p:cNvGraphicFramePr>
            <a:graphicFrameLocks noChangeAspect="1"/>
          </p:cNvGraphicFramePr>
          <p:nvPr/>
        </p:nvGraphicFramePr>
        <p:xfrm>
          <a:off x="827088" y="2236788"/>
          <a:ext cx="1838325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7" name="Equation" r:id="rId22" imgW="1638300" imgH="1041400" progId="Equation.3">
                  <p:embed/>
                </p:oleObj>
              </mc:Choice>
              <mc:Fallback>
                <p:oleObj name="Equation" r:id="rId22" imgW="1638300" imgH="10414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236788"/>
                        <a:ext cx="1838325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2" name="Object 23"/>
          <p:cNvGraphicFramePr>
            <a:graphicFrameLocks noChangeAspect="1"/>
          </p:cNvGraphicFramePr>
          <p:nvPr/>
        </p:nvGraphicFramePr>
        <p:xfrm>
          <a:off x="6300788" y="4670425"/>
          <a:ext cx="685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8" name="公式" r:id="rId24" imgW="406400" imgH="609600" progId="Equation.3">
                  <p:embed/>
                </p:oleObj>
              </mc:Choice>
              <mc:Fallback>
                <p:oleObj name="公式" r:id="rId24" imgW="406400" imgH="609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4670425"/>
                        <a:ext cx="685800" cy="99060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FFE1FF"/>
                          </a:gs>
                          <a:gs pos="50000">
                            <a:srgbClr val="FFFFFF"/>
                          </a:gs>
                          <a:gs pos="100000">
                            <a:srgbClr val="FFE1FF"/>
                          </a:gs>
                        </a:gsLst>
                        <a:lin ang="5400000" scaled="1"/>
                      </a:gradFill>
                      <a:ln w="12700">
                        <a:solidFill>
                          <a:srgbClr val="CC00CC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3" name="Object 24"/>
          <p:cNvGraphicFramePr>
            <a:graphicFrameLocks noChangeAspect="1"/>
          </p:cNvGraphicFramePr>
          <p:nvPr/>
        </p:nvGraphicFramePr>
        <p:xfrm>
          <a:off x="971550" y="725488"/>
          <a:ext cx="1376363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9" name="公式" r:id="rId26" imgW="685800" imgH="317500" progId="Equation.3">
                  <p:embed/>
                </p:oleObj>
              </mc:Choice>
              <mc:Fallback>
                <p:oleObj name="公式" r:id="rId26" imgW="685800" imgH="3175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725488"/>
                        <a:ext cx="1376363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04" name="Group 25"/>
          <p:cNvGrpSpPr/>
          <p:nvPr/>
        </p:nvGrpSpPr>
        <p:grpSpPr bwMode="auto">
          <a:xfrm>
            <a:off x="4767263" y="2044700"/>
            <a:ext cx="381000" cy="1600200"/>
            <a:chOff x="2976" y="1440"/>
            <a:chExt cx="240" cy="1008"/>
          </a:xfrm>
        </p:grpSpPr>
        <p:sp>
          <p:nvSpPr>
            <p:cNvPr id="8246" name="Line 26"/>
            <p:cNvSpPr>
              <a:spLocks noChangeShapeType="1"/>
            </p:cNvSpPr>
            <p:nvPr/>
          </p:nvSpPr>
          <p:spPr bwMode="auto">
            <a:xfrm flipV="1">
              <a:off x="3216" y="1440"/>
              <a:ext cx="0" cy="100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247" name="Group 27"/>
            <p:cNvGrpSpPr/>
            <p:nvPr/>
          </p:nvGrpSpPr>
          <p:grpSpPr bwMode="auto">
            <a:xfrm>
              <a:off x="2976" y="1440"/>
              <a:ext cx="240" cy="336"/>
              <a:chOff x="2976" y="1440"/>
              <a:chExt cx="240" cy="336"/>
            </a:xfrm>
          </p:grpSpPr>
          <p:sp>
            <p:nvSpPr>
              <p:cNvPr id="8248" name="Arc 28"/>
              <p:cNvSpPr/>
              <p:nvPr/>
            </p:nvSpPr>
            <p:spPr bwMode="auto">
              <a:xfrm flipH="1">
                <a:off x="3024" y="1680"/>
                <a:ext cx="192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8249" name="Object 29"/>
              <p:cNvGraphicFramePr>
                <a:graphicFrameLocks noChangeAspect="1"/>
              </p:cNvGraphicFramePr>
              <p:nvPr/>
            </p:nvGraphicFramePr>
            <p:xfrm>
              <a:off x="2976" y="1440"/>
              <a:ext cx="119" cy="2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430" name="公式" r:id="rId28" imgW="114300" imgH="228600" progId="Equation.3">
                      <p:embed/>
                    </p:oleObj>
                  </mc:Choice>
                  <mc:Fallback>
                    <p:oleObj name="公式" r:id="rId28" imgW="114300" imgH="228600" progId="Equation.3">
                      <p:embed/>
                      <p:pic>
                        <p:nvPicPr>
                          <p:cNvPr id="0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6" y="1440"/>
                            <a:ext cx="119" cy="24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8205" name="Group 30"/>
          <p:cNvGrpSpPr/>
          <p:nvPr/>
        </p:nvGrpSpPr>
        <p:grpSpPr bwMode="auto">
          <a:xfrm>
            <a:off x="5292725" y="1989138"/>
            <a:ext cx="779463" cy="838200"/>
            <a:chOff x="3349" y="1440"/>
            <a:chExt cx="491" cy="528"/>
          </a:xfrm>
        </p:grpSpPr>
        <p:sp>
          <p:nvSpPr>
            <p:cNvPr id="8244" name="Line 31"/>
            <p:cNvSpPr>
              <a:spLocks noChangeShapeType="1"/>
            </p:cNvSpPr>
            <p:nvPr/>
          </p:nvSpPr>
          <p:spPr bwMode="auto">
            <a:xfrm flipH="1" flipV="1">
              <a:off x="3552" y="1680"/>
              <a:ext cx="240" cy="288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45" name="Text Box 32"/>
            <p:cNvSpPr txBox="1">
              <a:spLocks noChangeArrowheads="1"/>
            </p:cNvSpPr>
            <p:nvPr/>
          </p:nvSpPr>
          <p:spPr bwMode="auto">
            <a:xfrm>
              <a:off x="3349" y="1440"/>
              <a:ext cx="4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 sz="2400" i="1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206" name="Group 33"/>
          <p:cNvGrpSpPr/>
          <p:nvPr/>
        </p:nvGrpSpPr>
        <p:grpSpPr bwMode="auto">
          <a:xfrm>
            <a:off x="5580063" y="1125538"/>
            <a:ext cx="2133600" cy="3352800"/>
            <a:chOff x="3504" y="864"/>
            <a:chExt cx="1344" cy="2112"/>
          </a:xfrm>
        </p:grpSpPr>
        <p:sp>
          <p:nvSpPr>
            <p:cNvPr id="8236" name="Line 34"/>
            <p:cNvSpPr>
              <a:spLocks noChangeShapeType="1"/>
            </p:cNvSpPr>
            <p:nvPr/>
          </p:nvSpPr>
          <p:spPr bwMode="auto">
            <a:xfrm flipV="1">
              <a:off x="4320" y="1296"/>
              <a:ext cx="288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37" name="Line 35"/>
            <p:cNvSpPr>
              <a:spLocks noChangeShapeType="1"/>
            </p:cNvSpPr>
            <p:nvPr/>
          </p:nvSpPr>
          <p:spPr bwMode="auto">
            <a:xfrm flipV="1">
              <a:off x="3504" y="1968"/>
              <a:ext cx="288" cy="57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38" name="Line 36"/>
            <p:cNvSpPr>
              <a:spLocks noChangeShapeType="1"/>
            </p:cNvSpPr>
            <p:nvPr/>
          </p:nvSpPr>
          <p:spPr bwMode="auto">
            <a:xfrm flipV="1">
              <a:off x="3792" y="1440"/>
              <a:ext cx="624" cy="52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39" name="Line 37"/>
            <p:cNvSpPr>
              <a:spLocks noChangeShapeType="1"/>
            </p:cNvSpPr>
            <p:nvPr/>
          </p:nvSpPr>
          <p:spPr bwMode="auto">
            <a:xfrm>
              <a:off x="3504" y="2544"/>
              <a:ext cx="336" cy="38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40" name="Line 38"/>
            <p:cNvSpPr>
              <a:spLocks noChangeShapeType="1"/>
            </p:cNvSpPr>
            <p:nvPr/>
          </p:nvSpPr>
          <p:spPr bwMode="auto">
            <a:xfrm flipV="1">
              <a:off x="4560" y="864"/>
              <a:ext cx="288" cy="48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41" name="Text Box 39"/>
            <p:cNvSpPr txBox="1">
              <a:spLocks noChangeArrowheads="1"/>
            </p:cNvSpPr>
            <p:nvPr/>
          </p:nvSpPr>
          <p:spPr bwMode="auto">
            <a:xfrm>
              <a:off x="3792" y="1872"/>
              <a:ext cx="5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i="1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242" name="Text Box 40"/>
            <p:cNvSpPr txBox="1">
              <a:spLocks noChangeArrowheads="1"/>
            </p:cNvSpPr>
            <p:nvPr/>
          </p:nvSpPr>
          <p:spPr bwMode="auto">
            <a:xfrm>
              <a:off x="4060" y="1344"/>
              <a:ext cx="4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243" name="Text Box 41"/>
            <p:cNvSpPr txBox="1">
              <a:spLocks noChangeArrowheads="1"/>
            </p:cNvSpPr>
            <p:nvPr/>
          </p:nvSpPr>
          <p:spPr bwMode="auto">
            <a:xfrm>
              <a:off x="3504" y="2688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solidFill>
                    <a:srgbClr val="0000FF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240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'</a:t>
              </a:r>
              <a:endParaRPr lang="en-US" altLang="zh-CN" sz="24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207" name="Group 42"/>
          <p:cNvGrpSpPr/>
          <p:nvPr/>
        </p:nvGrpSpPr>
        <p:grpSpPr bwMode="auto">
          <a:xfrm>
            <a:off x="6011863" y="2852738"/>
            <a:ext cx="2073275" cy="1600200"/>
            <a:chOff x="3792" y="1968"/>
            <a:chExt cx="1306" cy="1008"/>
          </a:xfrm>
        </p:grpSpPr>
        <p:sp>
          <p:nvSpPr>
            <p:cNvPr id="8231" name="Line 43"/>
            <p:cNvSpPr>
              <a:spLocks noChangeShapeType="1"/>
            </p:cNvSpPr>
            <p:nvPr/>
          </p:nvSpPr>
          <p:spPr bwMode="auto">
            <a:xfrm>
              <a:off x="3792" y="1968"/>
              <a:ext cx="288" cy="57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32" name="Line 44"/>
            <p:cNvSpPr>
              <a:spLocks noChangeShapeType="1"/>
            </p:cNvSpPr>
            <p:nvPr/>
          </p:nvSpPr>
          <p:spPr bwMode="auto">
            <a:xfrm flipV="1">
              <a:off x="4080" y="2112"/>
              <a:ext cx="192" cy="43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33" name="Line 45"/>
            <p:cNvSpPr>
              <a:spLocks noChangeShapeType="1"/>
            </p:cNvSpPr>
            <p:nvPr/>
          </p:nvSpPr>
          <p:spPr bwMode="auto">
            <a:xfrm>
              <a:off x="4080" y="2544"/>
              <a:ext cx="336" cy="38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34" name="Text Box 46"/>
            <p:cNvSpPr txBox="1">
              <a:spLocks noChangeArrowheads="1"/>
            </p:cNvSpPr>
            <p:nvPr/>
          </p:nvSpPr>
          <p:spPr bwMode="auto">
            <a:xfrm>
              <a:off x="4176" y="2496"/>
              <a:ext cx="92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sz="2400" i="1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235" name="Text Box 47"/>
            <p:cNvSpPr txBox="1">
              <a:spLocks noChangeArrowheads="1"/>
            </p:cNvSpPr>
            <p:nvPr/>
          </p:nvSpPr>
          <p:spPr bwMode="auto">
            <a:xfrm>
              <a:off x="4080" y="2688"/>
              <a:ext cx="6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solidFill>
                    <a:srgbClr val="0000FF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zh-CN" sz="240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'</a:t>
              </a:r>
              <a:endParaRPr lang="en-US" altLang="zh-CN" sz="24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208" name="Group 48"/>
          <p:cNvGrpSpPr/>
          <p:nvPr/>
        </p:nvGrpSpPr>
        <p:grpSpPr bwMode="auto">
          <a:xfrm>
            <a:off x="3995738" y="1612900"/>
            <a:ext cx="1600200" cy="1600200"/>
            <a:chOff x="2496" y="1152"/>
            <a:chExt cx="1008" cy="1008"/>
          </a:xfrm>
        </p:grpSpPr>
        <p:sp>
          <p:nvSpPr>
            <p:cNvPr id="8227" name="Line 49"/>
            <p:cNvSpPr>
              <a:spLocks noChangeShapeType="1"/>
            </p:cNvSpPr>
            <p:nvPr/>
          </p:nvSpPr>
          <p:spPr bwMode="auto">
            <a:xfrm rot="396450" flipH="1" flipV="1">
              <a:off x="2641" y="1440"/>
              <a:ext cx="144" cy="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28" name="Text Box 50"/>
            <p:cNvSpPr txBox="1">
              <a:spLocks noChangeArrowheads="1"/>
            </p:cNvSpPr>
            <p:nvPr/>
          </p:nvSpPr>
          <p:spPr bwMode="auto">
            <a:xfrm>
              <a:off x="2971" y="1872"/>
              <a:ext cx="5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400" i="1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229" name="Line 51"/>
            <p:cNvSpPr>
              <a:spLocks noChangeShapeType="1"/>
            </p:cNvSpPr>
            <p:nvPr/>
          </p:nvSpPr>
          <p:spPr bwMode="auto">
            <a:xfrm>
              <a:off x="2496" y="1296"/>
              <a:ext cx="720" cy="6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30" name="Text Box 52"/>
            <p:cNvSpPr txBox="1">
              <a:spLocks noChangeArrowheads="1"/>
            </p:cNvSpPr>
            <p:nvPr/>
          </p:nvSpPr>
          <p:spPr bwMode="auto">
            <a:xfrm>
              <a:off x="2592" y="1152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209" name="Group 53"/>
          <p:cNvGrpSpPr/>
          <p:nvPr/>
        </p:nvGrpSpPr>
        <p:grpSpPr bwMode="auto">
          <a:xfrm>
            <a:off x="5148263" y="2852738"/>
            <a:ext cx="511175" cy="1219200"/>
            <a:chOff x="3216" y="1968"/>
            <a:chExt cx="322" cy="768"/>
          </a:xfrm>
        </p:grpSpPr>
        <p:grpSp>
          <p:nvGrpSpPr>
            <p:cNvPr id="8221" name="Group 54"/>
            <p:cNvGrpSpPr/>
            <p:nvPr/>
          </p:nvGrpSpPr>
          <p:grpSpPr bwMode="auto">
            <a:xfrm>
              <a:off x="3216" y="2016"/>
              <a:ext cx="322" cy="490"/>
              <a:chOff x="3216" y="2016"/>
              <a:chExt cx="322" cy="490"/>
            </a:xfrm>
          </p:grpSpPr>
          <p:sp>
            <p:nvSpPr>
              <p:cNvPr id="8223" name="Arc 55"/>
              <p:cNvSpPr/>
              <p:nvPr/>
            </p:nvSpPr>
            <p:spPr bwMode="auto">
              <a:xfrm rot="13394629" flipH="1">
                <a:off x="3217" y="2160"/>
                <a:ext cx="96" cy="137"/>
              </a:xfrm>
              <a:custGeom>
                <a:avLst/>
                <a:gdLst>
                  <a:gd name="T0" fmla="*/ 0 w 21600"/>
                  <a:gd name="T1" fmla="*/ 0 h 20614"/>
                  <a:gd name="T2" fmla="*/ 0 w 21600"/>
                  <a:gd name="T3" fmla="*/ 0 h 20614"/>
                  <a:gd name="T4" fmla="*/ 0 w 21600"/>
                  <a:gd name="T5" fmla="*/ 0 h 2061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0614" fill="none" extrusionOk="0">
                    <a:moveTo>
                      <a:pt x="6451" y="-1"/>
                    </a:moveTo>
                    <a:cubicBezTo>
                      <a:pt x="15464" y="2820"/>
                      <a:pt x="21600" y="11169"/>
                      <a:pt x="21600" y="20614"/>
                    </a:cubicBezTo>
                  </a:path>
                  <a:path w="21600" h="20614" stroke="0" extrusionOk="0">
                    <a:moveTo>
                      <a:pt x="6451" y="-1"/>
                    </a:moveTo>
                    <a:cubicBezTo>
                      <a:pt x="15464" y="2820"/>
                      <a:pt x="21600" y="11169"/>
                      <a:pt x="21600" y="20614"/>
                    </a:cubicBezTo>
                    <a:lnTo>
                      <a:pt x="0" y="20614"/>
                    </a:lnTo>
                    <a:lnTo>
                      <a:pt x="6451" y="-1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24" name="Arc 56"/>
              <p:cNvSpPr/>
              <p:nvPr/>
            </p:nvSpPr>
            <p:spPr bwMode="auto">
              <a:xfrm rot="10986807" flipV="1">
                <a:off x="3361" y="2254"/>
                <a:ext cx="177" cy="50"/>
              </a:xfrm>
              <a:custGeom>
                <a:avLst/>
                <a:gdLst>
                  <a:gd name="T0" fmla="*/ 0 w 18917"/>
                  <a:gd name="T1" fmla="*/ 0 h 21245"/>
                  <a:gd name="T2" fmla="*/ 0 w 18917"/>
                  <a:gd name="T3" fmla="*/ 0 h 21245"/>
                  <a:gd name="T4" fmla="*/ 0 w 18917"/>
                  <a:gd name="T5" fmla="*/ 0 h 2124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917" h="21245" fill="none" extrusionOk="0">
                    <a:moveTo>
                      <a:pt x="3899" y="-1"/>
                    </a:moveTo>
                    <a:cubicBezTo>
                      <a:pt x="10274" y="1169"/>
                      <a:pt x="15788" y="5141"/>
                      <a:pt x="18917" y="10818"/>
                    </a:cubicBezTo>
                  </a:path>
                  <a:path w="18917" h="21245" stroke="0" extrusionOk="0">
                    <a:moveTo>
                      <a:pt x="3899" y="-1"/>
                    </a:moveTo>
                    <a:cubicBezTo>
                      <a:pt x="10274" y="1169"/>
                      <a:pt x="15788" y="5141"/>
                      <a:pt x="18917" y="10818"/>
                    </a:cubicBezTo>
                    <a:lnTo>
                      <a:pt x="0" y="21245"/>
                    </a:lnTo>
                    <a:lnTo>
                      <a:pt x="3899" y="-1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8225" name="Object 57"/>
              <p:cNvGraphicFramePr>
                <a:graphicFrameLocks noChangeAspect="1"/>
              </p:cNvGraphicFramePr>
              <p:nvPr/>
            </p:nvGraphicFramePr>
            <p:xfrm>
              <a:off x="3216" y="2304"/>
              <a:ext cx="149" cy="2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431" name="公式" r:id="rId30" imgW="177800" imgH="241300" progId="Equation.3">
                      <p:embed/>
                    </p:oleObj>
                  </mc:Choice>
                  <mc:Fallback>
                    <p:oleObj name="公式" r:id="rId30" imgW="177800" imgH="241300" progId="Equation.3">
                      <p:embed/>
                      <p:pic>
                        <p:nvPicPr>
                          <p:cNvPr id="0" name="Object 5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16" y="2304"/>
                            <a:ext cx="149" cy="2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26" name="Object 58"/>
              <p:cNvGraphicFramePr>
                <a:graphicFrameLocks noChangeAspect="1"/>
              </p:cNvGraphicFramePr>
              <p:nvPr/>
            </p:nvGraphicFramePr>
            <p:xfrm>
              <a:off x="3360" y="2016"/>
              <a:ext cx="149" cy="2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432" name="公式" r:id="rId32" imgW="177800" imgH="241300" progId="Equation.3">
                      <p:embed/>
                    </p:oleObj>
                  </mc:Choice>
                  <mc:Fallback>
                    <p:oleObj name="公式" r:id="rId32" imgW="177800" imgH="241300" progId="Equation.3">
                      <p:embed/>
                      <p:pic>
                        <p:nvPicPr>
                          <p:cNvPr id="0" name="Object 5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60" y="2016"/>
                            <a:ext cx="149" cy="2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8222" name="Line 59"/>
            <p:cNvSpPr>
              <a:spLocks noChangeShapeType="1"/>
            </p:cNvSpPr>
            <p:nvPr/>
          </p:nvSpPr>
          <p:spPr bwMode="auto">
            <a:xfrm flipV="1">
              <a:off x="3504" y="1968"/>
              <a:ext cx="0" cy="7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210" name="Group 60"/>
          <p:cNvGrpSpPr/>
          <p:nvPr/>
        </p:nvGrpSpPr>
        <p:grpSpPr bwMode="auto">
          <a:xfrm>
            <a:off x="5148263" y="1125538"/>
            <a:ext cx="2590800" cy="3078162"/>
            <a:chOff x="3216" y="864"/>
            <a:chExt cx="1632" cy="1939"/>
          </a:xfrm>
        </p:grpSpPr>
        <p:sp>
          <p:nvSpPr>
            <p:cNvPr id="8215" name="Line 61"/>
            <p:cNvSpPr>
              <a:spLocks noChangeShapeType="1"/>
            </p:cNvSpPr>
            <p:nvPr/>
          </p:nvSpPr>
          <p:spPr bwMode="auto">
            <a:xfrm>
              <a:off x="3216" y="1968"/>
              <a:ext cx="288" cy="57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6" name="Text Box 62"/>
            <p:cNvSpPr txBox="1">
              <a:spLocks noChangeArrowheads="1"/>
            </p:cNvSpPr>
            <p:nvPr/>
          </p:nvSpPr>
          <p:spPr bwMode="auto">
            <a:xfrm>
              <a:off x="3264" y="2515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400" i="1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217" name="Line 63"/>
            <p:cNvSpPr>
              <a:spLocks noChangeShapeType="1"/>
            </p:cNvSpPr>
            <p:nvPr/>
          </p:nvSpPr>
          <p:spPr bwMode="auto">
            <a:xfrm flipV="1">
              <a:off x="4320" y="864"/>
              <a:ext cx="528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8" name="Text Box 64"/>
            <p:cNvSpPr txBox="1">
              <a:spLocks noChangeArrowheads="1"/>
            </p:cNvSpPr>
            <p:nvPr/>
          </p:nvSpPr>
          <p:spPr bwMode="auto">
            <a:xfrm>
              <a:off x="3792" y="1008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219" name="Line 65"/>
            <p:cNvSpPr>
              <a:spLocks noChangeShapeType="1"/>
            </p:cNvSpPr>
            <p:nvPr/>
          </p:nvSpPr>
          <p:spPr bwMode="auto">
            <a:xfrm flipV="1">
              <a:off x="3216" y="1008"/>
              <a:ext cx="1104" cy="96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20" name="Line 66"/>
            <p:cNvSpPr>
              <a:spLocks noChangeShapeType="1"/>
            </p:cNvSpPr>
            <p:nvPr/>
          </p:nvSpPr>
          <p:spPr bwMode="auto">
            <a:xfrm flipV="1">
              <a:off x="3936" y="1248"/>
              <a:ext cx="96" cy="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8211" name="Oval 67"/>
          <p:cNvSpPr>
            <a:spLocks noChangeArrowheads="1"/>
          </p:cNvSpPr>
          <p:nvPr/>
        </p:nvSpPr>
        <p:spPr bwMode="auto">
          <a:xfrm rot="-2219371">
            <a:off x="7092950" y="981075"/>
            <a:ext cx="228600" cy="1066800"/>
          </a:xfrm>
          <a:prstGeom prst="ellipse">
            <a:avLst/>
          </a:prstGeom>
          <a:solidFill>
            <a:srgbClr val="00FFCC">
              <a:alpha val="50195"/>
            </a:srgbClr>
          </a:solidFill>
          <a:ln w="9525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8212" name="Text Box 68"/>
          <p:cNvSpPr txBox="1">
            <a:spLocks noChangeArrowheads="1"/>
          </p:cNvSpPr>
          <p:nvPr/>
        </p:nvSpPr>
        <p:spPr bwMode="auto">
          <a:xfrm>
            <a:off x="0" y="3789363"/>
            <a:ext cx="33845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透镜不产生附加光程差</a:t>
            </a:r>
            <a:r>
              <a:rPr kumimoji="1"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endParaRPr kumimoji="1" lang="en-US" altLang="zh-CN" sz="2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3778" name="Text Box 82"/>
          <p:cNvSpPr txBox="1">
            <a:spLocks noChangeArrowheads="1"/>
          </p:cNvSpPr>
          <p:nvPr/>
        </p:nvSpPr>
        <p:spPr bwMode="auto">
          <a:xfrm>
            <a:off x="7164388" y="4633913"/>
            <a:ext cx="1905000" cy="95567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fontAlgn="t" hangingPunct="1">
              <a:spcBef>
                <a:spcPct val="50000"/>
              </a:spcBef>
              <a:defRPr/>
            </a:pPr>
            <a:r>
              <a:rPr lang="zh-CN" altLang="en-US">
                <a:solidFill>
                  <a:srgbClr val="333333"/>
                </a:solidFill>
              </a:rPr>
              <a:t>根据具体情况而定</a:t>
            </a:r>
            <a:endParaRPr lang="zh-CN" altLang="en-US">
              <a:solidFill>
                <a:srgbClr val="333333"/>
              </a:solidFill>
            </a:endParaRPr>
          </a:p>
        </p:txBody>
      </p:sp>
      <p:sp>
        <p:nvSpPr>
          <p:cNvPr id="8214" name="Text Box 101"/>
          <p:cNvSpPr txBox="1">
            <a:spLocks noChangeArrowheads="1"/>
          </p:cNvSpPr>
          <p:nvPr/>
        </p:nvSpPr>
        <p:spPr bwMode="auto">
          <a:xfrm>
            <a:off x="5580063" y="2420938"/>
            <a:ext cx="282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>
                <a:latin typeface="Times New Roman" panose="02020603050405020304" pitchFamily="18" charset="0"/>
              </a:rPr>
              <a:t>i</a:t>
            </a:r>
            <a:endParaRPr lang="en-US" altLang="zh-CN" sz="2800" i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4067175" y="1892300"/>
          <a:ext cx="4002088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3" name="Equation" r:id="rId1" imgW="1422400" imgH="393700" progId="Equation.DSMT4">
                  <p:embed/>
                </p:oleObj>
              </mc:Choice>
              <mc:Fallback>
                <p:oleObj name="Equation" r:id="rId1" imgW="1422400" imgH="3937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1892300"/>
                        <a:ext cx="4002088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19" name="Group 89"/>
          <p:cNvGrpSpPr/>
          <p:nvPr/>
        </p:nvGrpSpPr>
        <p:grpSpPr bwMode="auto">
          <a:xfrm>
            <a:off x="0" y="792163"/>
            <a:ext cx="6429375" cy="1123950"/>
            <a:chOff x="113" y="436"/>
            <a:chExt cx="4050" cy="708"/>
          </a:xfrm>
        </p:grpSpPr>
        <p:graphicFrame>
          <p:nvGraphicFramePr>
            <p:cNvPr id="9283" name="Object 2"/>
            <p:cNvGraphicFramePr>
              <a:graphicFrameLocks noChangeAspect="1"/>
            </p:cNvGraphicFramePr>
            <p:nvPr/>
          </p:nvGraphicFramePr>
          <p:xfrm>
            <a:off x="2400" y="436"/>
            <a:ext cx="1763" cy="7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94" name="Equation" r:id="rId3" imgW="1155700" imgH="393700" progId="Equation.DSMT4">
                    <p:embed/>
                  </p:oleObj>
                </mc:Choice>
                <mc:Fallback>
                  <p:oleObj name="Equation" r:id="rId3" imgW="1155700" imgH="39370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436"/>
                          <a:ext cx="1763" cy="7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84" name="Text Box 5"/>
            <p:cNvSpPr txBox="1">
              <a:spLocks noChangeArrowheads="1"/>
            </p:cNvSpPr>
            <p:nvPr/>
          </p:nvSpPr>
          <p:spPr bwMode="auto">
            <a:xfrm>
              <a:off x="113" y="618"/>
              <a:ext cx="249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spcBef>
                  <a:spcPct val="50000"/>
                </a:spcBef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</a:rPr>
                <a:t>  </a:t>
              </a:r>
              <a:r>
                <a:rPr lang="zh-CN" altLang="en-US" sz="2800">
                  <a:solidFill>
                    <a:srgbClr val="CC0000"/>
                  </a:solidFill>
                  <a:latin typeface="Times New Roman" panose="02020603050405020304" pitchFamily="18" charset="0"/>
                </a:rPr>
                <a:t>反</a:t>
              </a:r>
              <a:r>
                <a:rPr lang="zh-CN" altLang="en-US" sz="2800">
                  <a:solidFill>
                    <a:srgbClr val="000000"/>
                  </a:solidFill>
                  <a:latin typeface="Times New Roman" panose="02020603050405020304" pitchFamily="18" charset="0"/>
                </a:rPr>
                <a:t>射光的光程差</a:t>
              </a:r>
              <a:endParaRPr lang="zh-CN" altLang="en-US" sz="28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220" name="Group 17"/>
          <p:cNvGrpSpPr/>
          <p:nvPr/>
        </p:nvGrpSpPr>
        <p:grpSpPr bwMode="auto">
          <a:xfrm>
            <a:off x="4211638" y="3068638"/>
            <a:ext cx="4648200" cy="3244850"/>
            <a:chOff x="2640" y="1920"/>
            <a:chExt cx="2928" cy="2044"/>
          </a:xfrm>
        </p:grpSpPr>
        <p:grpSp>
          <p:nvGrpSpPr>
            <p:cNvPr id="9223" name="Group 18"/>
            <p:cNvGrpSpPr/>
            <p:nvPr/>
          </p:nvGrpSpPr>
          <p:grpSpPr bwMode="auto">
            <a:xfrm>
              <a:off x="2640" y="1920"/>
              <a:ext cx="2928" cy="2044"/>
              <a:chOff x="2064" y="720"/>
              <a:chExt cx="3360" cy="2273"/>
            </a:xfrm>
          </p:grpSpPr>
          <p:grpSp>
            <p:nvGrpSpPr>
              <p:cNvPr id="9225" name="Group 19"/>
              <p:cNvGrpSpPr/>
              <p:nvPr/>
            </p:nvGrpSpPr>
            <p:grpSpPr bwMode="auto">
              <a:xfrm>
                <a:off x="2064" y="720"/>
                <a:ext cx="3360" cy="2256"/>
                <a:chOff x="1968" y="720"/>
                <a:chExt cx="3360" cy="2256"/>
              </a:xfrm>
            </p:grpSpPr>
            <p:sp>
              <p:nvSpPr>
                <p:cNvPr id="9270" name="Rectangle 20"/>
                <p:cNvSpPr>
                  <a:spLocks noChangeArrowheads="1"/>
                </p:cNvSpPr>
                <p:nvPr/>
              </p:nvSpPr>
              <p:spPr bwMode="auto">
                <a:xfrm>
                  <a:off x="1968" y="720"/>
                  <a:ext cx="3264" cy="225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2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271" name="Rectangle 21"/>
                <p:cNvSpPr>
                  <a:spLocks noChangeArrowheads="1"/>
                </p:cNvSpPr>
                <p:nvPr/>
              </p:nvSpPr>
              <p:spPr bwMode="auto">
                <a:xfrm>
                  <a:off x="2400" y="1968"/>
                  <a:ext cx="2496" cy="576"/>
                </a:xfrm>
                <a:prstGeom prst="rect">
                  <a:avLst/>
                </a:prstGeom>
                <a:solidFill>
                  <a:srgbClr val="CAEDF2">
                    <a:alpha val="50195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zh-CN" sz="2800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zh-CN" sz="2800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zh-CN" sz="2800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zh-CN" sz="2800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zh-CN" sz="2800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zh-CN" sz="2800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zh-CN" sz="2800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zh-CN" sz="2800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zh-CN" sz="2800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zh-CN" sz="2800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zh-CN" sz="2800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zh-CN" sz="2800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272" name="Line 22"/>
                <p:cNvSpPr>
                  <a:spLocks noChangeShapeType="1"/>
                </p:cNvSpPr>
                <p:nvPr/>
              </p:nvSpPr>
              <p:spPr bwMode="auto">
                <a:xfrm>
                  <a:off x="4726" y="743"/>
                  <a:ext cx="240" cy="288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273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4897" y="944"/>
                  <a:ext cx="431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t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>
                      <a:solidFill>
                        <a:srgbClr val="990099"/>
                      </a:solidFill>
                      <a:latin typeface="Times New Roman" panose="02020603050405020304" pitchFamily="18" charset="0"/>
                    </a:rPr>
                    <a:t>P</a:t>
                  </a:r>
                  <a:endParaRPr lang="en-US" altLang="zh-CN" sz="2400">
                    <a:solidFill>
                      <a:srgbClr val="990099"/>
                    </a:solidFill>
                    <a:latin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9274" name="Object 24"/>
                <p:cNvGraphicFramePr>
                  <a:graphicFrameLocks noChangeAspect="1"/>
                </p:cNvGraphicFramePr>
                <p:nvPr/>
              </p:nvGraphicFramePr>
              <p:xfrm>
                <a:off x="2493" y="1632"/>
                <a:ext cx="228" cy="3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9395" name="公式" r:id="rId5" imgW="215900" imgH="316865" progId="Equation.3">
                        <p:embed/>
                      </p:oleObj>
                    </mc:Choice>
                    <mc:Fallback>
                      <p:oleObj name="公式" r:id="rId5" imgW="215900" imgH="316865" progId="Equation.3">
                        <p:embed/>
                        <p:pic>
                          <p:nvPicPr>
                            <p:cNvPr id="0" name="Object 2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93" y="1632"/>
                              <a:ext cx="228" cy="3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275" name="Object 25"/>
                <p:cNvGraphicFramePr>
                  <a:graphicFrameLocks noChangeAspect="1"/>
                </p:cNvGraphicFramePr>
                <p:nvPr/>
              </p:nvGraphicFramePr>
              <p:xfrm>
                <a:off x="2496" y="2496"/>
                <a:ext cx="228" cy="3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9396" name="公式" r:id="rId7" imgW="215900" imgH="316865" progId="Equation.3">
                        <p:embed/>
                      </p:oleObj>
                    </mc:Choice>
                    <mc:Fallback>
                      <p:oleObj name="公式" r:id="rId7" imgW="215900" imgH="316865" progId="Equation.3">
                        <p:embed/>
                        <p:pic>
                          <p:nvPicPr>
                            <p:cNvPr id="0" name="Object 2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96" y="2496"/>
                              <a:ext cx="228" cy="3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276" name="Object 26"/>
                <p:cNvGraphicFramePr>
                  <a:graphicFrameLocks noChangeAspect="1"/>
                </p:cNvGraphicFramePr>
                <p:nvPr/>
              </p:nvGraphicFramePr>
              <p:xfrm>
                <a:off x="2496" y="2064"/>
                <a:ext cx="255" cy="3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9397" name="公式" r:id="rId8" imgW="241300" imgH="317500" progId="Equation.3">
                        <p:embed/>
                      </p:oleObj>
                    </mc:Choice>
                    <mc:Fallback>
                      <p:oleObj name="公式" r:id="rId8" imgW="241300" imgH="317500" progId="Equation.3">
                        <p:embed/>
                        <p:pic>
                          <p:nvPicPr>
                            <p:cNvPr id="0" name="Object 2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96" y="2064"/>
                              <a:ext cx="255" cy="3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277" name="Object 27"/>
                <p:cNvGraphicFramePr>
                  <a:graphicFrameLocks noChangeAspect="1"/>
                </p:cNvGraphicFramePr>
                <p:nvPr/>
              </p:nvGraphicFramePr>
              <p:xfrm>
                <a:off x="2064" y="1776"/>
                <a:ext cx="304" cy="28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9398" name="Equation" r:id="rId10" imgW="228600" imgH="215900" progId="Equation.3">
                        <p:embed/>
                      </p:oleObj>
                    </mc:Choice>
                    <mc:Fallback>
                      <p:oleObj name="Equation" r:id="rId10" imgW="228600" imgH="215900" progId="Equation.3">
                        <p:embed/>
                        <p:pic>
                          <p:nvPicPr>
                            <p:cNvPr id="0" name="Object 2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64" y="1776"/>
                              <a:ext cx="304" cy="28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278" name="Object 28"/>
                <p:cNvGraphicFramePr>
                  <a:graphicFrameLocks noChangeAspect="1"/>
                </p:cNvGraphicFramePr>
                <p:nvPr/>
              </p:nvGraphicFramePr>
              <p:xfrm>
                <a:off x="2064" y="2400"/>
                <a:ext cx="321" cy="28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9399" name="Equation" r:id="rId12" imgW="241300" imgH="215900" progId="Equation.3">
                        <p:embed/>
                      </p:oleObj>
                    </mc:Choice>
                    <mc:Fallback>
                      <p:oleObj name="Equation" r:id="rId12" imgW="241300" imgH="215900" progId="Equation.3">
                        <p:embed/>
                        <p:pic>
                          <p:nvPicPr>
                            <p:cNvPr id="0" name="Object 2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64" y="2400"/>
                              <a:ext cx="321" cy="28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9279" name="Line 29"/>
                <p:cNvSpPr>
                  <a:spLocks noChangeShapeType="1"/>
                </p:cNvSpPr>
                <p:nvPr/>
              </p:nvSpPr>
              <p:spPr bwMode="auto">
                <a:xfrm>
                  <a:off x="2400" y="1968"/>
                  <a:ext cx="2496" cy="0"/>
                </a:xfrm>
                <a:prstGeom prst="line">
                  <a:avLst/>
                </a:prstGeom>
                <a:noFill/>
                <a:ln w="19050">
                  <a:solidFill>
                    <a:srgbClr val="333333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9280" name="Line 30"/>
                <p:cNvSpPr>
                  <a:spLocks noChangeShapeType="1"/>
                </p:cNvSpPr>
                <p:nvPr/>
              </p:nvSpPr>
              <p:spPr bwMode="auto">
                <a:xfrm>
                  <a:off x="2400" y="2544"/>
                  <a:ext cx="2496" cy="0"/>
                </a:xfrm>
                <a:prstGeom prst="line">
                  <a:avLst/>
                </a:prstGeom>
                <a:noFill/>
                <a:ln w="19050">
                  <a:solidFill>
                    <a:srgbClr val="333333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9281" name="Object 31"/>
                <p:cNvGraphicFramePr>
                  <a:graphicFrameLocks noChangeAspect="1"/>
                </p:cNvGraphicFramePr>
                <p:nvPr/>
              </p:nvGraphicFramePr>
              <p:xfrm>
                <a:off x="4691" y="2157"/>
                <a:ext cx="106" cy="15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9400" name="Equation" r:id="rId14" imgW="114300" imgH="139700" progId="Equation.DSMT4">
                        <p:embed/>
                      </p:oleObj>
                    </mc:Choice>
                    <mc:Fallback>
                      <p:oleObj name="Equation" r:id="rId14" imgW="114300" imgH="139700" progId="Equation.DSMT4">
                        <p:embed/>
                        <p:pic>
                          <p:nvPicPr>
                            <p:cNvPr id="0" name="Object 3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91" y="2157"/>
                              <a:ext cx="106" cy="15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9282" name="Line 32"/>
                <p:cNvSpPr>
                  <a:spLocks noChangeShapeType="1"/>
                </p:cNvSpPr>
                <p:nvPr/>
              </p:nvSpPr>
              <p:spPr bwMode="auto">
                <a:xfrm flipH="1" flipV="1">
                  <a:off x="4656" y="1968"/>
                  <a:ext cx="0" cy="576"/>
                </a:xfrm>
                <a:prstGeom prst="line">
                  <a:avLst/>
                </a:prstGeom>
                <a:noFill/>
                <a:ln w="19050">
                  <a:solidFill>
                    <a:srgbClr val="FF33CC"/>
                  </a:solidFill>
                  <a:round/>
                  <a:headEnd type="triangl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9226" name="Text Box 33"/>
              <p:cNvSpPr txBox="1">
                <a:spLocks noChangeArrowheads="1"/>
              </p:cNvSpPr>
              <p:nvPr/>
            </p:nvSpPr>
            <p:spPr bwMode="auto">
              <a:xfrm>
                <a:off x="4120" y="800"/>
                <a:ext cx="440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4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227" name="Group 34"/>
              <p:cNvGrpSpPr/>
              <p:nvPr/>
            </p:nvGrpSpPr>
            <p:grpSpPr bwMode="auto">
              <a:xfrm>
                <a:off x="3072" y="1440"/>
                <a:ext cx="240" cy="1008"/>
                <a:chOff x="2976" y="1440"/>
                <a:chExt cx="240" cy="1008"/>
              </a:xfrm>
            </p:grpSpPr>
            <p:sp>
              <p:nvSpPr>
                <p:cNvPr id="9266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3216" y="1440"/>
                  <a:ext cx="0" cy="1008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prstDash val="dash"/>
                  <a:round/>
                  <a:headEnd type="none" w="sm" len="lg"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9267" name="Group 36"/>
                <p:cNvGrpSpPr/>
                <p:nvPr/>
              </p:nvGrpSpPr>
              <p:grpSpPr bwMode="auto">
                <a:xfrm>
                  <a:off x="2976" y="1440"/>
                  <a:ext cx="240" cy="336"/>
                  <a:chOff x="2976" y="1440"/>
                  <a:chExt cx="240" cy="336"/>
                </a:xfrm>
              </p:grpSpPr>
              <p:sp>
                <p:nvSpPr>
                  <p:cNvPr id="9268" name="Arc 37"/>
                  <p:cNvSpPr/>
                  <p:nvPr/>
                </p:nvSpPr>
                <p:spPr bwMode="auto">
                  <a:xfrm flipH="1">
                    <a:off x="3024" y="1680"/>
                    <a:ext cx="192" cy="9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9900"/>
                    </a:solidFill>
                    <a:round/>
                    <a:headEnd type="none" w="sm" len="lg"/>
                    <a:tailEnd type="non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aphicFrame>
                <p:nvGraphicFramePr>
                  <p:cNvPr id="9269" name="Object 38"/>
                  <p:cNvGraphicFramePr>
                    <a:graphicFrameLocks noChangeAspect="1"/>
                  </p:cNvGraphicFramePr>
                  <p:nvPr/>
                </p:nvGraphicFramePr>
                <p:xfrm>
                  <a:off x="2976" y="1440"/>
                  <a:ext cx="119" cy="24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9401" name="公式" r:id="rId16" imgW="114300" imgH="228600" progId="Equation.3">
                          <p:embed/>
                        </p:oleObj>
                      </mc:Choice>
                      <mc:Fallback>
                        <p:oleObj name="公式" r:id="rId16" imgW="114300" imgH="228600" progId="Equation.3">
                          <p:embed/>
                          <p:pic>
                            <p:nvPicPr>
                              <p:cNvPr id="0" name="Object 38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976" y="1440"/>
                                <a:ext cx="119" cy="24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pSp>
            <p:nvGrpSpPr>
              <p:cNvPr id="9228" name="Group 39"/>
              <p:cNvGrpSpPr/>
              <p:nvPr/>
            </p:nvGrpSpPr>
            <p:grpSpPr bwMode="auto">
              <a:xfrm>
                <a:off x="3446" y="1426"/>
                <a:ext cx="490" cy="542"/>
                <a:chOff x="3350" y="1426"/>
                <a:chExt cx="490" cy="542"/>
              </a:xfrm>
            </p:grpSpPr>
            <p:sp>
              <p:nvSpPr>
                <p:cNvPr id="9264" name="Line 40"/>
                <p:cNvSpPr>
                  <a:spLocks noChangeShapeType="1"/>
                </p:cNvSpPr>
                <p:nvPr/>
              </p:nvSpPr>
              <p:spPr bwMode="auto">
                <a:xfrm flipH="1" flipV="1">
                  <a:off x="3552" y="1680"/>
                  <a:ext cx="240" cy="288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prstDash val="dash"/>
                  <a:round/>
                  <a:headEnd type="none" w="sm" len="lg"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265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350" y="1426"/>
                  <a:ext cx="490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t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 i="1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D</a:t>
                  </a:r>
                  <a:endParaRPr lang="en-US" altLang="zh-CN" sz="2400" i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229" name="Group 42"/>
              <p:cNvGrpSpPr/>
              <p:nvPr/>
            </p:nvGrpSpPr>
            <p:grpSpPr bwMode="auto">
              <a:xfrm>
                <a:off x="3600" y="864"/>
                <a:ext cx="1344" cy="2129"/>
                <a:chOff x="3504" y="864"/>
                <a:chExt cx="1344" cy="2129"/>
              </a:xfrm>
            </p:grpSpPr>
            <p:sp>
              <p:nvSpPr>
                <p:cNvPr id="9256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4320" y="1296"/>
                  <a:ext cx="288" cy="24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none" w="sm" len="lg"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257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3504" y="1968"/>
                  <a:ext cx="288" cy="576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258" name="Line 45"/>
                <p:cNvSpPr>
                  <a:spLocks noChangeShapeType="1"/>
                </p:cNvSpPr>
                <p:nvPr/>
              </p:nvSpPr>
              <p:spPr bwMode="auto">
                <a:xfrm flipV="1">
                  <a:off x="3792" y="1440"/>
                  <a:ext cx="624" cy="52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259" name="Line 46"/>
                <p:cNvSpPr>
                  <a:spLocks noChangeShapeType="1"/>
                </p:cNvSpPr>
                <p:nvPr/>
              </p:nvSpPr>
              <p:spPr bwMode="auto">
                <a:xfrm>
                  <a:off x="3504" y="2544"/>
                  <a:ext cx="336" cy="384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260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4560" y="864"/>
                  <a:ext cx="288" cy="48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none" w="sm" len="lg"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261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3794" y="1855"/>
                  <a:ext cx="578" cy="3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t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 i="1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C</a:t>
                  </a:r>
                  <a:endParaRPr lang="en-US" altLang="zh-CN" sz="2400" i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262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060" y="1329"/>
                  <a:ext cx="404" cy="3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t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3</a:t>
                  </a:r>
                  <a:endParaRPr lang="en-US" altLang="zh-CN" sz="2400">
                    <a:solidFill>
                      <a:srgbClr val="FF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263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3505" y="2673"/>
                  <a:ext cx="575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t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>
                      <a:solidFill>
                        <a:srgbClr val="0000FF"/>
                      </a:solidFill>
                      <a:latin typeface="Times New Roman" panose="02020603050405020304" pitchFamily="18" charset="0"/>
                    </a:rPr>
                    <a:t>4</a:t>
                  </a:r>
                  <a:endParaRPr lang="en-US" altLang="zh-CN" sz="2400">
                    <a:solidFill>
                      <a:srgbClr val="0000FF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230" name="Group 51"/>
              <p:cNvGrpSpPr/>
              <p:nvPr/>
            </p:nvGrpSpPr>
            <p:grpSpPr bwMode="auto">
              <a:xfrm>
                <a:off x="3888" y="1968"/>
                <a:ext cx="1306" cy="1025"/>
                <a:chOff x="3792" y="1968"/>
                <a:chExt cx="1306" cy="1025"/>
              </a:xfrm>
            </p:grpSpPr>
            <p:sp>
              <p:nvSpPr>
                <p:cNvPr id="9251" name="Line 52"/>
                <p:cNvSpPr>
                  <a:spLocks noChangeShapeType="1"/>
                </p:cNvSpPr>
                <p:nvPr/>
              </p:nvSpPr>
              <p:spPr bwMode="auto">
                <a:xfrm>
                  <a:off x="3792" y="1968"/>
                  <a:ext cx="288" cy="576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252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4080" y="2112"/>
                  <a:ext cx="192" cy="432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253" name="Line 54"/>
                <p:cNvSpPr>
                  <a:spLocks noChangeShapeType="1"/>
                </p:cNvSpPr>
                <p:nvPr/>
              </p:nvSpPr>
              <p:spPr bwMode="auto">
                <a:xfrm>
                  <a:off x="4080" y="2544"/>
                  <a:ext cx="336" cy="384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254" name="Text Box 55"/>
                <p:cNvSpPr txBox="1">
                  <a:spLocks noChangeArrowheads="1"/>
                </p:cNvSpPr>
                <p:nvPr/>
              </p:nvSpPr>
              <p:spPr bwMode="auto">
                <a:xfrm>
                  <a:off x="4176" y="2482"/>
                  <a:ext cx="922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t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 i="1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E</a:t>
                  </a:r>
                  <a:endParaRPr lang="en-US" altLang="zh-CN" sz="2400" i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255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4079" y="2673"/>
                  <a:ext cx="672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t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>
                      <a:solidFill>
                        <a:srgbClr val="0000FF"/>
                      </a:solidFill>
                      <a:latin typeface="Times New Roman" panose="02020603050405020304" pitchFamily="18" charset="0"/>
                    </a:rPr>
                    <a:t>5</a:t>
                  </a:r>
                  <a:endParaRPr lang="en-US" altLang="zh-CN" sz="2400">
                    <a:solidFill>
                      <a:srgbClr val="0000FF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231" name="Group 57"/>
              <p:cNvGrpSpPr/>
              <p:nvPr/>
            </p:nvGrpSpPr>
            <p:grpSpPr bwMode="auto">
              <a:xfrm>
                <a:off x="2592" y="1138"/>
                <a:ext cx="1009" cy="1039"/>
                <a:chOff x="2496" y="1138"/>
                <a:chExt cx="1009" cy="1039"/>
              </a:xfrm>
            </p:grpSpPr>
            <p:sp>
              <p:nvSpPr>
                <p:cNvPr id="9247" name="Line 58"/>
                <p:cNvSpPr>
                  <a:spLocks noChangeShapeType="1"/>
                </p:cNvSpPr>
                <p:nvPr/>
              </p:nvSpPr>
              <p:spPr bwMode="auto">
                <a:xfrm rot="396450" flipH="1" flipV="1">
                  <a:off x="2641" y="1440"/>
                  <a:ext cx="144" cy="9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 type="triangle" w="sm" len="lg"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248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2972" y="1857"/>
                  <a:ext cx="533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t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 i="1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A</a:t>
                  </a:r>
                  <a:endParaRPr lang="en-US" altLang="zh-CN" sz="2400" i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249" name="Line 60"/>
                <p:cNvSpPr>
                  <a:spLocks noChangeShapeType="1"/>
                </p:cNvSpPr>
                <p:nvPr/>
              </p:nvSpPr>
              <p:spPr bwMode="auto">
                <a:xfrm>
                  <a:off x="2496" y="1296"/>
                  <a:ext cx="720" cy="67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 type="none" w="sm" len="lg"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250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2591" y="1138"/>
                  <a:ext cx="433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t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1</a:t>
                  </a:r>
                  <a:endParaRPr lang="en-US" altLang="zh-CN" sz="2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232" name="Group 62"/>
              <p:cNvGrpSpPr/>
              <p:nvPr/>
            </p:nvGrpSpPr>
            <p:grpSpPr bwMode="auto">
              <a:xfrm>
                <a:off x="3312" y="1968"/>
                <a:ext cx="322" cy="768"/>
                <a:chOff x="3216" y="1968"/>
                <a:chExt cx="322" cy="768"/>
              </a:xfrm>
            </p:grpSpPr>
            <p:grpSp>
              <p:nvGrpSpPr>
                <p:cNvPr id="9241" name="Group 63"/>
                <p:cNvGrpSpPr/>
                <p:nvPr/>
              </p:nvGrpSpPr>
              <p:grpSpPr bwMode="auto">
                <a:xfrm>
                  <a:off x="3216" y="2016"/>
                  <a:ext cx="322" cy="490"/>
                  <a:chOff x="3216" y="2016"/>
                  <a:chExt cx="322" cy="490"/>
                </a:xfrm>
              </p:grpSpPr>
              <p:sp>
                <p:nvSpPr>
                  <p:cNvPr id="9243" name="Arc 64"/>
                  <p:cNvSpPr/>
                  <p:nvPr/>
                </p:nvSpPr>
                <p:spPr bwMode="auto">
                  <a:xfrm rot="13394629" flipH="1">
                    <a:off x="3217" y="2160"/>
                    <a:ext cx="96" cy="137"/>
                  </a:xfrm>
                  <a:custGeom>
                    <a:avLst/>
                    <a:gdLst>
                      <a:gd name="T0" fmla="*/ 0 w 21600"/>
                      <a:gd name="T1" fmla="*/ 0 h 20614"/>
                      <a:gd name="T2" fmla="*/ 0 w 21600"/>
                      <a:gd name="T3" fmla="*/ 0 h 20614"/>
                      <a:gd name="T4" fmla="*/ 0 w 21600"/>
                      <a:gd name="T5" fmla="*/ 0 h 2061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0614" fill="none" extrusionOk="0">
                        <a:moveTo>
                          <a:pt x="6451" y="-1"/>
                        </a:moveTo>
                        <a:cubicBezTo>
                          <a:pt x="15464" y="2820"/>
                          <a:pt x="21600" y="11169"/>
                          <a:pt x="21600" y="20614"/>
                        </a:cubicBezTo>
                      </a:path>
                      <a:path w="21600" h="20614" stroke="0" extrusionOk="0">
                        <a:moveTo>
                          <a:pt x="6451" y="-1"/>
                        </a:moveTo>
                        <a:cubicBezTo>
                          <a:pt x="15464" y="2820"/>
                          <a:pt x="21600" y="11169"/>
                          <a:pt x="21600" y="20614"/>
                        </a:cubicBezTo>
                        <a:lnTo>
                          <a:pt x="0" y="20614"/>
                        </a:lnTo>
                        <a:lnTo>
                          <a:pt x="6451" y="-1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9900"/>
                    </a:solidFill>
                    <a:round/>
                    <a:headEnd type="none" w="sm" len="lg"/>
                    <a:tailEnd type="non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44" name="Arc 65"/>
                  <p:cNvSpPr/>
                  <p:nvPr/>
                </p:nvSpPr>
                <p:spPr bwMode="auto">
                  <a:xfrm rot="10986807" flipV="1">
                    <a:off x="3361" y="2254"/>
                    <a:ext cx="177" cy="50"/>
                  </a:xfrm>
                  <a:custGeom>
                    <a:avLst/>
                    <a:gdLst>
                      <a:gd name="T0" fmla="*/ 0 w 18917"/>
                      <a:gd name="T1" fmla="*/ 0 h 21245"/>
                      <a:gd name="T2" fmla="*/ 0 w 18917"/>
                      <a:gd name="T3" fmla="*/ 0 h 21245"/>
                      <a:gd name="T4" fmla="*/ 0 w 18917"/>
                      <a:gd name="T5" fmla="*/ 0 h 2124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8917" h="21245" fill="none" extrusionOk="0">
                        <a:moveTo>
                          <a:pt x="3899" y="-1"/>
                        </a:moveTo>
                        <a:cubicBezTo>
                          <a:pt x="10274" y="1169"/>
                          <a:pt x="15788" y="5141"/>
                          <a:pt x="18917" y="10818"/>
                        </a:cubicBezTo>
                      </a:path>
                      <a:path w="18917" h="21245" stroke="0" extrusionOk="0">
                        <a:moveTo>
                          <a:pt x="3899" y="-1"/>
                        </a:moveTo>
                        <a:cubicBezTo>
                          <a:pt x="10274" y="1169"/>
                          <a:pt x="15788" y="5141"/>
                          <a:pt x="18917" y="10818"/>
                        </a:cubicBezTo>
                        <a:lnTo>
                          <a:pt x="0" y="21245"/>
                        </a:lnTo>
                        <a:lnTo>
                          <a:pt x="3899" y="-1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9900"/>
                    </a:solidFill>
                    <a:round/>
                    <a:headEnd type="none" w="sm" len="lg"/>
                    <a:tailEnd type="non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aphicFrame>
                <p:nvGraphicFramePr>
                  <p:cNvPr id="9245" name="Object 66"/>
                  <p:cNvGraphicFramePr>
                    <a:graphicFrameLocks noChangeAspect="1"/>
                  </p:cNvGraphicFramePr>
                  <p:nvPr/>
                </p:nvGraphicFramePr>
                <p:xfrm>
                  <a:off x="3216" y="2304"/>
                  <a:ext cx="149" cy="20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9402" name="公式" r:id="rId18" imgW="177800" imgH="241300" progId="Equation.3">
                          <p:embed/>
                        </p:oleObj>
                      </mc:Choice>
                      <mc:Fallback>
                        <p:oleObj name="公式" r:id="rId18" imgW="177800" imgH="241300" progId="Equation.3">
                          <p:embed/>
                          <p:pic>
                            <p:nvPicPr>
                              <p:cNvPr id="0" name="Object 66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9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216" y="2304"/>
                                <a:ext cx="149" cy="20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9246" name="Object 67"/>
                  <p:cNvGraphicFramePr>
                    <a:graphicFrameLocks noChangeAspect="1"/>
                  </p:cNvGraphicFramePr>
                  <p:nvPr/>
                </p:nvGraphicFramePr>
                <p:xfrm>
                  <a:off x="3360" y="2016"/>
                  <a:ext cx="149" cy="20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9403" name="公式" r:id="rId20" imgW="177800" imgH="241300" progId="Equation.3">
                          <p:embed/>
                        </p:oleObj>
                      </mc:Choice>
                      <mc:Fallback>
                        <p:oleObj name="公式" r:id="rId20" imgW="177800" imgH="241300" progId="Equation.3">
                          <p:embed/>
                          <p:pic>
                            <p:nvPicPr>
                              <p:cNvPr id="0" name="Object 67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9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360" y="2016"/>
                                <a:ext cx="149" cy="20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9242" name="Line 68"/>
                <p:cNvSpPr>
                  <a:spLocks noChangeShapeType="1"/>
                </p:cNvSpPr>
                <p:nvPr/>
              </p:nvSpPr>
              <p:spPr bwMode="auto">
                <a:xfrm flipV="1">
                  <a:off x="3504" y="1968"/>
                  <a:ext cx="0" cy="768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prstDash val="dash"/>
                  <a:round/>
                  <a:headEnd type="none" w="sm" len="lg"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33" name="Group 69"/>
              <p:cNvGrpSpPr/>
              <p:nvPr/>
            </p:nvGrpSpPr>
            <p:grpSpPr bwMode="auto">
              <a:xfrm>
                <a:off x="3312" y="864"/>
                <a:ext cx="1632" cy="1957"/>
                <a:chOff x="3216" y="864"/>
                <a:chExt cx="1632" cy="1957"/>
              </a:xfrm>
            </p:grpSpPr>
            <p:sp>
              <p:nvSpPr>
                <p:cNvPr id="9235" name="Line 70"/>
                <p:cNvSpPr>
                  <a:spLocks noChangeShapeType="1"/>
                </p:cNvSpPr>
                <p:nvPr/>
              </p:nvSpPr>
              <p:spPr bwMode="auto">
                <a:xfrm>
                  <a:off x="3216" y="1968"/>
                  <a:ext cx="288" cy="576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236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3265" y="2501"/>
                  <a:ext cx="52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t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 i="1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B</a:t>
                  </a:r>
                  <a:endParaRPr lang="en-US" altLang="zh-CN" sz="2400" i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237" name="Line 72"/>
                <p:cNvSpPr>
                  <a:spLocks noChangeShapeType="1"/>
                </p:cNvSpPr>
                <p:nvPr/>
              </p:nvSpPr>
              <p:spPr bwMode="auto">
                <a:xfrm flipV="1">
                  <a:off x="4320" y="864"/>
                  <a:ext cx="528" cy="144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 type="none" w="sm" len="lg"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238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3792" y="992"/>
                  <a:ext cx="480" cy="3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t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2</a:t>
                  </a:r>
                  <a:endParaRPr lang="en-US" altLang="zh-CN" sz="2400">
                    <a:solidFill>
                      <a:srgbClr val="FF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239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3216" y="1008"/>
                  <a:ext cx="1104" cy="96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 type="none" w="sm" len="lg"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240" name="Line 75"/>
                <p:cNvSpPr>
                  <a:spLocks noChangeShapeType="1"/>
                </p:cNvSpPr>
                <p:nvPr/>
              </p:nvSpPr>
              <p:spPr bwMode="auto">
                <a:xfrm flipV="1">
                  <a:off x="3936" y="1248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9234" name="Oval 76"/>
              <p:cNvSpPr>
                <a:spLocks noChangeArrowheads="1"/>
              </p:cNvSpPr>
              <p:nvPr/>
            </p:nvSpPr>
            <p:spPr bwMode="auto">
              <a:xfrm rot="-2219371">
                <a:off x="4468" y="830"/>
                <a:ext cx="144" cy="672"/>
              </a:xfrm>
              <a:prstGeom prst="ellipse">
                <a:avLst/>
              </a:prstGeom>
              <a:solidFill>
                <a:srgbClr val="00FFCC">
                  <a:alpha val="50195"/>
                </a:srgbClr>
              </a:solidFill>
              <a:ln w="9525">
                <a:solidFill>
                  <a:srgbClr val="00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9224" name="Object 77"/>
            <p:cNvGraphicFramePr>
              <a:graphicFrameLocks noChangeAspect="1"/>
            </p:cNvGraphicFramePr>
            <p:nvPr/>
          </p:nvGraphicFramePr>
          <p:xfrm>
            <a:off x="2736" y="1920"/>
            <a:ext cx="768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04" name="公式" r:id="rId21" imgW="685800" imgH="317500" progId="Equation.3">
                    <p:embed/>
                  </p:oleObj>
                </mc:Choice>
                <mc:Fallback>
                  <p:oleObj name="公式" r:id="rId21" imgW="685800" imgH="317500" progId="Equation.3">
                    <p:embed/>
                    <p:pic>
                      <p:nvPicPr>
                        <p:cNvPr id="0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1920"/>
                          <a:ext cx="768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4808" name="Rectangle 88"/>
          <p:cNvSpPr>
            <a:spLocks noChangeArrowheads="1"/>
          </p:cNvSpPr>
          <p:nvPr/>
        </p:nvSpPr>
        <p:spPr bwMode="auto">
          <a:xfrm>
            <a:off x="611188" y="2708275"/>
            <a:ext cx="3313112" cy="35306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823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22225">
            <a:solidFill>
              <a:srgbClr val="008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>
                <a:solidFill>
                  <a:srgbClr val="000000"/>
                </a:solidFill>
                <a:latin typeface="方正书宋简体" charset="-122"/>
              </a:rPr>
              <a:t>凡以相同倾角入射的光，其反射相干光束都有相同的光程差，从而对应干涉图样中的一条条纹，故称该干涉为</a:t>
            </a:r>
            <a:r>
              <a:rPr kumimoji="1" lang="zh-CN" altLang="en-US">
                <a:solidFill>
                  <a:srgbClr val="FF0000"/>
                </a:solidFill>
                <a:latin typeface="方正书宋简体" charset="-122"/>
              </a:rPr>
              <a:t>等倾干涉</a:t>
            </a:r>
            <a:r>
              <a:rPr kumimoji="1" lang="zh-CN" altLang="en-US">
                <a:solidFill>
                  <a:srgbClr val="000000"/>
                </a:solidFill>
                <a:latin typeface="方正书宋简体" charset="-122"/>
              </a:rPr>
              <a:t>，条纹称等倾（角）条纹。</a:t>
            </a:r>
            <a:endParaRPr kumimoji="1" lang="zh-CN" altLang="en-US">
              <a:solidFill>
                <a:srgbClr val="000000"/>
              </a:solidFill>
              <a:latin typeface="方正书宋简体" charset="-122"/>
            </a:endParaRPr>
          </a:p>
        </p:txBody>
      </p:sp>
      <p:sp>
        <p:nvSpPr>
          <p:cNvPr id="9222" name="Rectangle 99"/>
          <p:cNvSpPr>
            <a:spLocks noChangeArrowheads="1"/>
          </p:cNvSpPr>
          <p:nvPr/>
        </p:nvSpPr>
        <p:spPr bwMode="auto">
          <a:xfrm>
            <a:off x="250825" y="2133600"/>
            <a:ext cx="3743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i="1">
                <a:solidFill>
                  <a:srgbClr val="0000FF"/>
                </a:solidFill>
                <a:latin typeface="Times New Roman" panose="02020603050405020304" pitchFamily="18" charset="0"/>
              </a:rPr>
              <a:t>e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一定，</a:t>
            </a:r>
            <a:r>
              <a:rPr kumimoji="1" lang="el-GR" altLang="zh-CN" sz="2800" i="1">
                <a:solidFill>
                  <a:srgbClr val="0000FF"/>
                </a:solidFill>
                <a:latin typeface="Times New Roman" panose="02020603050405020304" pitchFamily="18" charset="0"/>
              </a:rPr>
              <a:t>δ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只与</a:t>
            </a:r>
            <a:r>
              <a:rPr kumimoji="1" lang="en-US" altLang="zh-CN" sz="2800" i="1">
                <a:solidFill>
                  <a:srgbClr val="0000FF"/>
                </a:solidFill>
                <a:latin typeface="Times New Roman" panose="02020603050405020304" pitchFamily="18" charset="0"/>
              </a:rPr>
              <a:t>i 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有关。</a:t>
            </a:r>
            <a:endParaRPr kumimoji="1" lang="zh-CN" altLang="en-US" sz="28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2750" name="Rectangle 14"/>
          <p:cNvSpPr/>
          <p:nvPr/>
        </p:nvSpPr>
        <p:spPr>
          <a:xfrm>
            <a:off x="468313" y="3773488"/>
            <a:ext cx="3221037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</a:rPr>
              <a:t>、光波的叠加原理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  <p:pic>
        <p:nvPicPr>
          <p:cNvPr id="372763" name="Picture 27" descr="guang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4438" y="981075"/>
            <a:ext cx="5759450" cy="2697163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</a:ln>
        </p:spPr>
      </p:pic>
      <p:sp>
        <p:nvSpPr>
          <p:cNvPr id="6148" name="Text Box 28"/>
          <p:cNvSpPr txBox="1"/>
          <p:nvPr/>
        </p:nvSpPr>
        <p:spPr>
          <a:xfrm>
            <a:off x="611188" y="908050"/>
            <a:ext cx="173672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光是横波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2765" name="Rectangle 29"/>
          <p:cNvSpPr/>
          <p:nvPr/>
        </p:nvSpPr>
        <p:spPr>
          <a:xfrm>
            <a:off x="179388" y="4292600"/>
            <a:ext cx="8675687" cy="13731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    </a:t>
            </a:r>
            <a:r>
              <a:rPr lang="zh-CN" altLang="en-US" sz="2800" b="1" dirty="0">
                <a:latin typeface="宋体" panose="02010600030101010101" pitchFamily="2" charset="-122"/>
              </a:rPr>
              <a:t>对于真空中传播的光或在介质中传播的光，当几列光波在空间相遇时，其合成光波的光矢量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E</a:t>
            </a:r>
            <a:r>
              <a:rPr lang="en-US" altLang="zh-CN" sz="2800" b="1" i="1" dirty="0">
                <a:latin typeface="宋体" panose="02010600030101010101" pitchFamily="2" charset="-122"/>
              </a:rPr>
              <a:t> </a:t>
            </a:r>
            <a:r>
              <a:rPr lang="zh-CN" altLang="en-US" sz="2800" b="1" dirty="0">
                <a:latin typeface="宋体" panose="02010600030101010101" pitchFamily="2" charset="-122"/>
              </a:rPr>
              <a:t>等于各分光波矢量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E</a:t>
            </a:r>
            <a:r>
              <a:rPr lang="en-US" altLang="zh-CN" sz="2800" b="1" baseline="-25000" dirty="0">
                <a:latin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</a:rPr>
              <a:t>，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E</a:t>
            </a:r>
            <a:r>
              <a:rPr lang="en-US" altLang="zh-CN" sz="2800" b="1" baseline="-25000" dirty="0">
                <a:latin typeface="宋体" panose="02010600030101010101" pitchFamily="2" charset="-122"/>
              </a:rPr>
              <a:t>2</a:t>
            </a:r>
            <a:r>
              <a:rPr lang="zh-CN" altLang="en-US" sz="2800" b="1" dirty="0">
                <a:latin typeface="宋体" panose="02010600030101010101" pitchFamily="2" charset="-122"/>
              </a:rPr>
              <a:t>，</a:t>
            </a:r>
            <a:r>
              <a:rPr lang="en-US" altLang="zh-CN" sz="2800" b="1" dirty="0">
                <a:latin typeface="宋体" panose="02010600030101010101" pitchFamily="2" charset="-122"/>
              </a:rPr>
              <a:t>……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E</a:t>
            </a:r>
            <a:r>
              <a:rPr lang="en-US" altLang="zh-CN" sz="2800" b="1" baseline="-25000" dirty="0">
                <a:latin typeface="宋体" panose="02010600030101010101" pitchFamily="2" charset="-122"/>
              </a:rPr>
              <a:t>n </a:t>
            </a:r>
            <a:r>
              <a:rPr lang="zh-CN" altLang="en-US" sz="2800" b="1" dirty="0">
                <a:latin typeface="宋体" panose="02010600030101010101" pitchFamily="2" charset="-122"/>
              </a:rPr>
              <a:t>的矢量和，即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  <p:sp>
        <p:nvSpPr>
          <p:cNvPr id="372766" name="Rectangle 30"/>
          <p:cNvSpPr/>
          <p:nvPr/>
        </p:nvSpPr>
        <p:spPr>
          <a:xfrm>
            <a:off x="2627313" y="5734050"/>
            <a:ext cx="3560762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……+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</a:rPr>
              <a:t>      </a:t>
            </a:r>
            <a:endParaRPr lang="en-US" altLang="zh-CN" sz="2800" b="1" dirty="0">
              <a:latin typeface="Times New Roman" panose="02020603050405020304" pitchFamily="18" charset="0"/>
            </a:endParaRPr>
          </a:p>
        </p:txBody>
      </p:sp>
    </p:spTree>
    <p:custDataLst>
      <p:tags r:id="rId2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2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2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2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72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750" grpId="0"/>
      <p:bldP spid="372765" grpId="0"/>
      <p:bldP spid="37276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2"/>
          <p:cNvGrpSpPr/>
          <p:nvPr/>
        </p:nvGrpSpPr>
        <p:grpSpPr bwMode="auto">
          <a:xfrm>
            <a:off x="179388" y="830263"/>
            <a:ext cx="1008062" cy="1303337"/>
            <a:chOff x="113" y="346"/>
            <a:chExt cx="635" cy="821"/>
          </a:xfrm>
        </p:grpSpPr>
        <p:sp>
          <p:nvSpPr>
            <p:cNvPr id="10291" name="AutoShape 3"/>
            <p:cNvSpPr>
              <a:spLocks noChangeArrowheads="1"/>
            </p:cNvSpPr>
            <p:nvPr/>
          </p:nvSpPr>
          <p:spPr bwMode="auto">
            <a:xfrm>
              <a:off x="113" y="346"/>
              <a:ext cx="635" cy="821"/>
            </a:xfrm>
            <a:prstGeom prst="horizontalScroll">
              <a:avLst>
                <a:gd name="adj" fmla="val 12500"/>
              </a:avLst>
            </a:prstGeom>
            <a:gradFill rotWithShape="1">
              <a:gsLst>
                <a:gs pos="0">
                  <a:srgbClr val="3366FF"/>
                </a:gs>
                <a:gs pos="50000">
                  <a:srgbClr val="F8FAFF"/>
                </a:gs>
                <a:gs pos="100000">
                  <a:srgbClr val="3366FF"/>
                </a:gs>
              </a:gsLst>
              <a:lin ang="0" scaled="1"/>
            </a:gradFill>
            <a:ln w="28575">
              <a:solidFill>
                <a:srgbClr val="00CC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 b="0">
                <a:solidFill>
                  <a:schemeClr val="accent2"/>
                </a:solidFill>
              </a:endParaRPr>
            </a:p>
          </p:txBody>
        </p:sp>
        <p:sp>
          <p:nvSpPr>
            <p:cNvPr id="10292" name="Text Box 4"/>
            <p:cNvSpPr txBox="1">
              <a:spLocks noChangeArrowheads="1"/>
            </p:cNvSpPr>
            <p:nvPr/>
          </p:nvSpPr>
          <p:spPr bwMode="auto">
            <a:xfrm>
              <a:off x="204" y="436"/>
              <a:ext cx="488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>
                  <a:solidFill>
                    <a:srgbClr val="000000"/>
                  </a:solidFill>
                  <a:latin typeface="Times New Roman" panose="02020603050405020304" pitchFamily="18" charset="0"/>
                </a:rPr>
                <a:t>讨论</a:t>
              </a:r>
              <a:endParaRPr kumimoji="1" lang="zh-CN" altLang="en-US" sz="28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258888" y="5949950"/>
            <a:ext cx="2971800" cy="304800"/>
          </a:xfrm>
          <a:prstGeom prst="rect">
            <a:avLst/>
          </a:prstGeom>
          <a:solidFill>
            <a:srgbClr val="66FFFF"/>
          </a:solidFill>
          <a:ln w="12700">
            <a:solidFill>
              <a:schemeClr val="accent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10244" name="AutoShape 7"/>
          <p:cNvSpPr>
            <a:spLocks noChangeArrowheads="1"/>
          </p:cNvSpPr>
          <p:nvPr/>
        </p:nvSpPr>
        <p:spPr bwMode="auto">
          <a:xfrm>
            <a:off x="344488" y="4668838"/>
            <a:ext cx="457200" cy="457200"/>
          </a:xfrm>
          <a:prstGeom prst="irregularSeal1">
            <a:avLst/>
          </a:prstGeom>
          <a:solidFill>
            <a:srgbClr val="FF00FF"/>
          </a:solidFill>
          <a:ln w="12700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10245" name="Line 8"/>
          <p:cNvSpPr>
            <a:spLocks noChangeShapeType="1"/>
          </p:cNvSpPr>
          <p:nvPr/>
        </p:nvSpPr>
        <p:spPr bwMode="auto">
          <a:xfrm>
            <a:off x="800100" y="4895850"/>
            <a:ext cx="2209800" cy="3810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6" name="Line 9"/>
          <p:cNvSpPr>
            <a:spLocks noChangeShapeType="1"/>
          </p:cNvSpPr>
          <p:nvPr/>
        </p:nvSpPr>
        <p:spPr bwMode="auto">
          <a:xfrm>
            <a:off x="1335088" y="3906838"/>
            <a:ext cx="2286000" cy="190500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7" name="Line 10"/>
          <p:cNvSpPr>
            <a:spLocks noChangeShapeType="1"/>
          </p:cNvSpPr>
          <p:nvPr/>
        </p:nvSpPr>
        <p:spPr bwMode="auto">
          <a:xfrm>
            <a:off x="3011488" y="5278438"/>
            <a:ext cx="228600" cy="6858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8" name="Line 11"/>
          <p:cNvSpPr>
            <a:spLocks noChangeShapeType="1"/>
          </p:cNvSpPr>
          <p:nvPr/>
        </p:nvSpPr>
        <p:spPr bwMode="auto">
          <a:xfrm flipV="1">
            <a:off x="3240088" y="3602038"/>
            <a:ext cx="457200" cy="23622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9" name="Line 12"/>
          <p:cNvSpPr>
            <a:spLocks noChangeShapeType="1"/>
          </p:cNvSpPr>
          <p:nvPr/>
        </p:nvSpPr>
        <p:spPr bwMode="auto">
          <a:xfrm>
            <a:off x="877888" y="3602038"/>
            <a:ext cx="35814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0" name="Line 13"/>
          <p:cNvSpPr>
            <a:spLocks noChangeShapeType="1"/>
          </p:cNvSpPr>
          <p:nvPr/>
        </p:nvSpPr>
        <p:spPr bwMode="auto">
          <a:xfrm>
            <a:off x="2630488" y="2230438"/>
            <a:ext cx="0" cy="3733800"/>
          </a:xfrm>
          <a:prstGeom prst="line">
            <a:avLst/>
          </a:prstGeom>
          <a:noFill/>
          <a:ln w="28575">
            <a:solidFill>
              <a:srgbClr val="0000FF"/>
            </a:solidFill>
            <a:prstDash val="dash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1" name="Line 14"/>
          <p:cNvSpPr>
            <a:spLocks noChangeShapeType="1"/>
          </p:cNvSpPr>
          <p:nvPr/>
        </p:nvSpPr>
        <p:spPr bwMode="auto">
          <a:xfrm>
            <a:off x="1868488" y="2230438"/>
            <a:ext cx="16002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2" name="Line 15"/>
          <p:cNvSpPr>
            <a:spLocks noChangeShapeType="1"/>
          </p:cNvSpPr>
          <p:nvPr/>
        </p:nvSpPr>
        <p:spPr bwMode="auto">
          <a:xfrm flipH="1" flipV="1">
            <a:off x="3163888" y="2230438"/>
            <a:ext cx="533400" cy="13716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3" name="Line 16"/>
          <p:cNvSpPr>
            <a:spLocks noChangeShapeType="1"/>
          </p:cNvSpPr>
          <p:nvPr/>
        </p:nvSpPr>
        <p:spPr bwMode="auto">
          <a:xfrm flipH="1">
            <a:off x="2630488" y="2230438"/>
            <a:ext cx="533400" cy="137160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0254" name="Object 17"/>
          <p:cNvGraphicFramePr>
            <a:graphicFrameLocks noChangeAspect="1"/>
          </p:cNvGraphicFramePr>
          <p:nvPr/>
        </p:nvGraphicFramePr>
        <p:xfrm>
          <a:off x="900113" y="3068638"/>
          <a:ext cx="3556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0" name="公式" r:id="rId1" imgW="45085" imgH="51435" progId="Equation.3">
                  <p:embed/>
                </p:oleObj>
              </mc:Choice>
              <mc:Fallback>
                <p:oleObj name="公式" r:id="rId1" imgW="45085" imgH="51435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068638"/>
                        <a:ext cx="35560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5" name="Object 18"/>
          <p:cNvGraphicFramePr>
            <a:graphicFrameLocks noChangeAspect="1"/>
          </p:cNvGraphicFramePr>
          <p:nvPr/>
        </p:nvGraphicFramePr>
        <p:xfrm>
          <a:off x="406400" y="4211638"/>
          <a:ext cx="35560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1" name="公式" r:id="rId3" imgW="45085" imgH="71120" progId="Equation.3">
                  <p:embed/>
                </p:oleObj>
              </mc:Choice>
              <mc:Fallback>
                <p:oleObj name="公式" r:id="rId3" imgW="45085" imgH="7112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" y="4211638"/>
                        <a:ext cx="355600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6" name="Object 19"/>
          <p:cNvGraphicFramePr>
            <a:graphicFrameLocks noChangeAspect="1"/>
          </p:cNvGraphicFramePr>
          <p:nvPr/>
        </p:nvGraphicFramePr>
        <p:xfrm>
          <a:off x="2997200" y="1773238"/>
          <a:ext cx="3873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2" name="公式" r:id="rId5" imgW="51435" imgH="51435" progId="Equation.3">
                  <p:embed/>
                </p:oleObj>
              </mc:Choice>
              <mc:Fallback>
                <p:oleObj name="公式" r:id="rId5" imgW="51435" imgH="51435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200" y="1773238"/>
                        <a:ext cx="38735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7" name="Object 20"/>
          <p:cNvGraphicFramePr>
            <a:graphicFrameLocks noChangeAspect="1"/>
          </p:cNvGraphicFramePr>
          <p:nvPr/>
        </p:nvGraphicFramePr>
        <p:xfrm>
          <a:off x="2463800" y="1773238"/>
          <a:ext cx="38735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3" name="公式" r:id="rId7" imgW="51435" imgH="71120" progId="Equation.3">
                  <p:embed/>
                </p:oleObj>
              </mc:Choice>
              <mc:Fallback>
                <p:oleObj name="公式" r:id="rId7" imgW="51435" imgH="7112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3800" y="1773238"/>
                        <a:ext cx="387350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8" name="Object 21"/>
          <p:cNvGraphicFramePr>
            <a:graphicFrameLocks noChangeAspect="1"/>
          </p:cNvGraphicFramePr>
          <p:nvPr/>
        </p:nvGraphicFramePr>
        <p:xfrm>
          <a:off x="877888" y="3830638"/>
          <a:ext cx="4762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4" name="公式" r:id="rId9" imgW="83820" imgH="51435" progId="Equation.3">
                  <p:embed/>
                </p:oleObj>
              </mc:Choice>
              <mc:Fallback>
                <p:oleObj name="公式" r:id="rId9" imgW="83820" imgH="51435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888" y="3830638"/>
                        <a:ext cx="47625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9" name="Object 22"/>
          <p:cNvGraphicFramePr>
            <a:graphicFrameLocks noChangeAspect="1"/>
          </p:cNvGraphicFramePr>
          <p:nvPr/>
        </p:nvGraphicFramePr>
        <p:xfrm>
          <a:off x="1168400" y="5430838"/>
          <a:ext cx="3857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5" name="公式" r:id="rId11" imgW="51435" imgH="90170" progId="Equation.3">
                  <p:embed/>
                </p:oleObj>
              </mc:Choice>
              <mc:Fallback>
                <p:oleObj name="公式" r:id="rId11" imgW="51435" imgH="9017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400" y="5430838"/>
                        <a:ext cx="385763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0" name="Text Box 23"/>
          <p:cNvSpPr txBox="1">
            <a:spLocks noChangeArrowheads="1"/>
          </p:cNvSpPr>
          <p:nvPr/>
        </p:nvSpPr>
        <p:spPr bwMode="auto">
          <a:xfrm>
            <a:off x="4500563" y="4292600"/>
            <a:ext cx="1600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solidFill>
                  <a:srgbClr val="FF00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kumimoji="1" lang="en-US" altLang="zh-CN" sz="28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1)</a:t>
            </a:r>
            <a:r>
              <a:rPr kumimoji="1" lang="zh-CN" altLang="en-US" sz="2800">
                <a:solidFill>
                  <a:srgbClr val="FF0000"/>
                </a:solidFill>
                <a:latin typeface="宋体" panose="02010600030101010101" pitchFamily="2" charset="-122"/>
              </a:rPr>
              <a:t>形状</a:t>
            </a:r>
            <a:r>
              <a:rPr kumimoji="1" lang="en-US" altLang="zh-CN" sz="2800">
                <a:solidFill>
                  <a:srgbClr val="CC0000"/>
                </a:solidFill>
                <a:latin typeface="宋体" panose="02010600030101010101" pitchFamily="2" charset="-122"/>
              </a:rPr>
              <a:t>:</a:t>
            </a:r>
            <a:endParaRPr kumimoji="1" lang="en-US" altLang="zh-CN" sz="2800">
              <a:solidFill>
                <a:srgbClr val="CC0000"/>
              </a:solidFill>
              <a:latin typeface="宋体" panose="02010600030101010101" pitchFamily="2" charset="-122"/>
            </a:endParaRPr>
          </a:p>
        </p:txBody>
      </p:sp>
      <p:sp>
        <p:nvSpPr>
          <p:cNvPr id="10261" name="Text Box 24"/>
          <p:cNvSpPr txBox="1">
            <a:spLocks noChangeArrowheads="1"/>
          </p:cNvSpPr>
          <p:nvPr/>
        </p:nvSpPr>
        <p:spPr bwMode="auto">
          <a:xfrm>
            <a:off x="4178300" y="4783138"/>
            <a:ext cx="49514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solidFill>
                  <a:srgbClr val="000000"/>
                </a:solidFill>
                <a:latin typeface="方正书宋简体" charset="-122"/>
              </a:rPr>
              <a:t>一系列同心圆环，内疏外密。</a:t>
            </a:r>
            <a:endParaRPr kumimoji="1" lang="zh-CN" altLang="en-US" sz="2800">
              <a:solidFill>
                <a:srgbClr val="000000"/>
              </a:solidFill>
              <a:latin typeface="方正书宋简体" charset="-122"/>
            </a:endParaRPr>
          </a:p>
        </p:txBody>
      </p:sp>
      <p:sp>
        <p:nvSpPr>
          <p:cNvPr id="10262" name="Text Box 25"/>
          <p:cNvSpPr txBox="1">
            <a:spLocks noChangeArrowheads="1"/>
          </p:cNvSpPr>
          <p:nvPr/>
        </p:nvSpPr>
        <p:spPr bwMode="auto">
          <a:xfrm>
            <a:off x="4356100" y="5300663"/>
            <a:ext cx="3743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solidFill>
                  <a:srgbClr val="FF00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</a:t>
            </a:r>
            <a:r>
              <a:rPr kumimoji="1" lang="en-US" altLang="zh-CN" sz="28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2)</a:t>
            </a:r>
            <a:r>
              <a:rPr kumimoji="1" lang="zh-CN" altLang="en-US" sz="2800">
                <a:solidFill>
                  <a:srgbClr val="FF0000"/>
                </a:solidFill>
                <a:latin typeface="宋体" panose="02010600030101010101" pitchFamily="2" charset="-122"/>
              </a:rPr>
              <a:t>条纹</a:t>
            </a:r>
            <a:r>
              <a:rPr kumimoji="1" lang="zh-CN" altLang="en-US" sz="2800">
                <a:solidFill>
                  <a:srgbClr val="CC0000"/>
                </a:solidFill>
                <a:latin typeface="宋体" panose="02010600030101010101" pitchFamily="2" charset="-122"/>
              </a:rPr>
              <a:t>级次分布</a:t>
            </a:r>
            <a:r>
              <a:rPr kumimoji="1" lang="en-US" altLang="zh-CN" sz="2800">
                <a:solidFill>
                  <a:srgbClr val="CC0000"/>
                </a:solidFill>
                <a:latin typeface="宋体" panose="02010600030101010101" pitchFamily="2" charset="-122"/>
              </a:rPr>
              <a:t>:</a:t>
            </a:r>
            <a:endParaRPr kumimoji="1" lang="en-US" altLang="zh-CN" sz="2800">
              <a:solidFill>
                <a:srgbClr val="CC0000"/>
              </a:solidFill>
              <a:latin typeface="宋体" panose="02010600030101010101" pitchFamily="2" charset="-122"/>
            </a:endParaRPr>
          </a:p>
        </p:txBody>
      </p:sp>
      <p:sp>
        <p:nvSpPr>
          <p:cNvPr id="10263" name="Text Box 26"/>
          <p:cNvSpPr txBox="1">
            <a:spLocks noChangeArrowheads="1"/>
          </p:cNvSpPr>
          <p:nvPr/>
        </p:nvSpPr>
        <p:spPr bwMode="auto">
          <a:xfrm>
            <a:off x="4572000" y="5805488"/>
            <a:ext cx="4356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中央级次高，边缘级次低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10264" name="Object 27"/>
          <p:cNvGraphicFramePr>
            <a:graphicFrameLocks noChangeAspect="1"/>
          </p:cNvGraphicFramePr>
          <p:nvPr/>
        </p:nvGraphicFramePr>
        <p:xfrm>
          <a:off x="5148263" y="836613"/>
          <a:ext cx="2894012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6" name="Equation" r:id="rId13" imgW="882015" imgH="250825" progId="Equation.DSMT4">
                  <p:embed/>
                </p:oleObj>
              </mc:Choice>
              <mc:Fallback>
                <p:oleObj name="Equation" r:id="rId13" imgW="882015" imgH="250825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836613"/>
                        <a:ext cx="2894012" cy="985837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chemeClr val="accent1"/>
                          </a:gs>
                          <a:gs pos="50000">
                            <a:srgbClr val="C8E6E8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5" name="Line 28"/>
          <p:cNvSpPr>
            <a:spLocks noChangeShapeType="1"/>
          </p:cNvSpPr>
          <p:nvPr/>
        </p:nvSpPr>
        <p:spPr bwMode="auto">
          <a:xfrm flipV="1">
            <a:off x="1639888" y="2230438"/>
            <a:ext cx="533400" cy="13716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6" name="Line 29"/>
          <p:cNvSpPr>
            <a:spLocks noChangeShapeType="1"/>
          </p:cNvSpPr>
          <p:nvPr/>
        </p:nvSpPr>
        <p:spPr bwMode="auto">
          <a:xfrm flipH="1" flipV="1">
            <a:off x="1639888" y="3602038"/>
            <a:ext cx="457200" cy="23622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7" name="Line 30"/>
          <p:cNvSpPr>
            <a:spLocks noChangeShapeType="1"/>
          </p:cNvSpPr>
          <p:nvPr/>
        </p:nvSpPr>
        <p:spPr bwMode="auto">
          <a:xfrm flipV="1">
            <a:off x="725488" y="4745038"/>
            <a:ext cx="1600200" cy="1524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8" name="Line 31"/>
          <p:cNvSpPr>
            <a:spLocks noChangeShapeType="1"/>
          </p:cNvSpPr>
          <p:nvPr/>
        </p:nvSpPr>
        <p:spPr bwMode="auto">
          <a:xfrm flipH="1">
            <a:off x="2097088" y="4745038"/>
            <a:ext cx="228600" cy="12192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0269" name="Object 32"/>
          <p:cNvGraphicFramePr>
            <a:graphicFrameLocks noChangeAspect="1"/>
          </p:cNvGraphicFramePr>
          <p:nvPr/>
        </p:nvGraphicFramePr>
        <p:xfrm>
          <a:off x="1930400" y="1773238"/>
          <a:ext cx="44608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7" name="公式" r:id="rId15" imgW="77470" imgH="51435" progId="Equation.3">
                  <p:embed/>
                </p:oleObj>
              </mc:Choice>
              <mc:Fallback>
                <p:oleObj name="公式" r:id="rId15" imgW="77470" imgH="51435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0400" y="1773238"/>
                        <a:ext cx="446088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0" name="Line 33"/>
          <p:cNvSpPr>
            <a:spLocks noChangeShapeType="1"/>
          </p:cNvSpPr>
          <p:nvPr/>
        </p:nvSpPr>
        <p:spPr bwMode="auto">
          <a:xfrm flipH="1">
            <a:off x="2030413" y="5878513"/>
            <a:ext cx="71437" cy="36036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1" name="Line 34"/>
          <p:cNvSpPr>
            <a:spLocks noChangeShapeType="1"/>
          </p:cNvSpPr>
          <p:nvPr/>
        </p:nvSpPr>
        <p:spPr bwMode="auto">
          <a:xfrm flipH="1" flipV="1">
            <a:off x="1506538" y="3573463"/>
            <a:ext cx="504825" cy="26638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2" name="Line 35"/>
          <p:cNvSpPr>
            <a:spLocks noChangeShapeType="1"/>
          </p:cNvSpPr>
          <p:nvPr/>
        </p:nvSpPr>
        <p:spPr bwMode="auto">
          <a:xfrm flipV="1">
            <a:off x="1506538" y="2208213"/>
            <a:ext cx="649287" cy="13684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3" name="Line 36"/>
          <p:cNvSpPr>
            <a:spLocks noChangeShapeType="1"/>
          </p:cNvSpPr>
          <p:nvPr/>
        </p:nvSpPr>
        <p:spPr bwMode="auto">
          <a:xfrm>
            <a:off x="3235325" y="5876925"/>
            <a:ext cx="71438" cy="360363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4" name="Line 37"/>
          <p:cNvSpPr>
            <a:spLocks noChangeShapeType="1"/>
          </p:cNvSpPr>
          <p:nvPr/>
        </p:nvSpPr>
        <p:spPr bwMode="auto">
          <a:xfrm flipV="1">
            <a:off x="3306763" y="3573463"/>
            <a:ext cx="504825" cy="26638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5" name="Line 38"/>
          <p:cNvSpPr>
            <a:spLocks noChangeShapeType="1"/>
          </p:cNvSpPr>
          <p:nvPr/>
        </p:nvSpPr>
        <p:spPr bwMode="auto">
          <a:xfrm flipH="1" flipV="1">
            <a:off x="3163888" y="2208213"/>
            <a:ext cx="647700" cy="13684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6" name="Freeform 39"/>
          <p:cNvSpPr/>
          <p:nvPr/>
        </p:nvSpPr>
        <p:spPr bwMode="auto">
          <a:xfrm>
            <a:off x="755650" y="4652963"/>
            <a:ext cx="71438" cy="504825"/>
          </a:xfrm>
          <a:custGeom>
            <a:avLst/>
            <a:gdLst>
              <a:gd name="T0" fmla="*/ 2147483646 w 45"/>
              <a:gd name="T1" fmla="*/ 0 h 318"/>
              <a:gd name="T2" fmla="*/ 0 w 45"/>
              <a:gd name="T3" fmla="*/ 2147483646 h 318"/>
              <a:gd name="T4" fmla="*/ 2147483646 w 45"/>
              <a:gd name="T5" fmla="*/ 2147483646 h 318"/>
              <a:gd name="T6" fmla="*/ 0 w 45"/>
              <a:gd name="T7" fmla="*/ 2147483646 h 318"/>
              <a:gd name="T8" fmla="*/ 2147483646 w 45"/>
              <a:gd name="T9" fmla="*/ 2147483646 h 318"/>
              <a:gd name="T10" fmla="*/ 0 w 45"/>
              <a:gd name="T11" fmla="*/ 2147483646 h 3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5" h="318">
                <a:moveTo>
                  <a:pt x="45" y="0"/>
                </a:moveTo>
                <a:cubicBezTo>
                  <a:pt x="22" y="15"/>
                  <a:pt x="0" y="30"/>
                  <a:pt x="0" y="45"/>
                </a:cubicBezTo>
                <a:cubicBezTo>
                  <a:pt x="0" y="60"/>
                  <a:pt x="45" y="68"/>
                  <a:pt x="45" y="91"/>
                </a:cubicBezTo>
                <a:cubicBezTo>
                  <a:pt x="45" y="114"/>
                  <a:pt x="0" y="159"/>
                  <a:pt x="0" y="182"/>
                </a:cubicBezTo>
                <a:cubicBezTo>
                  <a:pt x="0" y="205"/>
                  <a:pt x="45" y="204"/>
                  <a:pt x="45" y="227"/>
                </a:cubicBezTo>
                <a:cubicBezTo>
                  <a:pt x="45" y="250"/>
                  <a:pt x="7" y="303"/>
                  <a:pt x="0" y="318"/>
                </a:cubicBezTo>
              </a:path>
            </a:pathLst>
          </a:custGeom>
          <a:noFill/>
          <a:ln w="28575" cap="flat" cmpd="sng">
            <a:solidFill>
              <a:srgbClr val="FF00FF"/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77" name="Rectangle 50"/>
          <p:cNvSpPr>
            <a:spLocks noChangeArrowheads="1"/>
          </p:cNvSpPr>
          <p:nvPr/>
        </p:nvSpPr>
        <p:spPr bwMode="auto">
          <a:xfrm>
            <a:off x="611188" y="2060575"/>
            <a:ext cx="12557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观察屏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10278" name="Rectangle 51"/>
          <p:cNvSpPr>
            <a:spLocks noChangeArrowheads="1"/>
          </p:cNvSpPr>
          <p:nvPr/>
        </p:nvSpPr>
        <p:spPr bwMode="auto">
          <a:xfrm>
            <a:off x="323850" y="5805488"/>
            <a:ext cx="898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薄膜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10279" name="Object 52"/>
          <p:cNvGraphicFramePr>
            <a:graphicFrameLocks noGrp="1" noChangeAspect="1"/>
          </p:cNvGraphicFramePr>
          <p:nvPr>
            <p:ph/>
          </p:nvPr>
        </p:nvGraphicFramePr>
        <p:xfrm>
          <a:off x="4427538" y="2852738"/>
          <a:ext cx="7747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8" name="公式" r:id="rId17" imgW="253365" imgH="177800" progId="Equation.3">
                  <p:embed/>
                </p:oleObj>
              </mc:Choice>
              <mc:Fallback>
                <p:oleObj name="公式" r:id="rId17" imgW="253365" imgH="177800" progId="Equation.3">
                  <p:embed/>
                  <p:pic>
                    <p:nvPicPr>
                      <p:cNvPr id="0" name="Object 5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2852738"/>
                        <a:ext cx="7747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0" name="AutoShape 53"/>
          <p:cNvSpPr/>
          <p:nvPr/>
        </p:nvSpPr>
        <p:spPr bwMode="auto">
          <a:xfrm>
            <a:off x="5292725" y="2060575"/>
            <a:ext cx="212725" cy="2209800"/>
          </a:xfrm>
          <a:prstGeom prst="leftBrace">
            <a:avLst>
              <a:gd name="adj1" fmla="val 86567"/>
              <a:gd name="adj2" fmla="val 50000"/>
            </a:avLst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10281" name="Group 54"/>
          <p:cNvGrpSpPr/>
          <p:nvPr/>
        </p:nvGrpSpPr>
        <p:grpSpPr bwMode="auto">
          <a:xfrm>
            <a:off x="5651500" y="1844675"/>
            <a:ext cx="2900363" cy="1027113"/>
            <a:chOff x="960" y="1092"/>
            <a:chExt cx="1954" cy="732"/>
          </a:xfrm>
        </p:grpSpPr>
        <p:graphicFrame>
          <p:nvGraphicFramePr>
            <p:cNvPr id="10288" name="Object 55"/>
            <p:cNvGraphicFramePr>
              <a:graphicFrameLocks noChangeAspect="1"/>
            </p:cNvGraphicFramePr>
            <p:nvPr/>
          </p:nvGraphicFramePr>
          <p:xfrm>
            <a:off x="960" y="1152"/>
            <a:ext cx="384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9" name="公式" r:id="rId19" imgW="304800" imgH="254000" progId="Equation.3">
                    <p:embed/>
                  </p:oleObj>
                </mc:Choice>
                <mc:Fallback>
                  <p:oleObj name="公式" r:id="rId19" imgW="304800" imgH="254000" progId="Equation.3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1152"/>
                          <a:ext cx="384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89" name="Text Box 56"/>
            <p:cNvSpPr txBox="1">
              <a:spLocks noChangeArrowheads="1"/>
            </p:cNvSpPr>
            <p:nvPr/>
          </p:nvSpPr>
          <p:spPr bwMode="auto">
            <a:xfrm>
              <a:off x="1967" y="1092"/>
              <a:ext cx="947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D9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solidFill>
                    <a:srgbClr val="CC0000"/>
                  </a:solidFill>
                  <a:latin typeface="Times New Roman" panose="02020603050405020304" pitchFamily="18" charset="0"/>
                </a:rPr>
                <a:t>明纹</a:t>
              </a:r>
              <a:endParaRPr lang="zh-CN" altLang="en-US" sz="2800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0290" name="Object 57"/>
            <p:cNvGraphicFramePr>
              <a:graphicFrameLocks noChangeAspect="1"/>
            </p:cNvGraphicFramePr>
            <p:nvPr/>
          </p:nvGraphicFramePr>
          <p:xfrm>
            <a:off x="997" y="1488"/>
            <a:ext cx="1595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0" name="公式" r:id="rId21" imgW="1180465" imgH="304800" progId="Equation.3">
                    <p:embed/>
                  </p:oleObj>
                </mc:Choice>
                <mc:Fallback>
                  <p:oleObj name="公式" r:id="rId21" imgW="1180465" imgH="304800" progId="Equation.3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7" y="1488"/>
                          <a:ext cx="1595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282" name="Group 58"/>
          <p:cNvGrpSpPr/>
          <p:nvPr/>
        </p:nvGrpSpPr>
        <p:grpSpPr bwMode="auto">
          <a:xfrm>
            <a:off x="5580063" y="2852738"/>
            <a:ext cx="3348037" cy="1528762"/>
            <a:chOff x="816" y="1868"/>
            <a:chExt cx="2289" cy="1009"/>
          </a:xfrm>
        </p:grpSpPr>
        <p:graphicFrame>
          <p:nvGraphicFramePr>
            <p:cNvPr id="10285" name="Object 59"/>
            <p:cNvGraphicFramePr>
              <a:graphicFrameLocks noChangeAspect="1"/>
            </p:cNvGraphicFramePr>
            <p:nvPr/>
          </p:nvGraphicFramePr>
          <p:xfrm>
            <a:off x="816" y="1868"/>
            <a:ext cx="1104" cy="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1" name="公式" r:id="rId23" imgW="1002665" imgH="609600" progId="Equation.3">
                    <p:embed/>
                  </p:oleObj>
                </mc:Choice>
                <mc:Fallback>
                  <p:oleObj name="公式" r:id="rId23" imgW="1002665" imgH="609600" progId="Equation.3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1868"/>
                          <a:ext cx="1104" cy="6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86" name="Text Box 60"/>
            <p:cNvSpPr txBox="1">
              <a:spLocks noChangeArrowheads="1"/>
            </p:cNvSpPr>
            <p:nvPr/>
          </p:nvSpPr>
          <p:spPr bwMode="auto">
            <a:xfrm>
              <a:off x="1968" y="2056"/>
              <a:ext cx="1137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8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solidFill>
                    <a:srgbClr val="0000FF"/>
                  </a:solidFill>
                  <a:latin typeface="Times New Roman" panose="02020603050405020304" pitchFamily="18" charset="0"/>
                </a:rPr>
                <a:t>暗纹</a:t>
              </a:r>
              <a:endParaRPr lang="zh-CN" altLang="en-US" sz="280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0287" name="Object 61"/>
            <p:cNvGraphicFramePr>
              <a:graphicFrameLocks noChangeAspect="1"/>
            </p:cNvGraphicFramePr>
            <p:nvPr/>
          </p:nvGraphicFramePr>
          <p:xfrm>
            <a:off x="816" y="2544"/>
            <a:ext cx="1776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2" name="公式" r:id="rId25" imgW="1358265" imgH="304800" progId="Equation.3">
                    <p:embed/>
                  </p:oleObj>
                </mc:Choice>
                <mc:Fallback>
                  <p:oleObj name="公式" r:id="rId25" imgW="1358265" imgH="304800" progId="Equation.3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2544"/>
                          <a:ext cx="1776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283" name="Text Box 62"/>
          <p:cNvSpPr txBox="1">
            <a:spLocks noChangeArrowheads="1"/>
          </p:cNvSpPr>
          <p:nvPr/>
        </p:nvSpPr>
        <p:spPr bwMode="auto">
          <a:xfrm>
            <a:off x="0" y="3270250"/>
            <a:ext cx="898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</a:rPr>
              <a:t>透镜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10284" name="Rectangle 72"/>
          <p:cNvSpPr>
            <a:spLocks noChangeArrowheads="1"/>
          </p:cNvSpPr>
          <p:nvPr/>
        </p:nvSpPr>
        <p:spPr bwMode="auto">
          <a:xfrm>
            <a:off x="1331913" y="836613"/>
            <a:ext cx="4114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0"/>
              </a:spcBef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800">
                <a:latin typeface="Times New Roman" panose="02020603050405020304" pitchFamily="18" charset="0"/>
              </a:rPr>
              <a:t>干涉条纹的</a:t>
            </a:r>
            <a:r>
              <a:rPr lang="zh-CN" altLang="en-US" sz="2800">
                <a:solidFill>
                  <a:srgbClr val="CC0000"/>
                </a:solidFill>
                <a:latin typeface="Times New Roman" panose="02020603050405020304" pitchFamily="18" charset="0"/>
              </a:rPr>
              <a:t>特点</a:t>
            </a:r>
            <a:endParaRPr lang="zh-CN" altLang="en-US" sz="2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770" name="Picture 2" descr="17-18-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908050"/>
            <a:ext cx="5451475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7667625" y="1700213"/>
            <a:ext cx="733425" cy="202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3600">
                <a:solidFill>
                  <a:srgbClr val="FF66FF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等倾条纹</a:t>
            </a:r>
            <a:endParaRPr kumimoji="1" lang="zh-CN" altLang="en-US" sz="3600">
              <a:solidFill>
                <a:srgbClr val="FF66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416772" name="Text Box 4"/>
          <p:cNvSpPr txBox="1">
            <a:spLocks noChangeArrowheads="1"/>
          </p:cNvSpPr>
          <p:nvPr/>
        </p:nvSpPr>
        <p:spPr bwMode="auto">
          <a:xfrm>
            <a:off x="4162425" y="3429000"/>
            <a:ext cx="350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7     6    5  4  3  2 1</a:t>
            </a:r>
            <a:endParaRPr kumimoji="1" lang="en-US" altLang="zh-CN" sz="28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6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6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16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2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794" name="Picture 2" descr="等倾干涉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356100" y="2205038"/>
            <a:ext cx="4032250" cy="443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 Box 3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971550" y="822325"/>
            <a:ext cx="4356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solidFill>
                  <a:srgbClr val="FF3300"/>
                </a:solidFill>
                <a:latin typeface="宋体" panose="02010600030101010101" pitchFamily="2" charset="-122"/>
              </a:rPr>
              <a:t>3)</a:t>
            </a:r>
            <a:r>
              <a:rPr kumimoji="1" lang="zh-CN" altLang="en-US" sz="2800">
                <a:solidFill>
                  <a:srgbClr val="FF3300"/>
                </a:solidFill>
                <a:latin typeface="宋体" panose="02010600030101010101" pitchFamily="2" charset="-122"/>
              </a:rPr>
              <a:t>膜厚变化时</a:t>
            </a:r>
            <a:r>
              <a:rPr kumimoji="1" lang="en-US" altLang="zh-CN" sz="2800">
                <a:solidFill>
                  <a:srgbClr val="FF3300"/>
                </a:solidFill>
                <a:latin typeface="宋体" panose="02010600030101010101" pitchFamily="2" charset="-122"/>
              </a:rPr>
              <a:t>,</a:t>
            </a:r>
            <a:r>
              <a:rPr kumimoji="1" lang="zh-CN" altLang="en-US" sz="2800">
                <a:solidFill>
                  <a:srgbClr val="FF3300"/>
                </a:solidFill>
                <a:latin typeface="宋体" panose="02010600030101010101" pitchFamily="2" charset="-122"/>
              </a:rPr>
              <a:t>条纹移动：</a:t>
            </a:r>
            <a:endParaRPr kumimoji="1" lang="zh-CN" altLang="en-US" sz="2800">
              <a:solidFill>
                <a:srgbClr val="FF3300"/>
              </a:solidFill>
              <a:latin typeface="宋体" panose="02010600030101010101" pitchFamily="2" charset="-122"/>
            </a:endParaRPr>
          </a:p>
        </p:txBody>
      </p:sp>
      <p:sp>
        <p:nvSpPr>
          <p:cNvPr id="417796" name="Text Box 4"/>
          <p:cNvSpPr txBox="1">
            <a:spLocks noChangeArrowheads="1"/>
          </p:cNvSpPr>
          <p:nvPr/>
        </p:nvSpPr>
        <p:spPr bwMode="auto">
          <a:xfrm>
            <a:off x="0" y="2997200"/>
            <a:ext cx="3889375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      </a:t>
            </a:r>
            <a:r>
              <a:rPr kumimoji="1"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厚度增大时，圆纹从中心冒出，向外扩张，条纹间距变密。 </a:t>
            </a:r>
            <a:endParaRPr kumimoji="1" lang="zh-CN" altLang="en-US" sz="2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17808" name="Object 16"/>
          <p:cNvGraphicFramePr>
            <a:graphicFrameLocks noChangeAspect="1"/>
          </p:cNvGraphicFramePr>
          <p:nvPr/>
        </p:nvGraphicFramePr>
        <p:xfrm>
          <a:off x="561975" y="2436813"/>
          <a:ext cx="2584450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7" name="Equation" r:id="rId3" imgW="1040765" imgH="241300" progId="Equation.DSMT4">
                  <p:embed/>
                </p:oleObj>
              </mc:Choice>
              <mc:Fallback>
                <p:oleObj name="Equation" r:id="rId3" imgW="1040765" imgH="2413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" y="2436813"/>
                        <a:ext cx="2584450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7809" name="Text Box 17"/>
          <p:cNvSpPr txBox="1">
            <a:spLocks noChangeArrowheads="1"/>
          </p:cNvSpPr>
          <p:nvPr/>
        </p:nvSpPr>
        <p:spPr bwMode="auto">
          <a:xfrm>
            <a:off x="684213" y="1916113"/>
            <a:ext cx="1790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i="1">
                <a:latin typeface="Times New Roman" panose="02020603050405020304" pitchFamily="18" charset="0"/>
              </a:rPr>
              <a:t>k</a:t>
            </a:r>
            <a:r>
              <a:rPr kumimoji="1" lang="zh-CN" altLang="en-US" sz="2800">
                <a:latin typeface="方正书宋简体" charset="-122"/>
              </a:rPr>
              <a:t>一定时，</a:t>
            </a:r>
            <a:endParaRPr kumimoji="1" lang="zh-CN" altLang="en-US" sz="2800">
              <a:latin typeface="方正书宋简体" charset="-122"/>
            </a:endParaRPr>
          </a:p>
        </p:txBody>
      </p:sp>
      <p:graphicFrame>
        <p:nvGraphicFramePr>
          <p:cNvPr id="417811" name="Object 19"/>
          <p:cNvGraphicFramePr/>
          <p:nvPr/>
        </p:nvGraphicFramePr>
        <p:xfrm>
          <a:off x="755650" y="1268413"/>
          <a:ext cx="518477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" name="Equation" r:id="rId5" imgW="1455420" imgH="250825" progId="Equation.DSMT4">
                  <p:embed/>
                </p:oleObj>
              </mc:Choice>
              <mc:Fallback>
                <p:oleObj name="Equation" r:id="rId5" imgW="1455420" imgH="250825" progId="Equation.DSMT4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268413"/>
                        <a:ext cx="5184775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7812" name="Rectangle 20"/>
          <p:cNvSpPr>
            <a:spLocks noChangeArrowheads="1"/>
          </p:cNvSpPr>
          <p:nvPr/>
        </p:nvSpPr>
        <p:spPr bwMode="auto">
          <a:xfrm>
            <a:off x="250825" y="4365625"/>
            <a:ext cx="40338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solidFill>
                  <a:srgbClr val="FF0000"/>
                </a:solidFill>
                <a:latin typeface="方正书宋简体" charset="-122"/>
              </a:rPr>
              <a:t>4</a:t>
            </a:r>
            <a:r>
              <a:rPr kumimoji="1" lang="zh-CN" altLang="en-US" sz="2800">
                <a:solidFill>
                  <a:srgbClr val="FF0000"/>
                </a:solidFill>
                <a:latin typeface="方正书宋简体" charset="-122"/>
              </a:rPr>
              <a:t>）波长对条纹的影响：</a:t>
            </a:r>
            <a:endParaRPr kumimoji="1" lang="zh-CN" altLang="en-US" sz="2800">
              <a:solidFill>
                <a:srgbClr val="FF0000"/>
              </a:solidFill>
              <a:latin typeface="方正书宋简体" charset="-122"/>
            </a:endParaRPr>
          </a:p>
        </p:txBody>
      </p:sp>
      <p:graphicFrame>
        <p:nvGraphicFramePr>
          <p:cNvPr id="417813" name="Object 21"/>
          <p:cNvGraphicFramePr>
            <a:graphicFrameLocks noChangeAspect="1"/>
          </p:cNvGraphicFramePr>
          <p:nvPr/>
        </p:nvGraphicFramePr>
        <p:xfrm>
          <a:off x="684213" y="5445125"/>
          <a:ext cx="266382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9" name="公式" r:id="rId7" imgW="1078865" imgH="241300" progId="Equation.3">
                  <p:embed/>
                </p:oleObj>
              </mc:Choice>
              <mc:Fallback>
                <p:oleObj name="公式" r:id="rId7" imgW="1078865" imgH="2413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445125"/>
                        <a:ext cx="2663825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7814" name="Text Box 22"/>
          <p:cNvSpPr txBox="1">
            <a:spLocks noChangeArrowheads="1"/>
          </p:cNvSpPr>
          <p:nvPr/>
        </p:nvSpPr>
        <p:spPr bwMode="auto">
          <a:xfrm>
            <a:off x="755650" y="4941888"/>
            <a:ext cx="28813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i="1">
                <a:latin typeface="Times New Roman" panose="02020603050405020304" pitchFamily="18" charset="0"/>
              </a:rPr>
              <a:t>k</a:t>
            </a:r>
            <a:r>
              <a:rPr kumimoji="1" lang="zh-CN" altLang="en-US" sz="2800">
                <a:latin typeface="Times New Roman" panose="02020603050405020304" pitchFamily="18" charset="0"/>
              </a:rPr>
              <a:t>，</a:t>
            </a:r>
            <a:r>
              <a:rPr kumimoji="1" lang="en-US" altLang="zh-CN" sz="2800" i="1">
                <a:latin typeface="Times New Roman" panose="02020603050405020304" pitchFamily="18" charset="0"/>
              </a:rPr>
              <a:t>e</a:t>
            </a:r>
            <a:r>
              <a:rPr kumimoji="1" lang="zh-CN" altLang="en-US" sz="2800">
                <a:latin typeface="Times New Roman" panose="02020603050405020304" pitchFamily="18" charset="0"/>
              </a:rPr>
              <a:t>一定时，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417815" name="Rectangle 23"/>
          <p:cNvSpPr>
            <a:spLocks noChangeArrowheads="1"/>
          </p:cNvSpPr>
          <p:nvPr/>
        </p:nvSpPr>
        <p:spPr bwMode="auto">
          <a:xfrm>
            <a:off x="179388" y="5949950"/>
            <a:ext cx="33988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同级次圆环半径减小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7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4177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4177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4177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60"/>
                            </p:stCondLst>
                            <p:childTnLst>
                              <p:par>
                                <p:cTn id="1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17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17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7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7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7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17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17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796" grpId="0" autoUpdateAnimBg="0"/>
      <p:bldP spid="417809" grpId="0" autoUpdateAnimBg="0"/>
      <p:bldP spid="417812" grpId="0" autoUpdateAnimBg="0"/>
      <p:bldP spid="417814" grpId="0" autoUpdateAnimBg="0"/>
      <p:bldP spid="4178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8818" name="Object 2"/>
          <p:cNvGraphicFramePr>
            <a:graphicFrameLocks noChangeAspect="1"/>
          </p:cNvGraphicFramePr>
          <p:nvPr/>
        </p:nvGraphicFramePr>
        <p:xfrm>
          <a:off x="5197475" y="2692400"/>
          <a:ext cx="3427413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9" name="Equation" r:id="rId1" imgW="1295400" imgH="292100" progId="Equation.DSMT4">
                  <p:embed/>
                </p:oleObj>
              </mc:Choice>
              <mc:Fallback>
                <p:oleObj name="Equation" r:id="rId1" imgW="1295400" imgH="2921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7475" y="2692400"/>
                        <a:ext cx="3427413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8819" name="Rectangle 3"/>
          <p:cNvSpPr>
            <a:spLocks noChangeArrowheads="1"/>
          </p:cNvSpPr>
          <p:nvPr/>
        </p:nvSpPr>
        <p:spPr bwMode="auto">
          <a:xfrm>
            <a:off x="5029200" y="1916113"/>
            <a:ext cx="4114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0"/>
              </a:spcBef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800">
                <a:solidFill>
                  <a:srgbClr val="CC0000"/>
                </a:solidFill>
                <a:latin typeface="Times New Roman" panose="02020603050405020304" pitchFamily="18" charset="0"/>
              </a:rPr>
              <a:t>透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射光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的光程差</a:t>
            </a:r>
            <a:endParaRPr lang="zh-CN" altLang="en-US" sz="2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8820" name="Text Box 4"/>
          <p:cNvSpPr txBox="1">
            <a:spLocks noChangeArrowheads="1"/>
          </p:cNvSpPr>
          <p:nvPr/>
        </p:nvSpPr>
        <p:spPr bwMode="auto">
          <a:xfrm>
            <a:off x="4932363" y="3789363"/>
            <a:ext cx="4038600" cy="21526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EFFF"/>
              </a:gs>
            </a:gsLst>
            <a:lin ang="5400000" scaled="1"/>
          </a:gradFill>
          <a:ln w="9525">
            <a:solidFill>
              <a:srgbClr val="CC00CC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2800">
                <a:solidFill>
                  <a:srgbClr val="CC0000"/>
                </a:solidFill>
                <a:latin typeface="Times New Roman" panose="02020603050405020304" pitchFamily="18" charset="0"/>
              </a:rPr>
              <a:t>注意：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透射光和反射光干涉具有互 补 性 ，（即明暗条纹刚好相反）符合能量守恒定律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en-US" altLang="zh-CN" sz="2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3317" name="Group 9"/>
          <p:cNvGrpSpPr/>
          <p:nvPr/>
        </p:nvGrpSpPr>
        <p:grpSpPr bwMode="auto">
          <a:xfrm>
            <a:off x="323850" y="2133600"/>
            <a:ext cx="4572000" cy="3509963"/>
            <a:chOff x="192" y="1488"/>
            <a:chExt cx="2880" cy="2211"/>
          </a:xfrm>
        </p:grpSpPr>
        <p:grpSp>
          <p:nvGrpSpPr>
            <p:cNvPr id="13321" name="Group 10"/>
            <p:cNvGrpSpPr/>
            <p:nvPr/>
          </p:nvGrpSpPr>
          <p:grpSpPr bwMode="auto">
            <a:xfrm>
              <a:off x="192" y="1488"/>
              <a:ext cx="2880" cy="2211"/>
              <a:chOff x="2064" y="720"/>
              <a:chExt cx="3360" cy="2260"/>
            </a:xfrm>
          </p:grpSpPr>
          <p:grpSp>
            <p:nvGrpSpPr>
              <p:cNvPr id="13323" name="Group 11"/>
              <p:cNvGrpSpPr/>
              <p:nvPr/>
            </p:nvGrpSpPr>
            <p:grpSpPr bwMode="auto">
              <a:xfrm>
                <a:off x="2064" y="720"/>
                <a:ext cx="3360" cy="2256"/>
                <a:chOff x="1968" y="720"/>
                <a:chExt cx="3360" cy="2256"/>
              </a:xfrm>
            </p:grpSpPr>
            <p:sp>
              <p:nvSpPr>
                <p:cNvPr id="13368" name="Rectangle 12"/>
                <p:cNvSpPr>
                  <a:spLocks noChangeArrowheads="1"/>
                </p:cNvSpPr>
                <p:nvPr/>
              </p:nvSpPr>
              <p:spPr bwMode="auto">
                <a:xfrm>
                  <a:off x="1968" y="720"/>
                  <a:ext cx="3264" cy="225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2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3369" name="Rectangle 13"/>
                <p:cNvSpPr>
                  <a:spLocks noChangeArrowheads="1"/>
                </p:cNvSpPr>
                <p:nvPr/>
              </p:nvSpPr>
              <p:spPr bwMode="auto">
                <a:xfrm>
                  <a:off x="2400" y="1968"/>
                  <a:ext cx="2496" cy="576"/>
                </a:xfrm>
                <a:prstGeom prst="rect">
                  <a:avLst/>
                </a:prstGeom>
                <a:solidFill>
                  <a:srgbClr val="CAEDF2">
                    <a:alpha val="50195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zh-CN" sz="2800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zh-CN" sz="2800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zh-CN" sz="2800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zh-CN" sz="2800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zh-CN" sz="2800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zh-CN" sz="2800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zh-CN" sz="2800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zh-CN" sz="2800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zh-CN" sz="2800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zh-CN" sz="2800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zh-CN" sz="2800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zh-CN" sz="2800">
                    <a:solidFill>
                      <a:srgbClr val="1C1C1C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3370" name="Line 14"/>
                <p:cNvSpPr>
                  <a:spLocks noChangeShapeType="1"/>
                </p:cNvSpPr>
                <p:nvPr/>
              </p:nvSpPr>
              <p:spPr bwMode="auto">
                <a:xfrm>
                  <a:off x="4726" y="743"/>
                  <a:ext cx="240" cy="288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lg"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7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896" y="955"/>
                  <a:ext cx="432" cy="2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t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 i="1">
                      <a:solidFill>
                        <a:srgbClr val="990099"/>
                      </a:solidFill>
                      <a:latin typeface="Times New Roman" panose="02020603050405020304" pitchFamily="18" charset="0"/>
                    </a:rPr>
                    <a:t>P</a:t>
                  </a:r>
                  <a:endParaRPr lang="en-US" altLang="zh-CN" sz="2400" i="1">
                    <a:solidFill>
                      <a:srgbClr val="990099"/>
                    </a:solidFill>
                    <a:latin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13372" name="Object 16"/>
                <p:cNvGraphicFramePr>
                  <a:graphicFrameLocks noChangeAspect="1"/>
                </p:cNvGraphicFramePr>
                <p:nvPr/>
              </p:nvGraphicFramePr>
              <p:xfrm>
                <a:off x="2493" y="1632"/>
                <a:ext cx="228" cy="3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490" name="公式" r:id="rId3" imgW="215900" imgH="316865" progId="Equation.3">
                        <p:embed/>
                      </p:oleObj>
                    </mc:Choice>
                    <mc:Fallback>
                      <p:oleObj name="公式" r:id="rId3" imgW="215900" imgH="316865" progId="Equation.3">
                        <p:embed/>
                        <p:pic>
                          <p:nvPicPr>
                            <p:cNvPr id="0" name="Object 1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93" y="1632"/>
                              <a:ext cx="228" cy="3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3373" name="Object 17"/>
                <p:cNvGraphicFramePr>
                  <a:graphicFrameLocks noChangeAspect="1"/>
                </p:cNvGraphicFramePr>
                <p:nvPr/>
              </p:nvGraphicFramePr>
              <p:xfrm>
                <a:off x="2496" y="2496"/>
                <a:ext cx="228" cy="3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491" name="公式" r:id="rId5" imgW="215900" imgH="316865" progId="Equation.3">
                        <p:embed/>
                      </p:oleObj>
                    </mc:Choice>
                    <mc:Fallback>
                      <p:oleObj name="公式" r:id="rId5" imgW="215900" imgH="316865" progId="Equation.3">
                        <p:embed/>
                        <p:pic>
                          <p:nvPicPr>
                            <p:cNvPr id="0" name="Object 1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96" y="2496"/>
                              <a:ext cx="228" cy="3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3374" name="Object 18"/>
                <p:cNvGraphicFramePr>
                  <a:graphicFrameLocks noChangeAspect="1"/>
                </p:cNvGraphicFramePr>
                <p:nvPr/>
              </p:nvGraphicFramePr>
              <p:xfrm>
                <a:off x="2496" y="2064"/>
                <a:ext cx="255" cy="3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492" name="公式" r:id="rId6" imgW="241300" imgH="317500" progId="Equation.3">
                        <p:embed/>
                      </p:oleObj>
                    </mc:Choice>
                    <mc:Fallback>
                      <p:oleObj name="公式" r:id="rId6" imgW="241300" imgH="317500" progId="Equation.3">
                        <p:embed/>
                        <p:pic>
                          <p:nvPicPr>
                            <p:cNvPr id="0" name="Object 1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96" y="2064"/>
                              <a:ext cx="255" cy="3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3375" name="Object 19"/>
                <p:cNvGraphicFramePr>
                  <a:graphicFrameLocks noChangeAspect="1"/>
                </p:cNvGraphicFramePr>
                <p:nvPr/>
              </p:nvGraphicFramePr>
              <p:xfrm>
                <a:off x="2064" y="1776"/>
                <a:ext cx="304" cy="28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493" name="Equation" r:id="rId8" imgW="228600" imgH="215900" progId="Equation.3">
                        <p:embed/>
                      </p:oleObj>
                    </mc:Choice>
                    <mc:Fallback>
                      <p:oleObj name="Equation" r:id="rId8" imgW="228600" imgH="215900" progId="Equation.3">
                        <p:embed/>
                        <p:pic>
                          <p:nvPicPr>
                            <p:cNvPr id="0" name="Object 1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64" y="1776"/>
                              <a:ext cx="304" cy="28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3376" name="Object 20"/>
                <p:cNvGraphicFramePr>
                  <a:graphicFrameLocks noChangeAspect="1"/>
                </p:cNvGraphicFramePr>
                <p:nvPr/>
              </p:nvGraphicFramePr>
              <p:xfrm>
                <a:off x="2064" y="2400"/>
                <a:ext cx="321" cy="28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494" name="Equation" r:id="rId10" imgW="241300" imgH="215900" progId="Equation.3">
                        <p:embed/>
                      </p:oleObj>
                    </mc:Choice>
                    <mc:Fallback>
                      <p:oleObj name="Equation" r:id="rId10" imgW="241300" imgH="215900" progId="Equation.3">
                        <p:embed/>
                        <p:pic>
                          <p:nvPicPr>
                            <p:cNvPr id="0" name="Object 2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64" y="2400"/>
                              <a:ext cx="321" cy="28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3377" name="Line 21"/>
                <p:cNvSpPr>
                  <a:spLocks noChangeShapeType="1"/>
                </p:cNvSpPr>
                <p:nvPr/>
              </p:nvSpPr>
              <p:spPr bwMode="auto">
                <a:xfrm>
                  <a:off x="2400" y="1968"/>
                  <a:ext cx="2496" cy="0"/>
                </a:xfrm>
                <a:prstGeom prst="line">
                  <a:avLst/>
                </a:prstGeom>
                <a:noFill/>
                <a:ln w="19050">
                  <a:solidFill>
                    <a:srgbClr val="333333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378" name="Line 22"/>
                <p:cNvSpPr>
                  <a:spLocks noChangeShapeType="1"/>
                </p:cNvSpPr>
                <p:nvPr/>
              </p:nvSpPr>
              <p:spPr bwMode="auto">
                <a:xfrm>
                  <a:off x="2400" y="2544"/>
                  <a:ext cx="2496" cy="0"/>
                </a:xfrm>
                <a:prstGeom prst="line">
                  <a:avLst/>
                </a:prstGeom>
                <a:noFill/>
                <a:ln w="19050">
                  <a:solidFill>
                    <a:srgbClr val="333333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3379" name="Object 23"/>
                <p:cNvGraphicFramePr>
                  <a:graphicFrameLocks noChangeAspect="1"/>
                </p:cNvGraphicFramePr>
                <p:nvPr/>
              </p:nvGraphicFramePr>
              <p:xfrm>
                <a:off x="4656" y="2094"/>
                <a:ext cx="176" cy="28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495" name="Equation" r:id="rId12" imgW="190500" imgH="254000" progId="Equation.3">
                        <p:embed/>
                      </p:oleObj>
                    </mc:Choice>
                    <mc:Fallback>
                      <p:oleObj name="Equation" r:id="rId12" imgW="190500" imgH="254000" progId="Equation.3">
                        <p:embed/>
                        <p:pic>
                          <p:nvPicPr>
                            <p:cNvPr id="0" name="Object 2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56" y="2094"/>
                              <a:ext cx="176" cy="28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3380" name="Line 24"/>
                <p:cNvSpPr>
                  <a:spLocks noChangeShapeType="1"/>
                </p:cNvSpPr>
                <p:nvPr/>
              </p:nvSpPr>
              <p:spPr bwMode="auto">
                <a:xfrm flipH="1" flipV="1">
                  <a:off x="4656" y="1968"/>
                  <a:ext cx="0" cy="576"/>
                </a:xfrm>
                <a:prstGeom prst="line">
                  <a:avLst/>
                </a:prstGeom>
                <a:noFill/>
                <a:ln w="19050">
                  <a:solidFill>
                    <a:srgbClr val="FF33CC"/>
                  </a:solidFill>
                  <a:round/>
                  <a:headEnd type="triangl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13324" name="Text Box 25"/>
              <p:cNvSpPr txBox="1">
                <a:spLocks noChangeArrowheads="1"/>
              </p:cNvSpPr>
              <p:nvPr/>
            </p:nvSpPr>
            <p:spPr bwMode="auto">
              <a:xfrm>
                <a:off x="4119" y="813"/>
                <a:ext cx="440" cy="2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4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3325" name="Group 26"/>
              <p:cNvGrpSpPr/>
              <p:nvPr/>
            </p:nvGrpSpPr>
            <p:grpSpPr bwMode="auto">
              <a:xfrm>
                <a:off x="3072" y="1440"/>
                <a:ext cx="240" cy="1008"/>
                <a:chOff x="2976" y="1440"/>
                <a:chExt cx="240" cy="1008"/>
              </a:xfrm>
            </p:grpSpPr>
            <p:sp>
              <p:nvSpPr>
                <p:cNvPr id="13364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3216" y="1440"/>
                  <a:ext cx="0" cy="1008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prstDash val="dash"/>
                  <a:round/>
                  <a:headEnd type="none" w="sm" len="lg"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3365" name="Group 28"/>
                <p:cNvGrpSpPr/>
                <p:nvPr/>
              </p:nvGrpSpPr>
              <p:grpSpPr bwMode="auto">
                <a:xfrm>
                  <a:off x="2976" y="1440"/>
                  <a:ext cx="240" cy="336"/>
                  <a:chOff x="2976" y="1440"/>
                  <a:chExt cx="240" cy="336"/>
                </a:xfrm>
              </p:grpSpPr>
              <p:sp>
                <p:nvSpPr>
                  <p:cNvPr id="13366" name="Arc 29"/>
                  <p:cNvSpPr/>
                  <p:nvPr/>
                </p:nvSpPr>
                <p:spPr bwMode="auto">
                  <a:xfrm flipH="1">
                    <a:off x="3024" y="1680"/>
                    <a:ext cx="192" cy="9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9900"/>
                    </a:solidFill>
                    <a:round/>
                    <a:headEnd type="none" w="sm" len="lg"/>
                    <a:tailEnd type="non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aphicFrame>
                <p:nvGraphicFramePr>
                  <p:cNvPr id="13367" name="Object 30"/>
                  <p:cNvGraphicFramePr>
                    <a:graphicFrameLocks noChangeAspect="1"/>
                  </p:cNvGraphicFramePr>
                  <p:nvPr/>
                </p:nvGraphicFramePr>
                <p:xfrm>
                  <a:off x="2976" y="1440"/>
                  <a:ext cx="119" cy="24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3496" name="公式" r:id="rId14" imgW="114300" imgH="228600" progId="Equation.3">
                          <p:embed/>
                        </p:oleObj>
                      </mc:Choice>
                      <mc:Fallback>
                        <p:oleObj name="公式" r:id="rId14" imgW="114300" imgH="228600" progId="Equation.3">
                          <p:embed/>
                          <p:pic>
                            <p:nvPicPr>
                              <p:cNvPr id="0" name="Object 3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5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976" y="1440"/>
                                <a:ext cx="119" cy="24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pSp>
            <p:nvGrpSpPr>
              <p:cNvPr id="13326" name="Group 31"/>
              <p:cNvGrpSpPr/>
              <p:nvPr/>
            </p:nvGrpSpPr>
            <p:grpSpPr bwMode="auto">
              <a:xfrm>
                <a:off x="3447" y="1437"/>
                <a:ext cx="490" cy="531"/>
                <a:chOff x="3351" y="1437"/>
                <a:chExt cx="490" cy="531"/>
              </a:xfrm>
            </p:grpSpPr>
            <p:sp>
              <p:nvSpPr>
                <p:cNvPr id="13362" name="Line 32"/>
                <p:cNvSpPr>
                  <a:spLocks noChangeShapeType="1"/>
                </p:cNvSpPr>
                <p:nvPr/>
              </p:nvSpPr>
              <p:spPr bwMode="auto">
                <a:xfrm flipH="1" flipV="1">
                  <a:off x="3552" y="1680"/>
                  <a:ext cx="240" cy="288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prstDash val="dash"/>
                  <a:round/>
                  <a:headEnd type="none" w="sm" len="lg"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63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351" y="1437"/>
                  <a:ext cx="490" cy="2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t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 i="1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D</a:t>
                  </a:r>
                  <a:endParaRPr lang="en-US" altLang="zh-CN" sz="2400" i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327" name="Group 34"/>
              <p:cNvGrpSpPr/>
              <p:nvPr/>
            </p:nvGrpSpPr>
            <p:grpSpPr bwMode="auto">
              <a:xfrm>
                <a:off x="3600" y="864"/>
                <a:ext cx="1344" cy="2116"/>
                <a:chOff x="3504" y="864"/>
                <a:chExt cx="1344" cy="2116"/>
              </a:xfrm>
            </p:grpSpPr>
            <p:sp>
              <p:nvSpPr>
                <p:cNvPr id="13354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4320" y="1296"/>
                  <a:ext cx="288" cy="24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none" w="sm" len="lg"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55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3504" y="1968"/>
                  <a:ext cx="288" cy="576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56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3792" y="1440"/>
                  <a:ext cx="624" cy="52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57" name="Line 38"/>
                <p:cNvSpPr>
                  <a:spLocks noChangeShapeType="1"/>
                </p:cNvSpPr>
                <p:nvPr/>
              </p:nvSpPr>
              <p:spPr bwMode="auto">
                <a:xfrm>
                  <a:off x="3504" y="2544"/>
                  <a:ext cx="336" cy="384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58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4560" y="864"/>
                  <a:ext cx="288" cy="48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none" w="sm" len="lg"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59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3795" y="1870"/>
                  <a:ext cx="580" cy="2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t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 i="1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C</a:t>
                  </a:r>
                  <a:endParaRPr lang="en-US" altLang="zh-CN" sz="2400" i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3360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061" y="1342"/>
                  <a:ext cx="404" cy="2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t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b</a:t>
                  </a:r>
                  <a:endParaRPr lang="en-US" altLang="zh-CN" sz="2400">
                    <a:solidFill>
                      <a:srgbClr val="FF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3361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3507" y="2686"/>
                  <a:ext cx="575" cy="2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t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>
                      <a:solidFill>
                        <a:srgbClr val="0000FF"/>
                      </a:solidFill>
                      <a:latin typeface="Times New Roman" panose="02020603050405020304" pitchFamily="18" charset="0"/>
                    </a:rPr>
                    <a:t>a</a:t>
                  </a:r>
                  <a:r>
                    <a:rPr lang="en-US" altLang="zh-CN" sz="240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'</a:t>
                  </a:r>
                  <a:endParaRPr lang="en-US" altLang="zh-CN" sz="240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328" name="Group 43"/>
              <p:cNvGrpSpPr/>
              <p:nvPr/>
            </p:nvGrpSpPr>
            <p:grpSpPr bwMode="auto">
              <a:xfrm>
                <a:off x="3888" y="1968"/>
                <a:ext cx="1305" cy="1012"/>
                <a:chOff x="3792" y="1968"/>
                <a:chExt cx="1305" cy="1012"/>
              </a:xfrm>
            </p:grpSpPr>
            <p:sp>
              <p:nvSpPr>
                <p:cNvPr id="13349" name="Line 44"/>
                <p:cNvSpPr>
                  <a:spLocks noChangeShapeType="1"/>
                </p:cNvSpPr>
                <p:nvPr/>
              </p:nvSpPr>
              <p:spPr bwMode="auto">
                <a:xfrm>
                  <a:off x="3792" y="1968"/>
                  <a:ext cx="288" cy="576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50" name="Line 45"/>
                <p:cNvSpPr>
                  <a:spLocks noChangeShapeType="1"/>
                </p:cNvSpPr>
                <p:nvPr/>
              </p:nvSpPr>
              <p:spPr bwMode="auto">
                <a:xfrm flipV="1">
                  <a:off x="4080" y="2112"/>
                  <a:ext cx="192" cy="432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51" name="Line 46"/>
                <p:cNvSpPr>
                  <a:spLocks noChangeShapeType="1"/>
                </p:cNvSpPr>
                <p:nvPr/>
              </p:nvSpPr>
              <p:spPr bwMode="auto">
                <a:xfrm>
                  <a:off x="4080" y="2544"/>
                  <a:ext cx="336" cy="384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52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4172" y="2492"/>
                  <a:ext cx="925" cy="2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t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 i="1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E</a:t>
                  </a:r>
                  <a:endParaRPr lang="en-US" altLang="zh-CN" sz="2400" i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3353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4080" y="2686"/>
                  <a:ext cx="671" cy="2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t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>
                      <a:solidFill>
                        <a:srgbClr val="0000FF"/>
                      </a:solidFill>
                      <a:latin typeface="Times New Roman" panose="02020603050405020304" pitchFamily="18" charset="0"/>
                    </a:rPr>
                    <a:t>b</a:t>
                  </a:r>
                  <a:r>
                    <a:rPr lang="en-US" altLang="zh-CN" sz="240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'</a:t>
                  </a:r>
                  <a:endParaRPr lang="en-US" altLang="zh-CN" sz="240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329" name="Group 49"/>
              <p:cNvGrpSpPr/>
              <p:nvPr/>
            </p:nvGrpSpPr>
            <p:grpSpPr bwMode="auto">
              <a:xfrm>
                <a:off x="2592" y="1151"/>
                <a:ext cx="1010" cy="1013"/>
                <a:chOff x="2496" y="1151"/>
                <a:chExt cx="1010" cy="1013"/>
              </a:xfrm>
            </p:grpSpPr>
            <p:sp>
              <p:nvSpPr>
                <p:cNvPr id="13345" name="Line 50"/>
                <p:cNvSpPr>
                  <a:spLocks noChangeShapeType="1"/>
                </p:cNvSpPr>
                <p:nvPr/>
              </p:nvSpPr>
              <p:spPr bwMode="auto">
                <a:xfrm rot="396450" flipH="1" flipV="1">
                  <a:off x="2641" y="1440"/>
                  <a:ext cx="144" cy="9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 type="triangle" w="sm" len="lg"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46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2975" y="1870"/>
                  <a:ext cx="531" cy="2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t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 i="1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A</a:t>
                  </a:r>
                  <a:endParaRPr lang="en-US" altLang="zh-CN" sz="2400" i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3347" name="Line 52"/>
                <p:cNvSpPr>
                  <a:spLocks noChangeShapeType="1"/>
                </p:cNvSpPr>
                <p:nvPr/>
              </p:nvSpPr>
              <p:spPr bwMode="auto">
                <a:xfrm>
                  <a:off x="2496" y="1296"/>
                  <a:ext cx="720" cy="67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 type="none" w="sm" len="lg"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48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2592" y="1151"/>
                  <a:ext cx="432" cy="2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t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1</a:t>
                  </a:r>
                  <a:endParaRPr lang="en-US" altLang="zh-CN" sz="2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330" name="Group 54"/>
              <p:cNvGrpSpPr/>
              <p:nvPr/>
            </p:nvGrpSpPr>
            <p:grpSpPr bwMode="auto">
              <a:xfrm>
                <a:off x="3312" y="1968"/>
                <a:ext cx="322" cy="768"/>
                <a:chOff x="3216" y="1968"/>
                <a:chExt cx="322" cy="768"/>
              </a:xfrm>
            </p:grpSpPr>
            <p:grpSp>
              <p:nvGrpSpPr>
                <p:cNvPr id="13339" name="Group 55"/>
                <p:cNvGrpSpPr/>
                <p:nvPr/>
              </p:nvGrpSpPr>
              <p:grpSpPr bwMode="auto">
                <a:xfrm>
                  <a:off x="3216" y="2016"/>
                  <a:ext cx="322" cy="490"/>
                  <a:chOff x="3216" y="2016"/>
                  <a:chExt cx="322" cy="490"/>
                </a:xfrm>
              </p:grpSpPr>
              <p:sp>
                <p:nvSpPr>
                  <p:cNvPr id="13341" name="Arc 56"/>
                  <p:cNvSpPr/>
                  <p:nvPr/>
                </p:nvSpPr>
                <p:spPr bwMode="auto">
                  <a:xfrm rot="13394629" flipH="1">
                    <a:off x="3217" y="2160"/>
                    <a:ext cx="96" cy="137"/>
                  </a:xfrm>
                  <a:custGeom>
                    <a:avLst/>
                    <a:gdLst>
                      <a:gd name="T0" fmla="*/ 0 w 21600"/>
                      <a:gd name="T1" fmla="*/ 0 h 20614"/>
                      <a:gd name="T2" fmla="*/ 0 w 21600"/>
                      <a:gd name="T3" fmla="*/ 0 h 20614"/>
                      <a:gd name="T4" fmla="*/ 0 w 21600"/>
                      <a:gd name="T5" fmla="*/ 0 h 2061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0614" fill="none" extrusionOk="0">
                        <a:moveTo>
                          <a:pt x="6451" y="-1"/>
                        </a:moveTo>
                        <a:cubicBezTo>
                          <a:pt x="15464" y="2820"/>
                          <a:pt x="21600" y="11169"/>
                          <a:pt x="21600" y="20614"/>
                        </a:cubicBezTo>
                      </a:path>
                      <a:path w="21600" h="20614" stroke="0" extrusionOk="0">
                        <a:moveTo>
                          <a:pt x="6451" y="-1"/>
                        </a:moveTo>
                        <a:cubicBezTo>
                          <a:pt x="15464" y="2820"/>
                          <a:pt x="21600" y="11169"/>
                          <a:pt x="21600" y="20614"/>
                        </a:cubicBezTo>
                        <a:lnTo>
                          <a:pt x="0" y="20614"/>
                        </a:lnTo>
                        <a:lnTo>
                          <a:pt x="6451" y="-1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9900"/>
                    </a:solidFill>
                    <a:round/>
                    <a:headEnd type="none" w="sm" len="lg"/>
                    <a:tailEnd type="non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42" name="Arc 57"/>
                  <p:cNvSpPr/>
                  <p:nvPr/>
                </p:nvSpPr>
                <p:spPr bwMode="auto">
                  <a:xfrm rot="10986807" flipV="1">
                    <a:off x="3361" y="2254"/>
                    <a:ext cx="177" cy="50"/>
                  </a:xfrm>
                  <a:custGeom>
                    <a:avLst/>
                    <a:gdLst>
                      <a:gd name="T0" fmla="*/ 0 w 18917"/>
                      <a:gd name="T1" fmla="*/ 0 h 21245"/>
                      <a:gd name="T2" fmla="*/ 0 w 18917"/>
                      <a:gd name="T3" fmla="*/ 0 h 21245"/>
                      <a:gd name="T4" fmla="*/ 0 w 18917"/>
                      <a:gd name="T5" fmla="*/ 0 h 2124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8917" h="21245" fill="none" extrusionOk="0">
                        <a:moveTo>
                          <a:pt x="3899" y="-1"/>
                        </a:moveTo>
                        <a:cubicBezTo>
                          <a:pt x="10274" y="1169"/>
                          <a:pt x="15788" y="5141"/>
                          <a:pt x="18917" y="10818"/>
                        </a:cubicBezTo>
                      </a:path>
                      <a:path w="18917" h="21245" stroke="0" extrusionOk="0">
                        <a:moveTo>
                          <a:pt x="3899" y="-1"/>
                        </a:moveTo>
                        <a:cubicBezTo>
                          <a:pt x="10274" y="1169"/>
                          <a:pt x="15788" y="5141"/>
                          <a:pt x="18917" y="10818"/>
                        </a:cubicBezTo>
                        <a:lnTo>
                          <a:pt x="0" y="21245"/>
                        </a:lnTo>
                        <a:lnTo>
                          <a:pt x="3899" y="-1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9900"/>
                    </a:solidFill>
                    <a:round/>
                    <a:headEnd type="none" w="sm" len="lg"/>
                    <a:tailEnd type="none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aphicFrame>
                <p:nvGraphicFramePr>
                  <p:cNvPr id="13343" name="Object 58"/>
                  <p:cNvGraphicFramePr>
                    <a:graphicFrameLocks noChangeAspect="1"/>
                  </p:cNvGraphicFramePr>
                  <p:nvPr/>
                </p:nvGraphicFramePr>
                <p:xfrm>
                  <a:off x="3216" y="2304"/>
                  <a:ext cx="149" cy="20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3497" name="公式" r:id="rId16" imgW="177800" imgH="241300" progId="Equation.3">
                          <p:embed/>
                        </p:oleObj>
                      </mc:Choice>
                      <mc:Fallback>
                        <p:oleObj name="公式" r:id="rId16" imgW="177800" imgH="241300" progId="Equation.3">
                          <p:embed/>
                          <p:pic>
                            <p:nvPicPr>
                              <p:cNvPr id="0" name="Object 58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216" y="2304"/>
                                <a:ext cx="149" cy="20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3344" name="Object 59"/>
                  <p:cNvGraphicFramePr>
                    <a:graphicFrameLocks noChangeAspect="1"/>
                  </p:cNvGraphicFramePr>
                  <p:nvPr/>
                </p:nvGraphicFramePr>
                <p:xfrm>
                  <a:off x="3360" y="2016"/>
                  <a:ext cx="149" cy="20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3498" name="公式" r:id="rId18" imgW="177800" imgH="241300" progId="Equation.3">
                          <p:embed/>
                        </p:oleObj>
                      </mc:Choice>
                      <mc:Fallback>
                        <p:oleObj name="公式" r:id="rId18" imgW="177800" imgH="241300" progId="Equation.3">
                          <p:embed/>
                          <p:pic>
                            <p:nvPicPr>
                              <p:cNvPr id="0" name="Object 59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360" y="2016"/>
                                <a:ext cx="149" cy="20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13340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3504" y="1968"/>
                  <a:ext cx="0" cy="768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prstDash val="dash"/>
                  <a:round/>
                  <a:headEnd type="none" w="sm" len="lg"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31" name="Group 61"/>
              <p:cNvGrpSpPr/>
              <p:nvPr/>
            </p:nvGrpSpPr>
            <p:grpSpPr bwMode="auto">
              <a:xfrm>
                <a:off x="3312" y="864"/>
                <a:ext cx="1632" cy="1945"/>
                <a:chOff x="3216" y="864"/>
                <a:chExt cx="1632" cy="1945"/>
              </a:xfrm>
            </p:grpSpPr>
            <p:sp>
              <p:nvSpPr>
                <p:cNvPr id="13333" name="Line 62"/>
                <p:cNvSpPr>
                  <a:spLocks noChangeShapeType="1"/>
                </p:cNvSpPr>
                <p:nvPr/>
              </p:nvSpPr>
              <p:spPr bwMode="auto">
                <a:xfrm>
                  <a:off x="3216" y="1968"/>
                  <a:ext cx="288" cy="576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none" w="sm" len="lg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34" name="Text Box 63"/>
                <p:cNvSpPr txBox="1">
                  <a:spLocks noChangeArrowheads="1"/>
                </p:cNvSpPr>
                <p:nvPr/>
              </p:nvSpPr>
              <p:spPr bwMode="auto">
                <a:xfrm>
                  <a:off x="3264" y="2515"/>
                  <a:ext cx="530" cy="2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t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 i="1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B</a:t>
                  </a:r>
                  <a:endParaRPr lang="en-US" altLang="zh-CN" sz="2400" i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3335" name="Line 64"/>
                <p:cNvSpPr>
                  <a:spLocks noChangeShapeType="1"/>
                </p:cNvSpPr>
                <p:nvPr/>
              </p:nvSpPr>
              <p:spPr bwMode="auto">
                <a:xfrm flipV="1">
                  <a:off x="4320" y="864"/>
                  <a:ext cx="528" cy="144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 type="none" w="sm" len="lg"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36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3794" y="1006"/>
                  <a:ext cx="478" cy="2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t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a</a:t>
                  </a:r>
                  <a:endParaRPr lang="en-US" altLang="zh-CN" sz="2400">
                    <a:solidFill>
                      <a:srgbClr val="FF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3337" name="Line 66"/>
                <p:cNvSpPr>
                  <a:spLocks noChangeShapeType="1"/>
                </p:cNvSpPr>
                <p:nvPr/>
              </p:nvSpPr>
              <p:spPr bwMode="auto">
                <a:xfrm flipV="1">
                  <a:off x="3216" y="1008"/>
                  <a:ext cx="1104" cy="96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 type="none" w="sm" len="lg"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38" name="Line 67"/>
                <p:cNvSpPr>
                  <a:spLocks noChangeShapeType="1"/>
                </p:cNvSpPr>
                <p:nvPr/>
              </p:nvSpPr>
              <p:spPr bwMode="auto">
                <a:xfrm flipV="1">
                  <a:off x="3936" y="1248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13332" name="Oval 68"/>
              <p:cNvSpPr>
                <a:spLocks noChangeArrowheads="1"/>
              </p:cNvSpPr>
              <p:nvPr/>
            </p:nvSpPr>
            <p:spPr bwMode="auto">
              <a:xfrm rot="-2219371">
                <a:off x="4468" y="830"/>
                <a:ext cx="144" cy="672"/>
              </a:xfrm>
              <a:prstGeom prst="ellipse">
                <a:avLst/>
              </a:prstGeom>
              <a:solidFill>
                <a:srgbClr val="00FFCC">
                  <a:alpha val="50195"/>
                </a:srgbClr>
              </a:solidFill>
              <a:ln w="9525">
                <a:solidFill>
                  <a:srgbClr val="00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13322" name="Object 69"/>
            <p:cNvGraphicFramePr>
              <a:graphicFrameLocks noChangeAspect="1"/>
            </p:cNvGraphicFramePr>
            <p:nvPr/>
          </p:nvGraphicFramePr>
          <p:xfrm>
            <a:off x="240" y="1488"/>
            <a:ext cx="768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9" name="公式" r:id="rId19" imgW="685800" imgH="317500" progId="Equation.3">
                    <p:embed/>
                  </p:oleObj>
                </mc:Choice>
                <mc:Fallback>
                  <p:oleObj name="公式" r:id="rId19" imgW="685800" imgH="317500" progId="Equation.3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1488"/>
                          <a:ext cx="768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318" name="Group 81"/>
          <p:cNvGrpSpPr/>
          <p:nvPr/>
        </p:nvGrpSpPr>
        <p:grpSpPr bwMode="auto">
          <a:xfrm>
            <a:off x="611188" y="958850"/>
            <a:ext cx="5832475" cy="814388"/>
            <a:chOff x="385" y="607"/>
            <a:chExt cx="3674" cy="513"/>
          </a:xfrm>
        </p:grpSpPr>
        <p:graphicFrame>
          <p:nvGraphicFramePr>
            <p:cNvPr id="13319" name="Object 8"/>
            <p:cNvGraphicFramePr>
              <a:graphicFrameLocks noChangeAspect="1"/>
            </p:cNvGraphicFramePr>
            <p:nvPr/>
          </p:nvGraphicFramePr>
          <p:xfrm>
            <a:off x="1312" y="607"/>
            <a:ext cx="2747" cy="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00" name="Equation" r:id="rId21" imgW="1701800" imgH="292100" progId="Equation.DSMT4">
                    <p:embed/>
                  </p:oleObj>
                </mc:Choice>
                <mc:Fallback>
                  <p:oleObj name="Equation" r:id="rId21" imgW="1701800" imgH="2921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2" y="607"/>
                          <a:ext cx="2747" cy="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0" name="Text Box 80"/>
            <p:cNvSpPr txBox="1">
              <a:spLocks noChangeArrowheads="1"/>
            </p:cNvSpPr>
            <p:nvPr/>
          </p:nvSpPr>
          <p:spPr bwMode="auto">
            <a:xfrm>
              <a:off x="385" y="709"/>
              <a:ext cx="7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latin typeface="Times New Roman" panose="02020603050405020304" pitchFamily="18" charset="0"/>
                </a:rPr>
                <a:t>反射光</a:t>
              </a:r>
              <a:endParaRPr lang="zh-CN" altLang="en-US" sz="28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8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8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8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819" grpId="0" autoUpdateAnimBg="0"/>
      <p:bldP spid="418820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Group 2"/>
          <p:cNvGrpSpPr/>
          <p:nvPr/>
        </p:nvGrpSpPr>
        <p:grpSpPr bwMode="auto">
          <a:xfrm>
            <a:off x="323850" y="1963738"/>
            <a:ext cx="4648200" cy="601662"/>
            <a:chOff x="240" y="1248"/>
            <a:chExt cx="2928" cy="379"/>
          </a:xfrm>
        </p:grpSpPr>
        <p:sp>
          <p:nvSpPr>
            <p:cNvPr id="14370" name="Text Box 3"/>
            <p:cNvSpPr txBox="1">
              <a:spLocks noChangeArrowheads="1"/>
            </p:cNvSpPr>
            <p:nvPr/>
          </p:nvSpPr>
          <p:spPr bwMode="auto">
            <a:xfrm>
              <a:off x="240" y="1300"/>
              <a:ext cx="29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spcBef>
                  <a:spcPct val="50000"/>
                </a:spcBef>
                <a:buFontTx/>
                <a:buBlip>
                  <a:blip r:embed="rId1"/>
                </a:buBlip>
              </a:pPr>
              <a:r>
                <a:rPr lang="en-US" altLang="zh-CN" sz="2800">
                  <a:solidFill>
                    <a:srgbClr val="CC0000"/>
                  </a:solidFill>
                  <a:latin typeface="Times New Roman" panose="02020603050405020304" pitchFamily="18" charset="0"/>
                </a:rPr>
                <a:t>  </a:t>
              </a:r>
              <a:r>
                <a:rPr lang="zh-CN" altLang="en-US" sz="2800">
                  <a:solidFill>
                    <a:srgbClr val="CC0000"/>
                  </a:solidFill>
                  <a:latin typeface="Times New Roman" panose="02020603050405020304" pitchFamily="18" charset="0"/>
                </a:rPr>
                <a:t>当光线垂直入射时 </a:t>
              </a:r>
              <a:endParaRPr lang="zh-CN" altLang="en-US" sz="2800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4371" name="Object 4"/>
            <p:cNvGraphicFramePr>
              <a:graphicFrameLocks noChangeAspect="1"/>
            </p:cNvGraphicFramePr>
            <p:nvPr/>
          </p:nvGraphicFramePr>
          <p:xfrm>
            <a:off x="2400" y="1248"/>
            <a:ext cx="672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80" name="Equation" r:id="rId2" imgW="609600" imgH="330200" progId="Equation.3">
                    <p:embed/>
                  </p:oleObj>
                </mc:Choice>
                <mc:Fallback>
                  <p:oleObj name="Equation" r:id="rId2" imgW="609600" imgH="3302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1248"/>
                          <a:ext cx="672" cy="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339" name="Object 5"/>
          <p:cNvGraphicFramePr>
            <a:graphicFrameLocks noChangeAspect="1"/>
          </p:cNvGraphicFramePr>
          <p:nvPr/>
        </p:nvGraphicFramePr>
        <p:xfrm>
          <a:off x="1116013" y="3343275"/>
          <a:ext cx="2722562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1" name="Equation" r:id="rId4" imgW="812165" imgH="393700" progId="Equation.DSMT4">
                  <p:embed/>
                </p:oleObj>
              </mc:Choice>
              <mc:Fallback>
                <p:oleObj name="Equation" r:id="rId4" imgW="812165" imgH="393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343275"/>
                        <a:ext cx="2722562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0" name="Object 6"/>
          <p:cNvGraphicFramePr>
            <a:graphicFrameLocks noChangeAspect="1"/>
          </p:cNvGraphicFramePr>
          <p:nvPr/>
        </p:nvGraphicFramePr>
        <p:xfrm>
          <a:off x="1547813" y="5405438"/>
          <a:ext cx="1870075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2" name="Equation" r:id="rId6" imgW="558800" imgH="228600" progId="Equation.DSMT4">
                  <p:embed/>
                </p:oleObj>
              </mc:Choice>
              <mc:Fallback>
                <p:oleObj name="Equation" r:id="rId6" imgW="55880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405438"/>
                        <a:ext cx="1870075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41" name="Group 7"/>
          <p:cNvGrpSpPr/>
          <p:nvPr/>
        </p:nvGrpSpPr>
        <p:grpSpPr bwMode="auto">
          <a:xfrm>
            <a:off x="5029200" y="1371600"/>
            <a:ext cx="3505200" cy="2057400"/>
            <a:chOff x="3168" y="864"/>
            <a:chExt cx="2208" cy="1296"/>
          </a:xfrm>
        </p:grpSpPr>
        <p:sp>
          <p:nvSpPr>
            <p:cNvPr id="14360" name="Rectangle 8"/>
            <p:cNvSpPr>
              <a:spLocks noChangeArrowheads="1"/>
            </p:cNvSpPr>
            <p:nvPr/>
          </p:nvSpPr>
          <p:spPr bwMode="auto">
            <a:xfrm>
              <a:off x="3168" y="864"/>
              <a:ext cx="2208" cy="12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pSp>
          <p:nvGrpSpPr>
            <p:cNvPr id="14361" name="Group 9"/>
            <p:cNvGrpSpPr/>
            <p:nvPr/>
          </p:nvGrpSpPr>
          <p:grpSpPr bwMode="auto">
            <a:xfrm>
              <a:off x="3456" y="960"/>
              <a:ext cx="1584" cy="1200"/>
              <a:chOff x="3456" y="1344"/>
              <a:chExt cx="1584" cy="1200"/>
            </a:xfrm>
          </p:grpSpPr>
          <p:sp>
            <p:nvSpPr>
              <p:cNvPr id="14362" name="Line 10"/>
              <p:cNvSpPr>
                <a:spLocks noChangeShapeType="1"/>
              </p:cNvSpPr>
              <p:nvPr/>
            </p:nvSpPr>
            <p:spPr bwMode="auto">
              <a:xfrm>
                <a:off x="4032" y="1344"/>
                <a:ext cx="0" cy="48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3" name="Line 11"/>
              <p:cNvSpPr>
                <a:spLocks noChangeShapeType="1"/>
              </p:cNvSpPr>
              <p:nvPr/>
            </p:nvSpPr>
            <p:spPr bwMode="auto">
              <a:xfrm flipV="1">
                <a:off x="4128" y="1344"/>
                <a:ext cx="0" cy="480"/>
              </a:xfrm>
              <a:prstGeom prst="line">
                <a:avLst/>
              </a:prstGeom>
              <a:noFill/>
              <a:ln w="28575">
                <a:solidFill>
                  <a:srgbClr val="C64A12"/>
                </a:solidFill>
                <a:rou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4" name="Line 12"/>
              <p:cNvSpPr>
                <a:spLocks noChangeShapeType="1"/>
              </p:cNvSpPr>
              <p:nvPr/>
            </p:nvSpPr>
            <p:spPr bwMode="auto">
              <a:xfrm flipV="1">
                <a:off x="4224" y="1344"/>
                <a:ext cx="0" cy="912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5" name="Line 13"/>
              <p:cNvSpPr>
                <a:spLocks noChangeShapeType="1"/>
              </p:cNvSpPr>
              <p:nvPr/>
            </p:nvSpPr>
            <p:spPr bwMode="auto">
              <a:xfrm>
                <a:off x="4032" y="1728"/>
                <a:ext cx="0" cy="52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4366" name="Object 14"/>
              <p:cNvGraphicFramePr>
                <a:graphicFrameLocks noChangeAspect="1"/>
              </p:cNvGraphicFramePr>
              <p:nvPr/>
            </p:nvGraphicFramePr>
            <p:xfrm>
              <a:off x="4588" y="1440"/>
              <a:ext cx="260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83" name="公式" r:id="rId8" imgW="215900" imgH="316865" progId="Equation.3">
                      <p:embed/>
                    </p:oleObj>
                  </mc:Choice>
                  <mc:Fallback>
                    <p:oleObj name="公式" r:id="rId8" imgW="215900" imgH="316865" progId="Equation.3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88" y="1440"/>
                            <a:ext cx="260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367" name="Object 15"/>
              <p:cNvGraphicFramePr>
                <a:graphicFrameLocks noChangeAspect="1"/>
              </p:cNvGraphicFramePr>
              <p:nvPr/>
            </p:nvGraphicFramePr>
            <p:xfrm>
              <a:off x="4560" y="2160"/>
              <a:ext cx="261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84" name="公式" r:id="rId10" imgW="215900" imgH="316865" progId="Equation.3">
                      <p:embed/>
                    </p:oleObj>
                  </mc:Choice>
                  <mc:Fallback>
                    <p:oleObj name="公式" r:id="rId10" imgW="215900" imgH="316865" progId="Equation.3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0" y="2160"/>
                            <a:ext cx="261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368" name="Rectangle 16"/>
              <p:cNvSpPr>
                <a:spLocks noChangeArrowheads="1"/>
              </p:cNvSpPr>
              <p:nvPr/>
            </p:nvSpPr>
            <p:spPr bwMode="auto">
              <a:xfrm>
                <a:off x="3456" y="1824"/>
                <a:ext cx="1584" cy="432"/>
              </a:xfrm>
              <a:prstGeom prst="rect">
                <a:avLst/>
              </a:prstGeom>
              <a:solidFill>
                <a:srgbClr val="CEFAF2">
                  <a:alpha val="50195"/>
                </a:srgbClr>
              </a:solidFill>
              <a:ln w="12700">
                <a:solidFill>
                  <a:srgbClr val="0000F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14369" name="Object 17"/>
              <p:cNvGraphicFramePr>
                <a:graphicFrameLocks noChangeAspect="1"/>
              </p:cNvGraphicFramePr>
              <p:nvPr/>
            </p:nvGraphicFramePr>
            <p:xfrm>
              <a:off x="4560" y="1824"/>
              <a:ext cx="292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85" name="公式" r:id="rId11" imgW="241300" imgH="317500" progId="Equation.3">
                      <p:embed/>
                    </p:oleObj>
                  </mc:Choice>
                  <mc:Fallback>
                    <p:oleObj name="公式" r:id="rId11" imgW="241300" imgH="317500" progId="Equation.3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0" y="1824"/>
                            <a:ext cx="292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4342" name="Group 18"/>
          <p:cNvGrpSpPr/>
          <p:nvPr/>
        </p:nvGrpSpPr>
        <p:grpSpPr bwMode="auto">
          <a:xfrm>
            <a:off x="5029200" y="3962400"/>
            <a:ext cx="3505200" cy="2133600"/>
            <a:chOff x="3168" y="2592"/>
            <a:chExt cx="2208" cy="1344"/>
          </a:xfrm>
        </p:grpSpPr>
        <p:sp>
          <p:nvSpPr>
            <p:cNvPr id="14350" name="Rectangle 19"/>
            <p:cNvSpPr>
              <a:spLocks noChangeArrowheads="1"/>
            </p:cNvSpPr>
            <p:nvPr/>
          </p:nvSpPr>
          <p:spPr bwMode="auto">
            <a:xfrm>
              <a:off x="3168" y="2592"/>
              <a:ext cx="2208" cy="1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14351" name="Rectangle 20" descr="浅色上对角线"/>
            <p:cNvSpPr>
              <a:spLocks noChangeArrowheads="1"/>
            </p:cNvSpPr>
            <p:nvPr/>
          </p:nvSpPr>
          <p:spPr bwMode="auto">
            <a:xfrm>
              <a:off x="3408" y="3552"/>
              <a:ext cx="1584" cy="336"/>
            </a:xfrm>
            <a:prstGeom prst="rect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14352" name="Line 21"/>
            <p:cNvSpPr>
              <a:spLocks noChangeShapeType="1"/>
            </p:cNvSpPr>
            <p:nvPr/>
          </p:nvSpPr>
          <p:spPr bwMode="auto">
            <a:xfrm>
              <a:off x="4032" y="2640"/>
              <a:ext cx="0" cy="4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3" name="Line 22"/>
            <p:cNvSpPr>
              <a:spLocks noChangeShapeType="1"/>
            </p:cNvSpPr>
            <p:nvPr/>
          </p:nvSpPr>
          <p:spPr bwMode="auto">
            <a:xfrm flipV="1">
              <a:off x="4128" y="2640"/>
              <a:ext cx="0" cy="480"/>
            </a:xfrm>
            <a:prstGeom prst="line">
              <a:avLst/>
            </a:prstGeom>
            <a:noFill/>
            <a:ln w="28575">
              <a:solidFill>
                <a:srgbClr val="C64A12"/>
              </a:solidFill>
              <a:rou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4" name="Line 23"/>
            <p:cNvSpPr>
              <a:spLocks noChangeShapeType="1"/>
            </p:cNvSpPr>
            <p:nvPr/>
          </p:nvSpPr>
          <p:spPr bwMode="auto">
            <a:xfrm flipV="1">
              <a:off x="4224" y="2640"/>
              <a:ext cx="0" cy="91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5" name="Line 24"/>
            <p:cNvSpPr>
              <a:spLocks noChangeShapeType="1"/>
            </p:cNvSpPr>
            <p:nvPr/>
          </p:nvSpPr>
          <p:spPr bwMode="auto">
            <a:xfrm>
              <a:off x="4032" y="3024"/>
              <a:ext cx="0" cy="52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4356" name="Object 25"/>
            <p:cNvGraphicFramePr>
              <a:graphicFrameLocks noChangeAspect="1"/>
            </p:cNvGraphicFramePr>
            <p:nvPr/>
          </p:nvGraphicFramePr>
          <p:xfrm>
            <a:off x="4560" y="2736"/>
            <a:ext cx="261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86" name="公式" r:id="rId14" imgW="215900" imgH="316865" progId="Equation.3">
                    <p:embed/>
                  </p:oleObj>
                </mc:Choice>
                <mc:Fallback>
                  <p:oleObj name="公式" r:id="rId14" imgW="215900" imgH="316865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2736"/>
                          <a:ext cx="261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57" name="Object 26"/>
            <p:cNvGraphicFramePr>
              <a:graphicFrameLocks noChangeAspect="1"/>
            </p:cNvGraphicFramePr>
            <p:nvPr/>
          </p:nvGraphicFramePr>
          <p:xfrm>
            <a:off x="4550" y="3504"/>
            <a:ext cx="265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87" name="公式" r:id="rId15" imgW="228600" imgH="330200" progId="Equation.3">
                    <p:embed/>
                  </p:oleObj>
                </mc:Choice>
                <mc:Fallback>
                  <p:oleObj name="公式" r:id="rId15" imgW="228600" imgH="33020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0" y="3504"/>
                          <a:ext cx="265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58" name="Rectangle 27"/>
            <p:cNvSpPr>
              <a:spLocks noChangeArrowheads="1"/>
            </p:cNvSpPr>
            <p:nvPr/>
          </p:nvSpPr>
          <p:spPr bwMode="auto">
            <a:xfrm>
              <a:off x="3408" y="3120"/>
              <a:ext cx="1584" cy="432"/>
            </a:xfrm>
            <a:prstGeom prst="rect">
              <a:avLst/>
            </a:prstGeom>
            <a:solidFill>
              <a:srgbClr val="CCFFFF">
                <a:alpha val="50195"/>
              </a:srgbClr>
            </a:solidFill>
            <a:ln w="12700">
              <a:solidFill>
                <a:srgbClr val="0000FF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4359" name="Object 28"/>
            <p:cNvGraphicFramePr>
              <a:graphicFrameLocks noChangeAspect="1"/>
            </p:cNvGraphicFramePr>
            <p:nvPr/>
          </p:nvGraphicFramePr>
          <p:xfrm>
            <a:off x="4560" y="3120"/>
            <a:ext cx="292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88" name="公式" r:id="rId17" imgW="241300" imgH="317500" progId="Equation.3">
                    <p:embed/>
                  </p:oleObj>
                </mc:Choice>
                <mc:Fallback>
                  <p:oleObj name="公式" r:id="rId17" imgW="241300" imgH="31750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3120"/>
                          <a:ext cx="292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343" name="Group 29"/>
          <p:cNvGrpSpPr/>
          <p:nvPr/>
        </p:nvGrpSpPr>
        <p:grpSpPr bwMode="auto">
          <a:xfrm>
            <a:off x="755650" y="2652713"/>
            <a:ext cx="3733800" cy="631825"/>
            <a:chOff x="528" y="1536"/>
            <a:chExt cx="2352" cy="398"/>
          </a:xfrm>
        </p:grpSpPr>
        <p:graphicFrame>
          <p:nvGraphicFramePr>
            <p:cNvPr id="14348" name="Object 30"/>
            <p:cNvGraphicFramePr>
              <a:graphicFrameLocks noChangeAspect="1"/>
            </p:cNvGraphicFramePr>
            <p:nvPr/>
          </p:nvGraphicFramePr>
          <p:xfrm>
            <a:off x="1008" y="1536"/>
            <a:ext cx="864" cy="3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89" name="公式" r:id="rId18" imgW="685800" imgH="317500" progId="Equation.3">
                    <p:embed/>
                  </p:oleObj>
                </mc:Choice>
                <mc:Fallback>
                  <p:oleObj name="公式" r:id="rId18" imgW="685800" imgH="31750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36"/>
                          <a:ext cx="864" cy="3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49" name="Text Box 31"/>
            <p:cNvSpPr txBox="1">
              <a:spLocks noChangeArrowheads="1"/>
            </p:cNvSpPr>
            <p:nvPr/>
          </p:nvSpPr>
          <p:spPr bwMode="auto">
            <a:xfrm>
              <a:off x="528" y="1593"/>
              <a:ext cx="23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solidFill>
                    <a:srgbClr val="1C1C1C"/>
                  </a:solidFill>
                  <a:latin typeface="Times New Roman" panose="02020603050405020304" pitchFamily="18" charset="0"/>
                </a:rPr>
                <a:t>当                       时</a:t>
              </a:r>
              <a:endParaRPr lang="zh-CN" altLang="en-US" sz="2800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4344" name="Group 32"/>
          <p:cNvGrpSpPr/>
          <p:nvPr/>
        </p:nvGrpSpPr>
        <p:grpSpPr bwMode="auto">
          <a:xfrm>
            <a:off x="611188" y="4648200"/>
            <a:ext cx="4191000" cy="652463"/>
            <a:chOff x="432" y="2832"/>
            <a:chExt cx="2640" cy="411"/>
          </a:xfrm>
        </p:grpSpPr>
        <p:graphicFrame>
          <p:nvGraphicFramePr>
            <p:cNvPr id="14346" name="Object 33"/>
            <p:cNvGraphicFramePr>
              <a:graphicFrameLocks noChangeAspect="1"/>
            </p:cNvGraphicFramePr>
            <p:nvPr/>
          </p:nvGraphicFramePr>
          <p:xfrm>
            <a:off x="864" y="2832"/>
            <a:ext cx="1344" cy="4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90" name="公式" r:id="rId20" imgW="1155700" imgH="330200" progId="Equation.3">
                    <p:embed/>
                  </p:oleObj>
                </mc:Choice>
                <mc:Fallback>
                  <p:oleObj name="公式" r:id="rId20" imgW="1155700" imgH="33020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2832"/>
                          <a:ext cx="1344" cy="4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47" name="Text Box 34"/>
            <p:cNvSpPr txBox="1">
              <a:spLocks noChangeArrowheads="1"/>
            </p:cNvSpPr>
            <p:nvPr/>
          </p:nvSpPr>
          <p:spPr bwMode="auto">
            <a:xfrm>
              <a:off x="432" y="2880"/>
              <a:ext cx="26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solidFill>
                    <a:srgbClr val="1C1C1C"/>
                  </a:solidFill>
                  <a:latin typeface="Times New Roman" panose="02020603050405020304" pitchFamily="18" charset="0"/>
                </a:rPr>
                <a:t>当                             时</a:t>
              </a:r>
              <a:endParaRPr lang="zh-CN" altLang="en-US" sz="2800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14345" name="Object 45"/>
          <p:cNvGraphicFramePr>
            <a:graphicFrameLocks noChangeAspect="1"/>
          </p:cNvGraphicFramePr>
          <p:nvPr/>
        </p:nvGraphicFramePr>
        <p:xfrm>
          <a:off x="1116013" y="930275"/>
          <a:ext cx="2894012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1" name="Equation" r:id="rId22" imgW="882015" imgH="250825" progId="Equation.DSMT4">
                  <p:embed/>
                </p:oleObj>
              </mc:Choice>
              <mc:Fallback>
                <p:oleObj name="Equation" r:id="rId22" imgW="882015" imgH="250825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930275"/>
                        <a:ext cx="2894012" cy="985838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chemeClr val="accent1"/>
                          </a:gs>
                          <a:gs pos="50000">
                            <a:srgbClr val="C8E6E8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Text Box 2"/>
          <p:cNvSpPr txBox="1">
            <a:spLocks noChangeArrowheads="1"/>
          </p:cNvSpPr>
          <p:nvPr/>
        </p:nvSpPr>
        <p:spPr bwMode="auto">
          <a:xfrm>
            <a:off x="0" y="798513"/>
            <a:ext cx="8243888" cy="164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rgbClr val="FF3300"/>
                </a:solidFill>
              </a:rPr>
              <a:t>【</a:t>
            </a:r>
            <a:r>
              <a:rPr lang="zh-CN" altLang="en-US" sz="2800">
                <a:solidFill>
                  <a:srgbClr val="FF3300"/>
                </a:solidFill>
              </a:rPr>
              <a:t>例题</a:t>
            </a:r>
            <a:r>
              <a:rPr lang="en-US" altLang="zh-CN" sz="2800">
                <a:solidFill>
                  <a:srgbClr val="FF3300"/>
                </a:solidFill>
              </a:rPr>
              <a:t>】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如用白光垂直入射到</a:t>
            </a:r>
            <a:r>
              <a:rPr kumimoji="1" lang="zh-CN" altLang="en-US" sz="2800">
                <a:latin typeface="Times New Roman" panose="02020603050405020304" pitchFamily="18" charset="0"/>
              </a:rPr>
              <a:t>空气中厚为</a:t>
            </a:r>
            <a:r>
              <a:rPr kumimoji="1" lang="en-US" altLang="zh-CN" sz="2800" b="0">
                <a:latin typeface="Times New Roman" panose="02020603050405020304" pitchFamily="18" charset="0"/>
              </a:rPr>
              <a:t>320 n</a:t>
            </a:r>
            <a:r>
              <a:rPr kumimoji="1" lang="en-US" altLang="zh-CN" sz="2800" b="0">
                <a:latin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的</a:t>
            </a:r>
            <a:r>
              <a:rPr kumimoji="1" lang="zh-CN" altLang="en-US" sz="2800">
                <a:latin typeface="Times New Roman" panose="02020603050405020304" pitchFamily="18" charset="0"/>
              </a:rPr>
              <a:t>肥皂膜上（其折射率</a:t>
            </a:r>
            <a:r>
              <a:rPr kumimoji="1" lang="en-US" altLang="zh-CN" sz="2800" b="0" i="1">
                <a:latin typeface="Times New Roman" panose="02020603050405020304" pitchFamily="18" charset="0"/>
              </a:rPr>
              <a:t>n</a:t>
            </a:r>
            <a:r>
              <a:rPr kumimoji="1" lang="en-US" altLang="zh-CN" sz="2800" b="0">
                <a:latin typeface="Times New Roman" panose="02020603050405020304" pitchFamily="18" charset="0"/>
              </a:rPr>
              <a:t>=1.33</a:t>
            </a:r>
            <a:r>
              <a:rPr kumimoji="1" lang="zh-CN" altLang="en-US" sz="2800">
                <a:latin typeface="Times New Roman" panose="02020603050405020304" pitchFamily="18" charset="0"/>
              </a:rPr>
              <a:t>），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问肥皂膜呈现什么色彩？</a:t>
            </a:r>
            <a:endParaRPr kumimoji="1" lang="zh-CN" altLang="en-US" sz="2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38275" name="Rectangle 3"/>
          <p:cNvSpPr>
            <a:spLocks noChangeArrowheads="1"/>
          </p:cNvSpPr>
          <p:nvPr/>
        </p:nvSpPr>
        <p:spPr bwMode="auto">
          <a:xfrm>
            <a:off x="684213" y="2276475"/>
            <a:ext cx="1223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解：</a:t>
            </a:r>
            <a:endParaRPr kumimoji="1" lang="zh-CN" altLang="en-US" sz="2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38276" name="Object 4"/>
          <p:cNvGraphicFramePr>
            <a:graphicFrameLocks noChangeAspect="1"/>
          </p:cNvGraphicFramePr>
          <p:nvPr/>
        </p:nvGraphicFramePr>
        <p:xfrm>
          <a:off x="1692275" y="2090738"/>
          <a:ext cx="2379663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9" name="Equation" r:id="rId1" imgW="663575" imgH="250825" progId="Equation.DSMT4">
                  <p:embed/>
                </p:oleObj>
              </mc:Choice>
              <mc:Fallback>
                <p:oleObj name="Equation" r:id="rId1" imgW="663575" imgH="250825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090738"/>
                        <a:ext cx="2379663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8277" name="Object 5"/>
          <p:cNvGraphicFramePr>
            <a:graphicFrameLocks noChangeAspect="1"/>
          </p:cNvGraphicFramePr>
          <p:nvPr/>
        </p:nvGraphicFramePr>
        <p:xfrm>
          <a:off x="5435600" y="2016125"/>
          <a:ext cx="1979613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0" name="Equation" r:id="rId3" imgW="521335" imgH="276860" progId="Equation.DSMT4">
                  <p:embed/>
                </p:oleObj>
              </mc:Choice>
              <mc:Fallback>
                <p:oleObj name="Equation" r:id="rId3" imgW="521335" imgH="2768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2016125"/>
                        <a:ext cx="1979613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8278" name="Object 6"/>
          <p:cNvGraphicFramePr>
            <a:graphicFrameLocks noChangeAspect="1"/>
          </p:cNvGraphicFramePr>
          <p:nvPr/>
        </p:nvGraphicFramePr>
        <p:xfrm>
          <a:off x="2124075" y="3716338"/>
          <a:ext cx="3697288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1" name="Equation" r:id="rId5" imgW="972185" imgH="109220" progId="Equation.DSMT4">
                  <p:embed/>
                </p:oleObj>
              </mc:Choice>
              <mc:Fallback>
                <p:oleObj name="Equation" r:id="rId5" imgW="972185" imgH="10922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716338"/>
                        <a:ext cx="3697288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8279" name="Object 7"/>
          <p:cNvGraphicFramePr>
            <a:graphicFrameLocks noChangeAspect="1"/>
          </p:cNvGraphicFramePr>
          <p:nvPr/>
        </p:nvGraphicFramePr>
        <p:xfrm>
          <a:off x="2124075" y="4292600"/>
          <a:ext cx="3608388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2" name="Equation" r:id="rId7" imgW="972185" imgH="250825" progId="Equation.DSMT4">
                  <p:embed/>
                </p:oleObj>
              </mc:Choice>
              <mc:Fallback>
                <p:oleObj name="Equation" r:id="rId7" imgW="972185" imgH="250825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292600"/>
                        <a:ext cx="3608388" cy="1135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8280" name="Object 8"/>
          <p:cNvGraphicFramePr>
            <a:graphicFrameLocks noChangeAspect="1"/>
          </p:cNvGraphicFramePr>
          <p:nvPr/>
        </p:nvGraphicFramePr>
        <p:xfrm>
          <a:off x="2124075" y="5335588"/>
          <a:ext cx="347345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3" name="Equation" r:id="rId9" imgW="946785" imgH="250825" progId="Equation.DSMT4">
                  <p:embed/>
                </p:oleObj>
              </mc:Choice>
              <mc:Fallback>
                <p:oleObj name="Equation" r:id="rId9" imgW="946785" imgH="250825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335588"/>
                        <a:ext cx="347345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8281" name="Text Box 9"/>
          <p:cNvSpPr txBox="1">
            <a:spLocks noChangeArrowheads="1"/>
          </p:cNvSpPr>
          <p:nvPr/>
        </p:nvSpPr>
        <p:spPr bwMode="auto">
          <a:xfrm>
            <a:off x="6227763" y="4581525"/>
            <a:ext cx="1695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黄光！</a:t>
            </a:r>
            <a:endParaRPr kumimoji="1" lang="zh-CN" altLang="en-US" sz="2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8282" name="Text Box 10"/>
          <p:cNvSpPr txBox="1">
            <a:spLocks noChangeArrowheads="1"/>
          </p:cNvSpPr>
          <p:nvPr/>
        </p:nvSpPr>
        <p:spPr bwMode="auto">
          <a:xfrm>
            <a:off x="1116013" y="3125788"/>
            <a:ext cx="63198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取 </a:t>
            </a:r>
            <a:r>
              <a:rPr kumimoji="1" lang="en-US" altLang="zh-CN" sz="2800" b="0" i="1">
                <a:latin typeface="Times New Roman" panose="02020603050405020304" pitchFamily="18" charset="0"/>
              </a:rPr>
              <a:t>k = </a:t>
            </a:r>
            <a:r>
              <a:rPr kumimoji="1" lang="en-US" altLang="zh-CN" sz="2800" b="0">
                <a:latin typeface="Times New Roman" panose="02020603050405020304" pitchFamily="18" charset="0"/>
              </a:rPr>
              <a:t>1</a:t>
            </a:r>
            <a:r>
              <a:rPr kumimoji="1" lang="zh-CN" altLang="en-US" sz="2800" b="0">
                <a:latin typeface="Times New Roman" panose="02020603050405020304" pitchFamily="18" charset="0"/>
              </a:rPr>
              <a:t>，</a:t>
            </a:r>
            <a:r>
              <a:rPr kumimoji="1" lang="en-US" altLang="zh-CN" sz="2800" b="0">
                <a:latin typeface="Times New Roman" panose="02020603050405020304" pitchFamily="18" charset="0"/>
              </a:rPr>
              <a:t>2</a:t>
            </a:r>
            <a:r>
              <a:rPr kumimoji="1" lang="zh-CN" altLang="en-US" sz="2800" b="0">
                <a:latin typeface="Times New Roman" panose="02020603050405020304" pitchFamily="18" charset="0"/>
              </a:rPr>
              <a:t>，</a:t>
            </a:r>
            <a:r>
              <a:rPr kumimoji="1" lang="en-US" altLang="zh-CN" sz="2800" b="0">
                <a:latin typeface="Times New Roman" panose="02020603050405020304" pitchFamily="18" charset="0"/>
              </a:rPr>
              <a:t>3</a:t>
            </a:r>
            <a:r>
              <a:rPr kumimoji="1" lang="zh-CN" altLang="en-US" sz="2800">
                <a:latin typeface="Times New Roman" panose="02020603050405020304" pitchFamily="18" charset="0"/>
              </a:rPr>
              <a:t>代入上式，分别得 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438283" name="Text Box 11"/>
          <p:cNvSpPr txBox="1">
            <a:spLocks noChangeArrowheads="1"/>
          </p:cNvSpPr>
          <p:nvPr/>
        </p:nvSpPr>
        <p:spPr bwMode="auto">
          <a:xfrm>
            <a:off x="6227763" y="3644900"/>
            <a:ext cx="16224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红外线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438284" name="Text Box 12"/>
          <p:cNvSpPr txBox="1">
            <a:spLocks noChangeArrowheads="1"/>
          </p:cNvSpPr>
          <p:nvPr/>
        </p:nvSpPr>
        <p:spPr bwMode="auto">
          <a:xfrm>
            <a:off x="6300788" y="5589588"/>
            <a:ext cx="1752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紫外线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438285" name="AutoShape 13"/>
          <p:cNvSpPr>
            <a:spLocks noChangeArrowheads="1"/>
          </p:cNvSpPr>
          <p:nvPr/>
        </p:nvSpPr>
        <p:spPr bwMode="auto">
          <a:xfrm>
            <a:off x="4284663" y="2492375"/>
            <a:ext cx="647700" cy="144463"/>
          </a:xfrm>
          <a:prstGeom prst="rightArrow">
            <a:avLst>
              <a:gd name="adj1" fmla="val 50000"/>
              <a:gd name="adj2" fmla="val 11208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4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8274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8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8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8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8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8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38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38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8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38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38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8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8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274" grpId="0" advAuto="0" autoUpdateAnimBg="0" build="p"/>
      <p:bldP spid="438275" grpId="0" autoUpdateAnimBg="0"/>
      <p:bldP spid="438281" grpId="0" autoUpdateAnimBg="0"/>
      <p:bldP spid="438282" grpId="0" autoUpdateAnimBg="0"/>
      <p:bldP spid="438283" grpId="0" autoUpdateAnimBg="0"/>
      <p:bldP spid="438284" grpId="0" autoUpdateAnimBg="0"/>
      <p:bldP spid="43828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Text Box 2"/>
          <p:cNvSpPr txBox="1">
            <a:spLocks noChangeArrowheads="1"/>
          </p:cNvSpPr>
          <p:nvPr/>
        </p:nvSpPr>
        <p:spPr bwMode="auto">
          <a:xfrm>
            <a:off x="250825" y="765175"/>
            <a:ext cx="8634413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rgbClr val="FF3300"/>
                </a:solidFill>
              </a:rPr>
              <a:t>【</a:t>
            </a:r>
            <a:r>
              <a:rPr lang="zh-CN" altLang="en-US" sz="2800">
                <a:solidFill>
                  <a:srgbClr val="FF3300"/>
                </a:solidFill>
              </a:rPr>
              <a:t>例题</a:t>
            </a:r>
            <a:r>
              <a:rPr lang="en-US" altLang="zh-CN" sz="2800">
                <a:solidFill>
                  <a:srgbClr val="FF3300"/>
                </a:solidFill>
              </a:rPr>
              <a:t>】</a:t>
            </a:r>
            <a:r>
              <a:rPr kumimoji="1" lang="zh-CN" altLang="en-US" sz="2800">
                <a:latin typeface="Times New Roman" panose="02020603050405020304" pitchFamily="18" charset="0"/>
              </a:rPr>
              <a:t> 平面单色光垂直照射在厚度均匀的油膜上，油膜覆盖在玻璃板上。所用光源波长可以连续变化，观察到</a:t>
            </a:r>
            <a:r>
              <a:rPr kumimoji="1" lang="en-US" altLang="zh-CN" sz="2800" b="0">
                <a:latin typeface="Times New Roman" panose="02020603050405020304" pitchFamily="18" charset="0"/>
              </a:rPr>
              <a:t>500 nm</a:t>
            </a:r>
            <a:r>
              <a:rPr kumimoji="1" lang="zh-CN" altLang="en-US" sz="2800">
                <a:latin typeface="Times New Roman" panose="02020603050405020304" pitchFamily="18" charset="0"/>
              </a:rPr>
              <a:t>与</a:t>
            </a:r>
            <a:r>
              <a:rPr kumimoji="1" lang="en-US" altLang="zh-CN" sz="2800" b="0">
                <a:latin typeface="Times New Roman" panose="02020603050405020304" pitchFamily="18" charset="0"/>
              </a:rPr>
              <a:t>700 nm</a:t>
            </a:r>
            <a:r>
              <a:rPr kumimoji="1" lang="zh-CN" altLang="en-US" sz="2800">
                <a:latin typeface="Times New Roman" panose="02020603050405020304" pitchFamily="18" charset="0"/>
              </a:rPr>
              <a:t>波长的光在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反射中消失</a:t>
            </a:r>
            <a:r>
              <a:rPr kumimoji="1" lang="zh-CN" altLang="en-US" sz="2800">
                <a:latin typeface="Times New Roman" panose="02020603050405020304" pitchFamily="18" charset="0"/>
              </a:rPr>
              <a:t>。油膜的折射率为</a:t>
            </a:r>
            <a:r>
              <a:rPr kumimoji="1" lang="en-US" altLang="zh-CN" sz="2800" b="0">
                <a:latin typeface="Times New Roman" panose="02020603050405020304" pitchFamily="18" charset="0"/>
              </a:rPr>
              <a:t>1.30</a:t>
            </a:r>
            <a:r>
              <a:rPr kumimoji="1" lang="zh-CN" altLang="en-US" sz="2800">
                <a:latin typeface="Times New Roman" panose="02020603050405020304" pitchFamily="18" charset="0"/>
              </a:rPr>
              <a:t>，玻璃折射率为</a:t>
            </a:r>
            <a:r>
              <a:rPr kumimoji="1" lang="en-US" altLang="zh-CN" sz="2800" b="0">
                <a:latin typeface="Times New Roman" panose="02020603050405020304" pitchFamily="18" charset="0"/>
              </a:rPr>
              <a:t>1.50</a:t>
            </a:r>
            <a:r>
              <a:rPr kumimoji="1" lang="zh-CN" altLang="en-US" sz="2800">
                <a:latin typeface="Times New Roman" panose="02020603050405020304" pitchFamily="18" charset="0"/>
              </a:rPr>
              <a:t>，求油膜的厚度。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439299" name="Rectangle 3"/>
          <p:cNvSpPr>
            <a:spLocks noChangeArrowheads="1"/>
          </p:cNvSpPr>
          <p:nvPr/>
        </p:nvSpPr>
        <p:spPr bwMode="auto">
          <a:xfrm>
            <a:off x="179388" y="3068638"/>
            <a:ext cx="16557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解：</a:t>
            </a:r>
            <a:endParaRPr kumimoji="1" lang="zh-CN" altLang="en-US" sz="2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39300" name="Group 4"/>
          <p:cNvGrpSpPr/>
          <p:nvPr/>
        </p:nvGrpSpPr>
        <p:grpSpPr bwMode="auto">
          <a:xfrm>
            <a:off x="5795963" y="3933825"/>
            <a:ext cx="2514600" cy="762000"/>
            <a:chOff x="3648" y="2064"/>
            <a:chExt cx="1584" cy="480"/>
          </a:xfrm>
        </p:grpSpPr>
        <p:sp>
          <p:nvSpPr>
            <p:cNvPr id="16399" name="Rectangle 5"/>
            <p:cNvSpPr>
              <a:spLocks noChangeArrowheads="1"/>
            </p:cNvSpPr>
            <p:nvPr/>
          </p:nvSpPr>
          <p:spPr bwMode="auto">
            <a:xfrm>
              <a:off x="3648" y="2064"/>
              <a:ext cx="1584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FFFFCC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</a:rPr>
                <a:t> </a:t>
              </a:r>
              <a:r>
                <a:rPr kumimoji="1" lang="en-US" altLang="en-US" sz="2800" i="1">
                  <a:latin typeface="Times New Roman" panose="02020603050405020304" pitchFamily="18" charset="0"/>
                </a:rPr>
                <a:t>n</a:t>
              </a:r>
              <a:r>
                <a:rPr kumimoji="1" lang="en-US" altLang="en-US" sz="2800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6400" name="Rectangle 6"/>
            <p:cNvSpPr>
              <a:spLocks noChangeArrowheads="1"/>
            </p:cNvSpPr>
            <p:nvPr/>
          </p:nvSpPr>
          <p:spPr bwMode="auto">
            <a:xfrm>
              <a:off x="3648" y="2304"/>
              <a:ext cx="1584" cy="24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i="1"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2800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800">
                <a:latin typeface="Times New Roman" panose="02020603050405020304" pitchFamily="18" charset="0"/>
              </a:endParaRPr>
            </a:p>
          </p:txBody>
        </p:sp>
      </p:grpSp>
      <p:sp>
        <p:nvSpPr>
          <p:cNvPr id="439303" name="Line 7"/>
          <p:cNvSpPr>
            <a:spLocks noChangeShapeType="1"/>
          </p:cNvSpPr>
          <p:nvPr/>
        </p:nvSpPr>
        <p:spPr bwMode="auto">
          <a:xfrm>
            <a:off x="7380288" y="2790825"/>
            <a:ext cx="0" cy="1143000"/>
          </a:xfrm>
          <a:prstGeom prst="line">
            <a:avLst/>
          </a:prstGeom>
          <a:noFill/>
          <a:ln w="28575">
            <a:solidFill>
              <a:srgbClr val="FF99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9304" name="Line 8"/>
          <p:cNvSpPr>
            <a:spLocks noChangeShapeType="1"/>
          </p:cNvSpPr>
          <p:nvPr/>
        </p:nvSpPr>
        <p:spPr bwMode="auto">
          <a:xfrm flipH="1">
            <a:off x="7380288" y="3903663"/>
            <a:ext cx="0" cy="38893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9305" name="Line 9"/>
          <p:cNvSpPr>
            <a:spLocks noChangeShapeType="1"/>
          </p:cNvSpPr>
          <p:nvPr/>
        </p:nvSpPr>
        <p:spPr bwMode="auto">
          <a:xfrm flipV="1">
            <a:off x="7451725" y="3171825"/>
            <a:ext cx="0" cy="762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9306" name="Line 10"/>
          <p:cNvSpPr>
            <a:spLocks noChangeShapeType="1"/>
          </p:cNvSpPr>
          <p:nvPr/>
        </p:nvSpPr>
        <p:spPr bwMode="auto">
          <a:xfrm flipV="1">
            <a:off x="7524750" y="3225800"/>
            <a:ext cx="0" cy="10668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39307" name="Object 11"/>
          <p:cNvGraphicFramePr>
            <a:graphicFrameLocks noChangeAspect="1"/>
          </p:cNvGraphicFramePr>
          <p:nvPr/>
        </p:nvGraphicFramePr>
        <p:xfrm>
          <a:off x="1691640" y="2773680"/>
          <a:ext cx="2887345" cy="1310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6" name="Equation" r:id="rId1" imgW="1041400" imgH="393700" progId="Equation.DSMT4">
                  <p:embed/>
                </p:oleObj>
              </mc:Choice>
              <mc:Fallback>
                <p:oleObj name="Equation" r:id="rId1" imgW="1041400" imgH="3937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40" y="2773680"/>
                        <a:ext cx="2887345" cy="13100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9308" name="Object 12"/>
          <p:cNvGraphicFramePr>
            <a:graphicFrameLocks noChangeAspect="1"/>
          </p:cNvGraphicFramePr>
          <p:nvPr/>
        </p:nvGraphicFramePr>
        <p:xfrm>
          <a:off x="1331595" y="3717290"/>
          <a:ext cx="3740785" cy="1239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7" name="Equation" r:id="rId3" imgW="1358900" imgH="393700" progId="Equation.DSMT4">
                  <p:embed/>
                </p:oleObj>
              </mc:Choice>
              <mc:Fallback>
                <p:oleObj name="Equation" r:id="rId3" imgW="1358900" imgH="3937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595" y="3717290"/>
                        <a:ext cx="3740785" cy="12395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9309" name="Object 13"/>
          <p:cNvGraphicFramePr>
            <a:graphicFrameLocks noChangeAspect="1"/>
          </p:cNvGraphicFramePr>
          <p:nvPr/>
        </p:nvGraphicFramePr>
        <p:xfrm>
          <a:off x="1331913" y="4708525"/>
          <a:ext cx="4176712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8" name="Equation" r:id="rId5" imgW="1165225" imgH="250825" progId="Equation.3">
                  <p:embed/>
                </p:oleObj>
              </mc:Choice>
              <mc:Fallback>
                <p:oleObj name="Equation" r:id="rId5" imgW="1165225" imgH="250825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708525"/>
                        <a:ext cx="4176712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9310" name="Object 14"/>
          <p:cNvGraphicFramePr>
            <a:graphicFrameLocks noChangeAspect="1"/>
          </p:cNvGraphicFramePr>
          <p:nvPr/>
        </p:nvGraphicFramePr>
        <p:xfrm>
          <a:off x="1835150" y="5805488"/>
          <a:ext cx="10080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9" name="Equation" r:id="rId7" imgW="219075" imgH="71120" progId="Equation.3">
                  <p:embed/>
                </p:oleObj>
              </mc:Choice>
              <mc:Fallback>
                <p:oleObj name="Equation" r:id="rId7" imgW="219075" imgH="7112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805488"/>
                        <a:ext cx="1008063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9311" name="Object 15"/>
          <p:cNvGraphicFramePr>
            <a:graphicFrameLocks noChangeAspect="1"/>
          </p:cNvGraphicFramePr>
          <p:nvPr/>
        </p:nvGraphicFramePr>
        <p:xfrm>
          <a:off x="3711575" y="5734050"/>
          <a:ext cx="3362325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0" name="Equation" r:id="rId9" imgW="875665" imgH="109220" progId="Equation.DSMT4">
                  <p:embed/>
                </p:oleObj>
              </mc:Choice>
              <mc:Fallback>
                <p:oleObj name="Equation" r:id="rId9" imgW="875665" imgH="10922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1575" y="5734050"/>
                        <a:ext cx="3362325" cy="68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9331" name="Text Box 35"/>
          <p:cNvSpPr txBox="1">
            <a:spLocks noChangeArrowheads="1"/>
          </p:cNvSpPr>
          <p:nvPr/>
        </p:nvSpPr>
        <p:spPr bwMode="auto">
          <a:xfrm>
            <a:off x="8316913" y="3933825"/>
            <a:ext cx="3413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>
                <a:latin typeface="Times New Roman" panose="02020603050405020304" pitchFamily="18" charset="0"/>
              </a:rPr>
              <a:t>e</a:t>
            </a:r>
            <a:endParaRPr lang="en-US" altLang="zh-CN" sz="2800" i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9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9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9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39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39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39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39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9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9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39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39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39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39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298" grpId="0" advAuto="0" autoUpdateAnimBg="0" build="p"/>
      <p:bldP spid="439299" grpId="0" autoUpdateAnimBg="0"/>
      <p:bldP spid="43933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042988" y="1325563"/>
            <a:ext cx="4968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------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增透膜和高反射膜</a:t>
            </a:r>
            <a:endParaRPr kumimoji="1" lang="zh-CN" altLang="en-US" sz="2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684213" y="4581525"/>
          <a:ext cx="5137150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9" name="Equation" r:id="rId1" imgW="1435735" imgH="250825" progId="Equation.DSMT4">
                  <p:embed/>
                </p:oleObj>
              </mc:Choice>
              <mc:Fallback>
                <p:oleObj name="Equation" r:id="rId1" imgW="1435735" imgH="250825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581525"/>
                        <a:ext cx="5137150" cy="1119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6013450" y="5175250"/>
          <a:ext cx="129222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0" name="Equation" r:id="rId3" imgW="295910" imgH="250825" progId="Equation.DSMT4">
                  <p:embed/>
                </p:oleObj>
              </mc:Choice>
              <mc:Fallback>
                <p:oleObj name="Equation" r:id="rId3" imgW="295910" imgH="250825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3450" y="5175250"/>
                        <a:ext cx="1292225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3" name="Rectangle 6"/>
          <p:cNvSpPr>
            <a:spLocks noChangeArrowheads="1"/>
          </p:cNvSpPr>
          <p:nvPr/>
        </p:nvSpPr>
        <p:spPr bwMode="auto">
          <a:xfrm>
            <a:off x="1763713" y="5589588"/>
            <a:ext cx="39608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增透膜的最小厚度：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323850" y="2349500"/>
            <a:ext cx="6173788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利用薄膜干涉使反射光减小，这样的薄膜称为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增透膜</a:t>
            </a:r>
            <a:r>
              <a:rPr kumimoji="1" lang="zh-CN" altLang="en-US" sz="2800">
                <a:latin typeface="Times New Roman" panose="02020603050405020304" pitchFamily="18" charset="0"/>
              </a:rPr>
              <a:t>。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17415" name="Group 8"/>
          <p:cNvGrpSpPr/>
          <p:nvPr/>
        </p:nvGrpSpPr>
        <p:grpSpPr bwMode="auto">
          <a:xfrm>
            <a:off x="6372225" y="1125538"/>
            <a:ext cx="2406650" cy="2133600"/>
            <a:chOff x="4014" y="709"/>
            <a:chExt cx="1516" cy="1344"/>
          </a:xfrm>
        </p:grpSpPr>
        <p:sp>
          <p:nvSpPr>
            <p:cNvPr id="17422" name="Line 9"/>
            <p:cNvSpPr>
              <a:spLocks noChangeShapeType="1"/>
            </p:cNvSpPr>
            <p:nvPr/>
          </p:nvSpPr>
          <p:spPr bwMode="auto">
            <a:xfrm flipH="1">
              <a:off x="5077" y="1915"/>
              <a:ext cx="46" cy="58"/>
            </a:xfrm>
            <a:prstGeom prst="line">
              <a:avLst/>
            </a:prstGeom>
            <a:noFill/>
            <a:ln w="31750">
              <a:solidFill>
                <a:srgbClr val="80008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3" name="Line 10"/>
            <p:cNvSpPr>
              <a:spLocks noChangeShapeType="1"/>
            </p:cNvSpPr>
            <p:nvPr/>
          </p:nvSpPr>
          <p:spPr bwMode="auto">
            <a:xfrm flipH="1">
              <a:off x="4140" y="1949"/>
              <a:ext cx="23" cy="23"/>
            </a:xfrm>
            <a:prstGeom prst="line">
              <a:avLst/>
            </a:prstGeom>
            <a:noFill/>
            <a:ln w="31750">
              <a:solidFill>
                <a:srgbClr val="80008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4" name="Line 11"/>
            <p:cNvSpPr>
              <a:spLocks noChangeShapeType="1"/>
            </p:cNvSpPr>
            <p:nvPr/>
          </p:nvSpPr>
          <p:spPr bwMode="auto">
            <a:xfrm flipH="1">
              <a:off x="4112" y="1920"/>
              <a:ext cx="46" cy="59"/>
            </a:xfrm>
            <a:prstGeom prst="line">
              <a:avLst/>
            </a:prstGeom>
            <a:noFill/>
            <a:ln w="31750">
              <a:solidFill>
                <a:srgbClr val="80008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5" name="Line 12"/>
            <p:cNvSpPr>
              <a:spLocks noChangeShapeType="1"/>
            </p:cNvSpPr>
            <p:nvPr/>
          </p:nvSpPr>
          <p:spPr bwMode="auto">
            <a:xfrm flipH="1">
              <a:off x="4426" y="1915"/>
              <a:ext cx="46" cy="58"/>
            </a:xfrm>
            <a:prstGeom prst="line">
              <a:avLst/>
            </a:prstGeom>
            <a:noFill/>
            <a:ln w="31750">
              <a:solidFill>
                <a:srgbClr val="80008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6" name="Line 13"/>
            <p:cNvSpPr>
              <a:spLocks noChangeShapeType="1"/>
            </p:cNvSpPr>
            <p:nvPr/>
          </p:nvSpPr>
          <p:spPr bwMode="auto">
            <a:xfrm flipH="1">
              <a:off x="4769" y="1915"/>
              <a:ext cx="45" cy="58"/>
            </a:xfrm>
            <a:prstGeom prst="line">
              <a:avLst/>
            </a:prstGeom>
            <a:noFill/>
            <a:ln w="31750">
              <a:solidFill>
                <a:srgbClr val="80008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Rectangle 14"/>
            <p:cNvSpPr>
              <a:spLocks noChangeArrowheads="1"/>
            </p:cNvSpPr>
            <p:nvPr/>
          </p:nvSpPr>
          <p:spPr bwMode="auto">
            <a:xfrm>
              <a:off x="4017" y="1644"/>
              <a:ext cx="1218" cy="40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0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17428" name="Rectangle 15"/>
            <p:cNvSpPr>
              <a:spLocks noChangeArrowheads="1"/>
            </p:cNvSpPr>
            <p:nvPr/>
          </p:nvSpPr>
          <p:spPr bwMode="auto">
            <a:xfrm>
              <a:off x="4014" y="1505"/>
              <a:ext cx="1224" cy="1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hlink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17429" name="Line 16"/>
            <p:cNvSpPr>
              <a:spLocks noChangeShapeType="1"/>
            </p:cNvSpPr>
            <p:nvPr/>
          </p:nvSpPr>
          <p:spPr bwMode="auto">
            <a:xfrm>
              <a:off x="4323" y="744"/>
              <a:ext cx="168" cy="8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0" name="Line 17"/>
            <p:cNvSpPr>
              <a:spLocks noChangeShapeType="1"/>
            </p:cNvSpPr>
            <p:nvPr/>
          </p:nvSpPr>
          <p:spPr bwMode="auto">
            <a:xfrm flipV="1">
              <a:off x="4499" y="882"/>
              <a:ext cx="34" cy="62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1" name="Line 18"/>
            <p:cNvSpPr>
              <a:spLocks noChangeShapeType="1"/>
            </p:cNvSpPr>
            <p:nvPr/>
          </p:nvSpPr>
          <p:spPr bwMode="auto">
            <a:xfrm flipV="1">
              <a:off x="4499" y="847"/>
              <a:ext cx="101" cy="7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2" name="Text Box 19"/>
            <p:cNvSpPr txBox="1">
              <a:spLocks noChangeArrowheads="1"/>
            </p:cNvSpPr>
            <p:nvPr/>
          </p:nvSpPr>
          <p:spPr bwMode="auto">
            <a:xfrm>
              <a:off x="4398" y="70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</a:rPr>
                <a:t>1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7433" name="Text Box 20"/>
            <p:cNvSpPr txBox="1">
              <a:spLocks noChangeArrowheads="1"/>
            </p:cNvSpPr>
            <p:nvPr/>
          </p:nvSpPr>
          <p:spPr bwMode="auto">
            <a:xfrm>
              <a:off x="4601" y="70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</a:rPr>
                <a:t>2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7434" name="Line 21"/>
            <p:cNvSpPr>
              <a:spLocks noChangeShapeType="1"/>
            </p:cNvSpPr>
            <p:nvPr/>
          </p:nvSpPr>
          <p:spPr bwMode="auto">
            <a:xfrm>
              <a:off x="5240" y="1505"/>
              <a:ext cx="1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5" name="Line 22"/>
            <p:cNvSpPr>
              <a:spLocks noChangeShapeType="1"/>
            </p:cNvSpPr>
            <p:nvPr/>
          </p:nvSpPr>
          <p:spPr bwMode="auto">
            <a:xfrm>
              <a:off x="5240" y="1643"/>
              <a:ext cx="1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6" name="Line 23"/>
            <p:cNvSpPr>
              <a:spLocks noChangeShapeType="1"/>
            </p:cNvSpPr>
            <p:nvPr/>
          </p:nvSpPr>
          <p:spPr bwMode="auto">
            <a:xfrm>
              <a:off x="5307" y="1366"/>
              <a:ext cx="0" cy="1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7" name="Line 24"/>
            <p:cNvSpPr>
              <a:spLocks noChangeShapeType="1"/>
            </p:cNvSpPr>
            <p:nvPr/>
          </p:nvSpPr>
          <p:spPr bwMode="auto">
            <a:xfrm flipV="1">
              <a:off x="5307" y="1643"/>
              <a:ext cx="0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8" name="Text Box 25"/>
            <p:cNvSpPr txBox="1">
              <a:spLocks noChangeArrowheads="1"/>
            </p:cNvSpPr>
            <p:nvPr/>
          </p:nvSpPr>
          <p:spPr bwMode="auto">
            <a:xfrm>
              <a:off x="5329" y="1410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400" b="0" i="1">
                  <a:latin typeface="Times New Roman" panose="02020603050405020304" pitchFamily="18" charset="0"/>
                </a:rPr>
                <a:t>e</a:t>
              </a:r>
              <a:endParaRPr kumimoji="1" lang="en-US" altLang="zh-CN" sz="2400" b="0" i="1">
                <a:latin typeface="Times New Roman" panose="02020603050405020304" pitchFamily="18" charset="0"/>
              </a:endParaRPr>
            </a:p>
          </p:txBody>
        </p:sp>
        <p:sp>
          <p:nvSpPr>
            <p:cNvPr id="17439" name="Text Box 26"/>
            <p:cNvSpPr txBox="1">
              <a:spLocks noChangeArrowheads="1"/>
            </p:cNvSpPr>
            <p:nvPr/>
          </p:nvSpPr>
          <p:spPr bwMode="auto">
            <a:xfrm>
              <a:off x="4028" y="1373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0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n</a:t>
              </a:r>
              <a:endParaRPr kumimoji="1" lang="en-US" altLang="zh-CN" sz="2800" b="0" i="1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40" name="Text Box 27"/>
            <p:cNvSpPr txBox="1">
              <a:spLocks noChangeArrowheads="1"/>
            </p:cNvSpPr>
            <p:nvPr/>
          </p:nvSpPr>
          <p:spPr bwMode="auto">
            <a:xfrm>
              <a:off x="4059" y="1697"/>
              <a:ext cx="45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2800" b="0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2800" b="0" baseline="-25000">
                  <a:solidFill>
                    <a:schemeClr val="bg1"/>
                  </a:solidFill>
                  <a:latin typeface="Times New Roman" panose="02020603050405020304" pitchFamily="18" charset="0"/>
                </a:rPr>
                <a:t>0</a:t>
              </a:r>
              <a:endParaRPr kumimoji="1" lang="en-US" altLang="zh-CN" sz="28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7416" name="Rectangle 38"/>
          <p:cNvSpPr>
            <a:spLocks noChangeArrowheads="1"/>
          </p:cNvSpPr>
          <p:nvPr/>
        </p:nvSpPr>
        <p:spPr bwMode="auto">
          <a:xfrm>
            <a:off x="539750" y="822325"/>
            <a:ext cx="3219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、等倾干涉的应用</a:t>
            </a:r>
            <a:endParaRPr kumimoji="1" lang="zh-CN" altLang="en-US" sz="2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7" name="Rectangle 39"/>
          <p:cNvSpPr>
            <a:spLocks noChangeArrowheads="1"/>
          </p:cNvSpPr>
          <p:nvPr/>
        </p:nvSpPr>
        <p:spPr bwMode="auto">
          <a:xfrm>
            <a:off x="468313" y="1844675"/>
            <a:ext cx="1790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1</a:t>
            </a:r>
            <a:r>
              <a:rPr kumimoji="1" lang="zh-CN" altLang="en-US" sz="2800">
                <a:latin typeface="Times New Roman" panose="02020603050405020304" pitchFamily="18" charset="0"/>
              </a:rPr>
              <a:t>）增透膜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17418" name="Text Box 40"/>
          <p:cNvSpPr txBox="1">
            <a:spLocks noChangeArrowheads="1"/>
          </p:cNvSpPr>
          <p:nvPr/>
        </p:nvSpPr>
        <p:spPr bwMode="auto">
          <a:xfrm>
            <a:off x="592138" y="3448050"/>
            <a:ext cx="12557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</a:rPr>
              <a:t>要求：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17419" name="Text Box 41"/>
          <p:cNvSpPr txBox="1">
            <a:spLocks noChangeArrowheads="1"/>
          </p:cNvSpPr>
          <p:nvPr/>
        </p:nvSpPr>
        <p:spPr bwMode="auto">
          <a:xfrm>
            <a:off x="1908175" y="3522663"/>
            <a:ext cx="66087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介质折射率小于元件折射率（</a:t>
            </a:r>
            <a:r>
              <a:rPr kumimoji="1" lang="en-US" altLang="zh-CN" sz="2800" b="0" i="1">
                <a:solidFill>
                  <a:srgbClr val="FF0000"/>
                </a:solidFill>
                <a:latin typeface="Times New Roman" panose="02020603050405020304" pitchFamily="18" charset="0"/>
              </a:rPr>
              <a:t>n </a:t>
            </a:r>
            <a:r>
              <a:rPr kumimoji="1" lang="en-US" altLang="zh-CN" sz="2800" b="0">
                <a:solidFill>
                  <a:srgbClr val="FF0000"/>
                </a:solidFill>
                <a:latin typeface="Times New Roman" panose="02020603050405020304" pitchFamily="18" charset="0"/>
              </a:rPr>
              <a:t>&lt; </a:t>
            </a:r>
            <a:r>
              <a:rPr kumimoji="1" lang="en-US" altLang="zh-CN" sz="2800" b="0" i="1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800" b="0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）；</a:t>
            </a:r>
            <a:endParaRPr lang="zh-CN" altLang="en-US" sz="2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20" name="Text Box 42"/>
          <p:cNvSpPr txBox="1">
            <a:spLocks noChangeArrowheads="1"/>
          </p:cNvSpPr>
          <p:nvPr/>
        </p:nvSpPr>
        <p:spPr bwMode="auto">
          <a:xfrm>
            <a:off x="1979613" y="4149725"/>
            <a:ext cx="28082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反射光干涉相消</a:t>
            </a:r>
            <a:endParaRPr lang="zh-CN" altLang="en-US" sz="2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7421" name="Picture 43" descr="14-14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3716338"/>
            <a:ext cx="19621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539750" y="822325"/>
            <a:ext cx="4679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）高反射膜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0" y="4797425"/>
            <a:ext cx="5761038" cy="163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        </a:t>
            </a:r>
            <a:r>
              <a:rPr kumimoji="1" lang="zh-CN" altLang="en-US" sz="2800">
                <a:latin typeface="Times New Roman" panose="02020603050405020304" pitchFamily="18" charset="0"/>
              </a:rPr>
              <a:t>反射镜表面交替镀上光学厚度均为</a:t>
            </a:r>
            <a:r>
              <a:rPr kumimoji="1" lang="zh-CN" altLang="en-US" sz="2800" i="1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/4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的高折射率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ZnS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膜和低折射率的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MgF</a:t>
            </a:r>
            <a:r>
              <a:rPr kumimoji="1" lang="en-US" altLang="zh-CN" sz="2800" baseline="-250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膜，形成多层高反射膜。</a:t>
            </a:r>
            <a:endParaRPr kumimoji="1" lang="zh-CN" altLang="en-US" sz="2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pic>
        <p:nvPicPr>
          <p:cNvPr id="18436" name="Picture 4" descr="17-1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25" y="1125538"/>
            <a:ext cx="3506788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 Box 15"/>
          <p:cNvSpPr txBox="1">
            <a:spLocks noChangeArrowheads="1"/>
          </p:cNvSpPr>
          <p:nvPr/>
        </p:nvSpPr>
        <p:spPr bwMode="auto">
          <a:xfrm>
            <a:off x="0" y="1268413"/>
            <a:ext cx="12557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</a:rPr>
              <a:t>要求：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18438" name="Text Box 16"/>
          <p:cNvSpPr txBox="1">
            <a:spLocks noChangeArrowheads="1"/>
          </p:cNvSpPr>
          <p:nvPr/>
        </p:nvSpPr>
        <p:spPr bwMode="auto">
          <a:xfrm>
            <a:off x="0" y="1844675"/>
            <a:ext cx="49514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介质折射率大于元件折射率；</a:t>
            </a:r>
            <a:endParaRPr lang="zh-CN" altLang="en-US" sz="2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439" name="Text Box 17"/>
          <p:cNvSpPr txBox="1">
            <a:spLocks noChangeArrowheads="1"/>
          </p:cNvSpPr>
          <p:nvPr/>
        </p:nvSpPr>
        <p:spPr bwMode="auto">
          <a:xfrm>
            <a:off x="0" y="2420938"/>
            <a:ext cx="28082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反射光干涉相长</a:t>
            </a:r>
            <a:endParaRPr lang="zh-CN" altLang="en-US" sz="2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8440" name="Object 18"/>
          <p:cNvGraphicFramePr>
            <a:graphicFrameLocks noChangeAspect="1"/>
          </p:cNvGraphicFramePr>
          <p:nvPr/>
        </p:nvGraphicFramePr>
        <p:xfrm>
          <a:off x="395288" y="2852738"/>
          <a:ext cx="4522787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1" name="Equation" r:id="rId2" imgW="1262380" imgH="250825" progId="Equation.DSMT4">
                  <p:embed/>
                </p:oleObj>
              </mc:Choice>
              <mc:Fallback>
                <p:oleObj name="Equation" r:id="rId2" imgW="1262380" imgH="250825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852738"/>
                        <a:ext cx="4522787" cy="1119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1" name="Object 19"/>
          <p:cNvGraphicFramePr>
            <a:graphicFrameLocks noChangeAspect="1"/>
          </p:cNvGraphicFramePr>
          <p:nvPr/>
        </p:nvGraphicFramePr>
        <p:xfrm>
          <a:off x="2989263" y="3662363"/>
          <a:ext cx="129222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2" name="Equation" r:id="rId4" imgW="295910" imgH="250825" progId="Equation.DSMT4">
                  <p:embed/>
                </p:oleObj>
              </mc:Choice>
              <mc:Fallback>
                <p:oleObj name="Equation" r:id="rId4" imgW="295910" imgH="250825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9263" y="3662363"/>
                        <a:ext cx="1292225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2" name="Rectangle 20"/>
          <p:cNvSpPr>
            <a:spLocks noChangeArrowheads="1"/>
          </p:cNvSpPr>
          <p:nvPr/>
        </p:nvSpPr>
        <p:spPr bwMode="auto">
          <a:xfrm>
            <a:off x="179388" y="4005263"/>
            <a:ext cx="2520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其最小厚度：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179388" y="836613"/>
            <a:ext cx="4483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</a:rPr>
              <a:t>（二）   </a:t>
            </a:r>
            <a:r>
              <a:rPr kumimoji="1" lang="zh-CN" altLang="en-US" sz="2800">
                <a:latin typeface="Times New Roman" panose="02020603050405020304" pitchFamily="18" charset="0"/>
              </a:rPr>
              <a:t>等厚干涉条纹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2051050" y="1325563"/>
            <a:ext cx="33988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kumimoji="1" lang="en-US" altLang="zh-CN" sz="2800">
                <a:solidFill>
                  <a:srgbClr val="FF0000"/>
                </a:solidFill>
              </a:rPr>
              <a:t>------</a:t>
            </a:r>
            <a:r>
              <a:rPr kumimoji="1" lang="zh-CN" altLang="en-US" sz="2800">
                <a:solidFill>
                  <a:srgbClr val="FF0000"/>
                </a:solidFill>
              </a:rPr>
              <a:t>薄膜厚度不均匀</a:t>
            </a:r>
            <a:endParaRPr kumimoji="1" lang="zh-CN" altLang="en-US" sz="2800">
              <a:solidFill>
                <a:srgbClr val="FF0000"/>
              </a:solidFill>
            </a:endParaRPr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5394325" y="3998913"/>
            <a:ext cx="3273425" cy="15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 flipV="1">
            <a:off x="5376863" y="3144838"/>
            <a:ext cx="3270250" cy="37623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 flipH="1">
            <a:off x="7375525" y="1870075"/>
            <a:ext cx="674688" cy="1422400"/>
          </a:xfrm>
          <a:prstGeom prst="line">
            <a:avLst/>
          </a:prstGeom>
          <a:noFill/>
          <a:ln w="28575">
            <a:solidFill>
              <a:srgbClr val="FF66FF"/>
            </a:solidFill>
            <a:round/>
            <a:headEnd type="stealth" w="lg" len="lg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3" name="Line 7"/>
          <p:cNvSpPr>
            <a:spLocks noChangeShapeType="1"/>
          </p:cNvSpPr>
          <p:nvPr/>
        </p:nvSpPr>
        <p:spPr bwMode="auto">
          <a:xfrm flipH="1">
            <a:off x="7381875" y="1981200"/>
            <a:ext cx="984250" cy="1301750"/>
          </a:xfrm>
          <a:prstGeom prst="line">
            <a:avLst/>
          </a:prstGeom>
          <a:noFill/>
          <a:ln w="28575">
            <a:solidFill>
              <a:srgbClr val="FF66FF"/>
            </a:solidFill>
            <a:round/>
            <a:headEnd type="stealth" w="lg" len="lg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7239000" y="3308350"/>
            <a:ext cx="1108075" cy="317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5" name="Freeform 9"/>
          <p:cNvSpPr/>
          <p:nvPr/>
        </p:nvSpPr>
        <p:spPr bwMode="auto">
          <a:xfrm>
            <a:off x="7954963" y="3314700"/>
            <a:ext cx="6350" cy="674688"/>
          </a:xfrm>
          <a:custGeom>
            <a:avLst/>
            <a:gdLst>
              <a:gd name="T0" fmla="*/ 2147483646 w 4"/>
              <a:gd name="T1" fmla="*/ 0 h 425"/>
              <a:gd name="T2" fmla="*/ 0 w 4"/>
              <a:gd name="T3" fmla="*/ 2147483646 h 42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" h="425">
                <a:moveTo>
                  <a:pt x="4" y="0"/>
                </a:moveTo>
                <a:lnTo>
                  <a:pt x="0" y="425"/>
                </a:lnTo>
              </a:path>
            </a:pathLst>
          </a:custGeom>
          <a:solidFill>
            <a:srgbClr val="FFFFFF"/>
          </a:solidFill>
          <a:ln w="127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7358063" y="1404938"/>
            <a:ext cx="13081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光束 </a:t>
            </a:r>
            <a:r>
              <a:rPr kumimoji="1" lang="en-US" altLang="zh-CN" sz="2400">
                <a:solidFill>
                  <a:srgbClr val="CC0000"/>
                </a:solidFill>
                <a:latin typeface="Times New Roman" panose="02020603050405020304" pitchFamily="18" charset="0"/>
              </a:rPr>
              <a:t>b</a:t>
            </a:r>
            <a:r>
              <a:rPr kumimoji="1" lang="en-US" altLang="zh-CN" sz="2400" baseline="-25000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endParaRPr kumimoji="1" lang="en-US" altLang="zh-CN" sz="2400" b="0" baseline="-25000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7" name="Line 11"/>
          <p:cNvSpPr>
            <a:spLocks noChangeShapeType="1"/>
          </p:cNvSpPr>
          <p:nvPr/>
        </p:nvSpPr>
        <p:spPr bwMode="auto">
          <a:xfrm>
            <a:off x="6264275" y="1968500"/>
            <a:ext cx="739775" cy="1389063"/>
          </a:xfrm>
          <a:prstGeom prst="line">
            <a:avLst/>
          </a:prstGeom>
          <a:noFill/>
          <a:ln w="28575">
            <a:solidFill>
              <a:srgbClr val="FF66FF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 flipH="1">
            <a:off x="6977063" y="2830513"/>
            <a:ext cx="11112" cy="1241425"/>
          </a:xfrm>
          <a:prstGeom prst="line">
            <a:avLst/>
          </a:prstGeom>
          <a:noFill/>
          <a:ln w="19050">
            <a:solidFill>
              <a:srgbClr val="0000FF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9" name="Freeform 13"/>
          <p:cNvSpPr/>
          <p:nvPr/>
        </p:nvSpPr>
        <p:spPr bwMode="auto">
          <a:xfrm>
            <a:off x="6989763" y="3319463"/>
            <a:ext cx="228600" cy="654050"/>
          </a:xfrm>
          <a:custGeom>
            <a:avLst/>
            <a:gdLst>
              <a:gd name="T0" fmla="*/ 2147483646 w 144"/>
              <a:gd name="T1" fmla="*/ 0 h 412"/>
              <a:gd name="T2" fmla="*/ 0 w 144"/>
              <a:gd name="T3" fmla="*/ 2147483646 h 412"/>
              <a:gd name="T4" fmla="*/ 2147483646 w 144"/>
              <a:gd name="T5" fmla="*/ 2147483646 h 4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44" h="412">
                <a:moveTo>
                  <a:pt x="9" y="0"/>
                </a:moveTo>
                <a:lnTo>
                  <a:pt x="0" y="18"/>
                </a:lnTo>
                <a:lnTo>
                  <a:pt x="144" y="412"/>
                </a:lnTo>
              </a:path>
            </a:pathLst>
          </a:custGeom>
          <a:noFill/>
          <a:ln w="28575">
            <a:solidFill>
              <a:srgbClr val="FF00FF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 flipV="1">
            <a:off x="7218363" y="3302000"/>
            <a:ext cx="163512" cy="688975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71" name="Line 15"/>
          <p:cNvSpPr>
            <a:spLocks noChangeShapeType="1"/>
          </p:cNvSpPr>
          <p:nvPr/>
        </p:nvSpPr>
        <p:spPr bwMode="auto">
          <a:xfrm>
            <a:off x="6642100" y="1743075"/>
            <a:ext cx="755650" cy="1520825"/>
          </a:xfrm>
          <a:prstGeom prst="line">
            <a:avLst/>
          </a:prstGeom>
          <a:noFill/>
          <a:ln w="28575">
            <a:solidFill>
              <a:srgbClr val="FF66FF"/>
            </a:solidFill>
            <a:round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9472" name="Group 16"/>
          <p:cNvGrpSpPr/>
          <p:nvPr/>
        </p:nvGrpSpPr>
        <p:grpSpPr bwMode="auto">
          <a:xfrm>
            <a:off x="5930900" y="1676400"/>
            <a:ext cx="963613" cy="220663"/>
            <a:chOff x="2499" y="10232"/>
            <a:chExt cx="880" cy="203"/>
          </a:xfrm>
        </p:grpSpPr>
        <p:sp>
          <p:nvSpPr>
            <p:cNvPr id="19501" name="Freeform 17"/>
            <p:cNvSpPr/>
            <p:nvPr/>
          </p:nvSpPr>
          <p:spPr bwMode="auto">
            <a:xfrm rot="-1579163">
              <a:off x="2499" y="10232"/>
              <a:ext cx="855" cy="106"/>
            </a:xfrm>
            <a:custGeom>
              <a:avLst/>
              <a:gdLst>
                <a:gd name="T0" fmla="*/ 0 w 855"/>
                <a:gd name="T1" fmla="*/ 20 h 122"/>
                <a:gd name="T2" fmla="*/ 450 w 855"/>
                <a:gd name="T3" fmla="*/ 2 h 122"/>
                <a:gd name="T4" fmla="*/ 855 w 855"/>
                <a:gd name="T5" fmla="*/ 23 h 12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55" h="122">
                  <a:moveTo>
                    <a:pt x="0" y="107"/>
                  </a:moveTo>
                  <a:cubicBezTo>
                    <a:pt x="154" y="53"/>
                    <a:pt x="308" y="0"/>
                    <a:pt x="450" y="2"/>
                  </a:cubicBezTo>
                  <a:cubicBezTo>
                    <a:pt x="592" y="4"/>
                    <a:pt x="723" y="63"/>
                    <a:pt x="855" y="122"/>
                  </a:cubicBezTo>
                </a:path>
              </a:pathLst>
            </a:custGeom>
            <a:solidFill>
              <a:srgbClr val="66FFFF"/>
            </a:solidFill>
            <a:ln w="31750" cap="flat" cmpd="sng">
              <a:solidFill>
                <a:schemeClr val="accent2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2" name="Freeform 18"/>
            <p:cNvSpPr/>
            <p:nvPr/>
          </p:nvSpPr>
          <p:spPr bwMode="auto">
            <a:xfrm rot="20020837" flipV="1">
              <a:off x="2524" y="10329"/>
              <a:ext cx="855" cy="106"/>
            </a:xfrm>
            <a:custGeom>
              <a:avLst/>
              <a:gdLst>
                <a:gd name="T0" fmla="*/ 0 w 855"/>
                <a:gd name="T1" fmla="*/ 20 h 122"/>
                <a:gd name="T2" fmla="*/ 450 w 855"/>
                <a:gd name="T3" fmla="*/ 2 h 122"/>
                <a:gd name="T4" fmla="*/ 855 w 855"/>
                <a:gd name="T5" fmla="*/ 23 h 12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55" h="122">
                  <a:moveTo>
                    <a:pt x="0" y="107"/>
                  </a:moveTo>
                  <a:cubicBezTo>
                    <a:pt x="154" y="53"/>
                    <a:pt x="308" y="0"/>
                    <a:pt x="450" y="2"/>
                  </a:cubicBezTo>
                  <a:cubicBezTo>
                    <a:pt x="592" y="4"/>
                    <a:pt x="723" y="63"/>
                    <a:pt x="855" y="122"/>
                  </a:cubicBezTo>
                </a:path>
              </a:pathLst>
            </a:custGeom>
            <a:solidFill>
              <a:srgbClr val="66FFFF"/>
            </a:solidFill>
            <a:ln w="31750" cap="flat" cmpd="sng">
              <a:solidFill>
                <a:schemeClr val="accent2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473" name="Line 19"/>
          <p:cNvSpPr>
            <a:spLocks noChangeShapeType="1"/>
          </p:cNvSpPr>
          <p:nvPr/>
        </p:nvSpPr>
        <p:spPr bwMode="auto">
          <a:xfrm>
            <a:off x="6118225" y="1298575"/>
            <a:ext cx="82550" cy="490538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74" name="Line 20"/>
          <p:cNvSpPr>
            <a:spLocks noChangeShapeType="1"/>
          </p:cNvSpPr>
          <p:nvPr/>
        </p:nvSpPr>
        <p:spPr bwMode="auto">
          <a:xfrm>
            <a:off x="6118225" y="1298575"/>
            <a:ext cx="409575" cy="325438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75" name="Freeform 21"/>
          <p:cNvSpPr/>
          <p:nvPr/>
        </p:nvSpPr>
        <p:spPr bwMode="auto">
          <a:xfrm>
            <a:off x="6545263" y="2490788"/>
            <a:ext cx="131762" cy="257175"/>
          </a:xfrm>
          <a:custGeom>
            <a:avLst/>
            <a:gdLst>
              <a:gd name="T0" fmla="*/ 0 w 83"/>
              <a:gd name="T1" fmla="*/ 0 h 162"/>
              <a:gd name="T2" fmla="*/ 2147483646 w 83"/>
              <a:gd name="T3" fmla="*/ 2147483646 h 16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83" h="162">
                <a:moveTo>
                  <a:pt x="0" y="0"/>
                </a:moveTo>
                <a:lnTo>
                  <a:pt x="83" y="162"/>
                </a:lnTo>
              </a:path>
            </a:pathLst>
          </a:custGeom>
          <a:noFill/>
          <a:ln w="28575">
            <a:solidFill>
              <a:srgbClr val="FF3300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76" name="Freeform 22"/>
          <p:cNvSpPr/>
          <p:nvPr/>
        </p:nvSpPr>
        <p:spPr bwMode="auto">
          <a:xfrm>
            <a:off x="6905625" y="2273300"/>
            <a:ext cx="128588" cy="274638"/>
          </a:xfrm>
          <a:custGeom>
            <a:avLst/>
            <a:gdLst>
              <a:gd name="T0" fmla="*/ 0 w 81"/>
              <a:gd name="T1" fmla="*/ 0 h 173"/>
              <a:gd name="T2" fmla="*/ 2147483646 w 81"/>
              <a:gd name="T3" fmla="*/ 2147483646 h 173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81" h="173">
                <a:moveTo>
                  <a:pt x="0" y="0"/>
                </a:moveTo>
                <a:lnTo>
                  <a:pt x="81" y="173"/>
                </a:lnTo>
              </a:path>
            </a:pathLst>
          </a:custGeom>
          <a:noFill/>
          <a:ln w="28575">
            <a:solidFill>
              <a:srgbClr val="FF3300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77" name="Text Box 23"/>
          <p:cNvSpPr txBox="1">
            <a:spLocks noChangeArrowheads="1"/>
          </p:cNvSpPr>
          <p:nvPr/>
        </p:nvSpPr>
        <p:spPr bwMode="auto">
          <a:xfrm>
            <a:off x="6062663" y="2395538"/>
            <a:ext cx="458787" cy="55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i="1">
                <a:solidFill>
                  <a:srgbClr val="0000FF"/>
                </a:solidFill>
                <a:latin typeface="Times New Roman" panose="02020603050405020304" pitchFamily="18" charset="0"/>
              </a:rPr>
              <a:t>a</a:t>
            </a:r>
            <a:endParaRPr kumimoji="1" lang="en-US" altLang="zh-CN" sz="2400" i="1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78" name="Text Box 24"/>
          <p:cNvSpPr txBox="1">
            <a:spLocks noChangeArrowheads="1"/>
          </p:cNvSpPr>
          <p:nvPr/>
        </p:nvSpPr>
        <p:spPr bwMode="auto">
          <a:xfrm>
            <a:off x="7053263" y="1938338"/>
            <a:ext cx="625475" cy="55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i="1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endParaRPr kumimoji="1" lang="en-US" altLang="zh-CN" sz="2400" i="1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9479" name="Object 25"/>
          <p:cNvGraphicFramePr>
            <a:graphicFrameLocks noChangeAspect="1"/>
          </p:cNvGraphicFramePr>
          <p:nvPr/>
        </p:nvGraphicFramePr>
        <p:xfrm>
          <a:off x="5789613" y="2784475"/>
          <a:ext cx="4318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8" name="公式" r:id="rId1" imgW="71120" imgH="102870" progId="Equation.3">
                  <p:embed/>
                </p:oleObj>
              </mc:Choice>
              <mc:Fallback>
                <p:oleObj name="公式" r:id="rId1" imgW="71120" imgH="10287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9613" y="2784475"/>
                        <a:ext cx="43180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0" name="Object 26"/>
          <p:cNvGraphicFramePr>
            <a:graphicFrameLocks noChangeAspect="1"/>
          </p:cNvGraphicFramePr>
          <p:nvPr/>
        </p:nvGraphicFramePr>
        <p:xfrm>
          <a:off x="5800725" y="3503613"/>
          <a:ext cx="45085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9" name="公式" r:id="rId3" imgW="71120" imgH="102870" progId="Equation.3">
                  <p:embed/>
                </p:oleObj>
              </mc:Choice>
              <mc:Fallback>
                <p:oleObj name="公式" r:id="rId3" imgW="71120" imgH="10287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0725" y="3503613"/>
                        <a:ext cx="45085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1" name="Object 27"/>
          <p:cNvGraphicFramePr>
            <a:graphicFrameLocks noChangeAspect="1"/>
          </p:cNvGraphicFramePr>
          <p:nvPr/>
        </p:nvGraphicFramePr>
        <p:xfrm>
          <a:off x="5729288" y="4079875"/>
          <a:ext cx="461962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0" name="公式" r:id="rId5" imgW="71120" imgH="109220" progId="Equation.3">
                  <p:embed/>
                </p:oleObj>
              </mc:Choice>
              <mc:Fallback>
                <p:oleObj name="公式" r:id="rId5" imgW="71120" imgH="10922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88" y="4079875"/>
                        <a:ext cx="461962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2" name="Object 28"/>
          <p:cNvGraphicFramePr>
            <a:graphicFrameLocks noChangeAspect="1"/>
          </p:cNvGraphicFramePr>
          <p:nvPr/>
        </p:nvGraphicFramePr>
        <p:xfrm>
          <a:off x="8064500" y="3484563"/>
          <a:ext cx="330200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1" name="Equation" r:id="rId7" imgW="12700" imgH="38735" progId="Equation.DSMT4">
                  <p:embed/>
                </p:oleObj>
              </mc:Choice>
              <mc:Fallback>
                <p:oleObj name="Equation" r:id="rId7" imgW="12700" imgH="38735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00" y="3484563"/>
                        <a:ext cx="330200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3" name="Object 29"/>
          <p:cNvGraphicFramePr>
            <a:graphicFrameLocks noChangeAspect="1"/>
          </p:cNvGraphicFramePr>
          <p:nvPr/>
        </p:nvGraphicFramePr>
        <p:xfrm>
          <a:off x="6737350" y="2568575"/>
          <a:ext cx="24765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2" name="公式" r:id="rId9" imgW="6350" imgH="6350" progId="Equation.3">
                  <p:embed/>
                </p:oleObj>
              </mc:Choice>
              <mc:Fallback>
                <p:oleObj name="公式" r:id="rId9" imgW="6350" imgH="635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2568575"/>
                        <a:ext cx="24765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4" name="Object 30"/>
          <p:cNvGraphicFramePr>
            <a:graphicFrameLocks noChangeAspect="1"/>
          </p:cNvGraphicFramePr>
          <p:nvPr/>
        </p:nvGraphicFramePr>
        <p:xfrm>
          <a:off x="6953250" y="3675063"/>
          <a:ext cx="198438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3" name="公式" r:id="rId11" imgW="26035" imgH="51435" progId="Equation.3">
                  <p:embed/>
                </p:oleObj>
              </mc:Choice>
              <mc:Fallback>
                <p:oleObj name="公式" r:id="rId11" imgW="26035" imgH="51435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0" y="3675063"/>
                        <a:ext cx="198438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5" name="Freeform 31"/>
          <p:cNvSpPr/>
          <p:nvPr/>
        </p:nvSpPr>
        <p:spPr bwMode="auto">
          <a:xfrm>
            <a:off x="6989763" y="3113088"/>
            <a:ext cx="323850" cy="196850"/>
          </a:xfrm>
          <a:custGeom>
            <a:avLst/>
            <a:gdLst>
              <a:gd name="T0" fmla="*/ 0 w 204"/>
              <a:gd name="T1" fmla="*/ 2147483646 h 124"/>
              <a:gd name="T2" fmla="*/ 2147483646 w 204"/>
              <a:gd name="T3" fmla="*/ 0 h 12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04" h="124">
                <a:moveTo>
                  <a:pt x="0" y="124"/>
                </a:moveTo>
                <a:lnTo>
                  <a:pt x="204" y="0"/>
                </a:lnTo>
              </a:path>
            </a:pathLst>
          </a:custGeom>
          <a:noFill/>
          <a:ln w="9525" cap="flat">
            <a:solidFill>
              <a:srgbClr val="0000FF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9486" name="Object 32"/>
          <p:cNvGraphicFramePr>
            <a:graphicFrameLocks noChangeAspect="1"/>
          </p:cNvGraphicFramePr>
          <p:nvPr/>
        </p:nvGraphicFramePr>
        <p:xfrm>
          <a:off x="6467475" y="3243263"/>
          <a:ext cx="439738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4" name="公式" r:id="rId13" imgW="45085" imgH="51435" progId="Equation.3">
                  <p:embed/>
                </p:oleObj>
              </mc:Choice>
              <mc:Fallback>
                <p:oleObj name="公式" r:id="rId13" imgW="45085" imgH="51435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7475" y="3243263"/>
                        <a:ext cx="439738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7" name="Object 33"/>
          <p:cNvGraphicFramePr>
            <a:graphicFrameLocks noChangeAspect="1"/>
          </p:cNvGraphicFramePr>
          <p:nvPr/>
        </p:nvGraphicFramePr>
        <p:xfrm>
          <a:off x="7008813" y="4076700"/>
          <a:ext cx="442912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5" name="公式" r:id="rId15" imgW="45085" imgH="71120" progId="Equation.3">
                  <p:embed/>
                </p:oleObj>
              </mc:Choice>
              <mc:Fallback>
                <p:oleObj name="公式" r:id="rId15" imgW="45085" imgH="7112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8813" y="4076700"/>
                        <a:ext cx="442912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8" name="Object 34"/>
          <p:cNvGraphicFramePr>
            <a:graphicFrameLocks noChangeAspect="1"/>
          </p:cNvGraphicFramePr>
          <p:nvPr/>
        </p:nvGraphicFramePr>
        <p:xfrm>
          <a:off x="7378700" y="3275013"/>
          <a:ext cx="4413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6" name="公式" r:id="rId17" imgW="45085" imgH="51435" progId="Equation.3">
                  <p:embed/>
                </p:oleObj>
              </mc:Choice>
              <mc:Fallback>
                <p:oleObj name="公式" r:id="rId17" imgW="45085" imgH="51435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8700" y="3275013"/>
                        <a:ext cx="4413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9" name="Object 35"/>
          <p:cNvGraphicFramePr>
            <a:graphicFrameLocks noChangeAspect="1"/>
          </p:cNvGraphicFramePr>
          <p:nvPr/>
        </p:nvGraphicFramePr>
        <p:xfrm>
          <a:off x="7092950" y="2565400"/>
          <a:ext cx="4794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7" name="公式" r:id="rId19" imgW="51435" imgH="51435" progId="Equation.3">
                  <p:embed/>
                </p:oleObj>
              </mc:Choice>
              <mc:Fallback>
                <p:oleObj name="公式" r:id="rId19" imgW="51435" imgH="51435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2565400"/>
                        <a:ext cx="47942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90" name="Oval 36"/>
          <p:cNvSpPr>
            <a:spLocks noChangeArrowheads="1"/>
          </p:cNvSpPr>
          <p:nvPr/>
        </p:nvSpPr>
        <p:spPr bwMode="auto">
          <a:xfrm>
            <a:off x="6016625" y="1200150"/>
            <a:ext cx="152400" cy="152400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FF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19491" name="Object 37"/>
          <p:cNvGraphicFramePr>
            <a:graphicFrameLocks noChangeAspect="1"/>
          </p:cNvGraphicFramePr>
          <p:nvPr/>
        </p:nvGraphicFramePr>
        <p:xfrm>
          <a:off x="5207000" y="3538538"/>
          <a:ext cx="404813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8" name="公式" r:id="rId21" imgW="38735" imgH="71120" progId="Equation.3">
                  <p:embed/>
                </p:oleObj>
              </mc:Choice>
              <mc:Fallback>
                <p:oleObj name="公式" r:id="rId21" imgW="38735" imgH="7112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0" y="3538538"/>
                        <a:ext cx="404813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92" name="Text Box 38"/>
          <p:cNvSpPr txBox="1">
            <a:spLocks noChangeArrowheads="1"/>
          </p:cNvSpPr>
          <p:nvPr/>
        </p:nvSpPr>
        <p:spPr bwMode="auto">
          <a:xfrm>
            <a:off x="179388" y="1844675"/>
            <a:ext cx="49688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      </a:t>
            </a:r>
            <a:r>
              <a:rPr kumimoji="1"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在某一厚度处，两条相干光线</a:t>
            </a:r>
            <a:r>
              <a:rPr kumimoji="1" lang="en-US" altLang="zh-CN" sz="2800">
                <a:solidFill>
                  <a:srgbClr val="CC0000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zh-CN" sz="2800" baseline="-25000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和</a:t>
            </a:r>
            <a:r>
              <a:rPr kumimoji="1" lang="en-US" altLang="zh-CN" sz="2800">
                <a:solidFill>
                  <a:srgbClr val="CC0000"/>
                </a:solidFill>
                <a:latin typeface="Times New Roman" panose="02020603050405020304" pitchFamily="18" charset="0"/>
              </a:rPr>
              <a:t>b</a:t>
            </a:r>
            <a:r>
              <a:rPr kumimoji="1" lang="en-US" altLang="zh-CN" sz="2800" baseline="-25000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的光程差 ：</a:t>
            </a:r>
            <a:endParaRPr kumimoji="1" lang="zh-CN" altLang="en-US" sz="2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9493" name="Object 40"/>
          <p:cNvGraphicFramePr>
            <a:graphicFrameLocks noChangeAspect="1"/>
          </p:cNvGraphicFramePr>
          <p:nvPr/>
        </p:nvGraphicFramePr>
        <p:xfrm>
          <a:off x="663575" y="4292600"/>
          <a:ext cx="3910013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9" name="Equation" r:id="rId23" imgW="1120775" imgH="250825" progId="Equation.DSMT4">
                  <p:embed/>
                </p:oleObj>
              </mc:Choice>
              <mc:Fallback>
                <p:oleObj name="Equation" r:id="rId23" imgW="1120775" imgH="250825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575" y="4292600"/>
                        <a:ext cx="3910013" cy="1068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94" name="Object 41"/>
          <p:cNvGraphicFramePr>
            <a:graphicFrameLocks noChangeAspect="1"/>
          </p:cNvGraphicFramePr>
          <p:nvPr/>
        </p:nvGraphicFramePr>
        <p:xfrm>
          <a:off x="650875" y="3357563"/>
          <a:ext cx="3157538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0" name="Equation" r:id="rId25" imgW="779145" imgH="250825" progId="Equation.DSMT4">
                  <p:embed/>
                </p:oleObj>
              </mc:Choice>
              <mc:Fallback>
                <p:oleObj name="Equation" r:id="rId25" imgW="779145" imgH="250825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875" y="3357563"/>
                        <a:ext cx="3157538" cy="1093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95" name="Rectangle 42"/>
          <p:cNvSpPr>
            <a:spLocks noChangeArrowheads="1"/>
          </p:cNvSpPr>
          <p:nvPr/>
        </p:nvSpPr>
        <p:spPr bwMode="auto">
          <a:xfrm>
            <a:off x="8172450" y="2276475"/>
            <a:ext cx="124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光束</a:t>
            </a:r>
            <a:r>
              <a:rPr kumimoji="1" lang="zh-CN" altLang="en-US" sz="2400">
                <a:solidFill>
                  <a:srgbClr val="CC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rgbClr val="CC0000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zh-CN" sz="2400" baseline="-25000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endParaRPr kumimoji="1" lang="en-US" altLang="zh-CN" sz="2400" b="0" baseline="-25000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2424" name="Rectangle 56"/>
          <p:cNvSpPr>
            <a:spLocks noChangeArrowheads="1"/>
          </p:cNvSpPr>
          <p:nvPr/>
        </p:nvSpPr>
        <p:spPr bwMode="auto">
          <a:xfrm>
            <a:off x="611188" y="5516563"/>
            <a:ext cx="8208962" cy="95567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4706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rgbClr val="008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>
                <a:solidFill>
                  <a:srgbClr val="000000"/>
                </a:solidFill>
              </a:rPr>
              <a:t>上式表明：平行光入射时，介质厚度相同处，光程差相同，得到同一条干涉条纹，故称为</a:t>
            </a:r>
            <a:r>
              <a:rPr kumimoji="1" lang="zh-CN" altLang="en-US">
                <a:solidFill>
                  <a:srgbClr val="FF0000"/>
                </a:solidFill>
              </a:rPr>
              <a:t>等厚干涉。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grpSp>
        <p:nvGrpSpPr>
          <p:cNvPr id="19497" name="Group 59"/>
          <p:cNvGrpSpPr/>
          <p:nvPr/>
        </p:nvGrpSpPr>
        <p:grpSpPr bwMode="auto">
          <a:xfrm>
            <a:off x="323850" y="2725738"/>
            <a:ext cx="4918075" cy="990600"/>
            <a:chOff x="214" y="1661"/>
            <a:chExt cx="3098" cy="624"/>
          </a:xfrm>
        </p:grpSpPr>
        <p:graphicFrame>
          <p:nvGraphicFramePr>
            <p:cNvPr id="19499" name="Object 57"/>
            <p:cNvGraphicFramePr>
              <a:graphicFrameLocks noChangeAspect="1"/>
            </p:cNvGraphicFramePr>
            <p:nvPr/>
          </p:nvGraphicFramePr>
          <p:xfrm>
            <a:off x="214" y="1786"/>
            <a:ext cx="2621" cy="3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51" name="Equation" r:id="rId27" imgW="1536700" imgH="228600" progId="Equation.DSMT4">
                    <p:embed/>
                  </p:oleObj>
                </mc:Choice>
                <mc:Fallback>
                  <p:oleObj name="Equation" r:id="rId27" imgW="1536700" imgH="228600" progId="Equation.DSMT4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" y="1786"/>
                          <a:ext cx="2621" cy="3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00" name="Object 58"/>
            <p:cNvGraphicFramePr>
              <a:graphicFrameLocks noChangeAspect="1"/>
            </p:cNvGraphicFramePr>
            <p:nvPr/>
          </p:nvGraphicFramePr>
          <p:xfrm>
            <a:off x="2880" y="1661"/>
            <a:ext cx="432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52" name="公式" r:id="rId29" imgW="406400" imgH="609600" progId="Equation.3">
                    <p:embed/>
                  </p:oleObj>
                </mc:Choice>
                <mc:Fallback>
                  <p:oleObj name="公式" r:id="rId29" imgW="406400" imgH="609600" progId="Equation.3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1661"/>
                          <a:ext cx="432" cy="624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FFE1FF"/>
                            </a:gs>
                            <a:gs pos="50000">
                              <a:srgbClr val="FFFFFF"/>
                            </a:gs>
                            <a:gs pos="100000">
                              <a:srgbClr val="FFE1FF"/>
                            </a:gs>
                          </a:gsLst>
                          <a:lin ang="5400000" scaled="1"/>
                        </a:gradFill>
                        <a:ln w="12700">
                          <a:solidFill>
                            <a:srgbClr val="CC00CC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498" name="Rectangle 69"/>
          <p:cNvSpPr>
            <a:spLocks noChangeArrowheads="1"/>
          </p:cNvSpPr>
          <p:nvPr/>
        </p:nvSpPr>
        <p:spPr bwMode="auto">
          <a:xfrm>
            <a:off x="4787900" y="4724400"/>
            <a:ext cx="3743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一定，</a:t>
            </a:r>
            <a:r>
              <a:rPr kumimoji="1" lang="el-GR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δ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只与</a:t>
            </a:r>
            <a:r>
              <a:rPr kumimoji="1" lang="en-US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e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有关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。</a:t>
            </a:r>
            <a:endParaRPr kumimoji="1" lang="zh-CN" altLang="en-US" sz="28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Text Box 16"/>
          <p:cNvSpPr txBox="1"/>
          <p:nvPr/>
        </p:nvSpPr>
        <p:spPr>
          <a:xfrm>
            <a:off x="323850" y="822325"/>
            <a:ext cx="2862263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</a:rPr>
              <a:t>、光的相干条件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375825" name="Rectangle 17"/>
          <p:cNvSpPr/>
          <p:nvPr/>
        </p:nvSpPr>
        <p:spPr>
          <a:xfrm>
            <a:off x="179388" y="1284288"/>
            <a:ext cx="8821737" cy="163036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两列光波产生干涉的必要条件是：</a:t>
            </a:r>
            <a:r>
              <a:rPr lang="zh-CN" altLang="en-US" sz="2800" b="1" dirty="0">
                <a:latin typeface="Times New Roman" panose="02020603050405020304" pitchFamily="18" charset="0"/>
              </a:rPr>
              <a:t>频率相同</a:t>
            </a:r>
            <a:r>
              <a:rPr lang="zh-CN" altLang="en-US" sz="2800" dirty="0">
                <a:latin typeface="Times New Roman" panose="02020603050405020304" pitchFamily="18" charset="0"/>
              </a:rPr>
              <a:t>、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E</a:t>
            </a:r>
            <a:r>
              <a:rPr lang="zh-CN" altLang="en-US" sz="2800" b="1" dirty="0">
                <a:latin typeface="Times New Roman" panose="02020603050405020304" pitchFamily="18" charset="0"/>
              </a:rPr>
              <a:t>矢量的振动方向相同或有相互平行的振动分量、在叠加的区域内有恒定的相位差。 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375829" name="Rectangle 21"/>
          <p:cNvSpPr/>
          <p:nvPr/>
        </p:nvSpPr>
        <p:spPr>
          <a:xfrm>
            <a:off x="539750" y="2997200"/>
            <a:ext cx="6345238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能满足以上条件的光源则称为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相干光源</a:t>
            </a:r>
            <a:r>
              <a:rPr lang="zh-CN" altLang="en-US" sz="2800" b="1" dirty="0">
                <a:latin typeface="Times New Roman" panose="02020603050405020304" pitchFamily="18" charset="0"/>
              </a:rPr>
              <a:t> 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5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5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825" grpId="0"/>
      <p:bldP spid="3758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/>
          <p:cNvSpPr>
            <a:spLocks noChangeArrowheads="1"/>
          </p:cNvSpPr>
          <p:nvPr/>
        </p:nvSpPr>
        <p:spPr bwMode="auto">
          <a:xfrm>
            <a:off x="395288" y="2492375"/>
            <a:ext cx="21478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、劈尖干涉</a:t>
            </a:r>
            <a:endParaRPr kumimoji="1" lang="zh-CN" altLang="en-US" sz="2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0483" name="Object 7"/>
          <p:cNvGraphicFramePr>
            <a:graphicFrameLocks noChangeAspect="1"/>
          </p:cNvGraphicFramePr>
          <p:nvPr/>
        </p:nvGraphicFramePr>
        <p:xfrm>
          <a:off x="2627313" y="5311775"/>
          <a:ext cx="2447925" cy="115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2" name="公式" r:id="rId1" imgW="688975" imgH="302895" progId="Equation.3">
                  <p:embed/>
                </p:oleObj>
              </mc:Choice>
              <mc:Fallback>
                <p:oleObj name="公式" r:id="rId1" imgW="688975" imgH="30289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5311775"/>
                        <a:ext cx="2447925" cy="1154113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chemeClr val="accent1"/>
                          </a:gs>
                          <a:gs pos="50000">
                            <a:srgbClr val="E7F4F5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9525">
                        <a:solidFill>
                          <a:srgbClr val="339966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8"/>
          <p:cNvGraphicFramePr>
            <a:graphicFrameLocks noChangeAspect="1"/>
          </p:cNvGraphicFramePr>
          <p:nvPr/>
        </p:nvGraphicFramePr>
        <p:xfrm>
          <a:off x="282575" y="5300663"/>
          <a:ext cx="211455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3" name="Equation" r:id="rId3" imgW="605155" imgH="250825" progId="Equation.DSMT4">
                  <p:embed/>
                </p:oleObj>
              </mc:Choice>
              <mc:Fallback>
                <p:oleObj name="Equation" r:id="rId3" imgW="605155" imgH="250825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575" y="5300663"/>
                        <a:ext cx="2114550" cy="115252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chemeClr val="accent1"/>
                          </a:gs>
                          <a:gs pos="50000">
                            <a:srgbClr val="E7F4F5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 w="9525">
                        <a:solidFill>
                          <a:srgbClr val="339966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485" name="Group 9"/>
          <p:cNvGrpSpPr/>
          <p:nvPr/>
        </p:nvGrpSpPr>
        <p:grpSpPr bwMode="auto">
          <a:xfrm>
            <a:off x="5651500" y="2620963"/>
            <a:ext cx="3492500" cy="3887787"/>
            <a:chOff x="240" y="912"/>
            <a:chExt cx="2496" cy="2928"/>
          </a:xfrm>
        </p:grpSpPr>
        <p:sp>
          <p:nvSpPr>
            <p:cNvPr id="20523" name="Rectangle 10"/>
            <p:cNvSpPr>
              <a:spLocks noChangeArrowheads="1"/>
            </p:cNvSpPr>
            <p:nvPr/>
          </p:nvSpPr>
          <p:spPr bwMode="auto">
            <a:xfrm>
              <a:off x="240" y="912"/>
              <a:ext cx="2304" cy="29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6666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423947" name="Rectangle 11"/>
            <p:cNvSpPr>
              <a:spLocks noChangeArrowheads="1"/>
            </p:cNvSpPr>
            <p:nvPr/>
          </p:nvSpPr>
          <p:spPr bwMode="auto">
            <a:xfrm>
              <a:off x="1440" y="1055"/>
              <a:ext cx="288" cy="239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3607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36078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423948" name="AutoShape 12"/>
            <p:cNvSpPr>
              <a:spLocks noChangeArrowheads="1"/>
            </p:cNvSpPr>
            <p:nvPr/>
          </p:nvSpPr>
          <p:spPr bwMode="auto">
            <a:xfrm>
              <a:off x="1440" y="1296"/>
              <a:ext cx="288" cy="9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1">
                    <a:gamma/>
                    <a:shade val="2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2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0526" name="Oval 13"/>
            <p:cNvSpPr>
              <a:spLocks noChangeArrowheads="1"/>
            </p:cNvSpPr>
            <p:nvPr/>
          </p:nvSpPr>
          <p:spPr bwMode="auto">
            <a:xfrm>
              <a:off x="912" y="1728"/>
              <a:ext cx="96" cy="624"/>
            </a:xfrm>
            <a:prstGeom prst="ellipse">
              <a:avLst/>
            </a:prstGeom>
            <a:solidFill>
              <a:srgbClr val="00FFCC">
                <a:alpha val="50195"/>
              </a:srgbClr>
            </a:solidFill>
            <a:ln w="9525">
              <a:solidFill>
                <a:schemeClr val="tx2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0527" name="Line 14"/>
            <p:cNvSpPr>
              <a:spLocks noChangeShapeType="1"/>
            </p:cNvSpPr>
            <p:nvPr/>
          </p:nvSpPr>
          <p:spPr bwMode="auto">
            <a:xfrm flipV="1">
              <a:off x="576" y="1872"/>
              <a:ext cx="336" cy="192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8" name="Line 15"/>
            <p:cNvSpPr>
              <a:spLocks noChangeShapeType="1"/>
            </p:cNvSpPr>
            <p:nvPr/>
          </p:nvSpPr>
          <p:spPr bwMode="auto">
            <a:xfrm>
              <a:off x="576" y="2064"/>
              <a:ext cx="336" cy="144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9" name="Line 16"/>
            <p:cNvSpPr>
              <a:spLocks noChangeShapeType="1"/>
            </p:cNvSpPr>
            <p:nvPr/>
          </p:nvSpPr>
          <p:spPr bwMode="auto">
            <a:xfrm>
              <a:off x="912" y="1872"/>
              <a:ext cx="432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3953" name="Oval 17"/>
            <p:cNvSpPr>
              <a:spLocks noChangeArrowheads="1"/>
            </p:cNvSpPr>
            <p:nvPr/>
          </p:nvSpPr>
          <p:spPr bwMode="auto">
            <a:xfrm>
              <a:off x="1968" y="2832"/>
              <a:ext cx="192" cy="191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56078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0531" name="Line 18"/>
            <p:cNvSpPr>
              <a:spLocks noChangeShapeType="1"/>
            </p:cNvSpPr>
            <p:nvPr/>
          </p:nvSpPr>
          <p:spPr bwMode="auto">
            <a:xfrm>
              <a:off x="912" y="3024"/>
              <a:ext cx="120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2" name="Line 19"/>
            <p:cNvSpPr>
              <a:spLocks noChangeShapeType="1"/>
            </p:cNvSpPr>
            <p:nvPr/>
          </p:nvSpPr>
          <p:spPr bwMode="auto">
            <a:xfrm flipV="1">
              <a:off x="912" y="2832"/>
              <a:ext cx="1200" cy="19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3" name="Line 20"/>
            <p:cNvSpPr>
              <a:spLocks noChangeShapeType="1"/>
            </p:cNvSpPr>
            <p:nvPr/>
          </p:nvSpPr>
          <p:spPr bwMode="auto">
            <a:xfrm>
              <a:off x="1824" y="1440"/>
              <a:ext cx="0" cy="1584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4" name="Line 21"/>
            <p:cNvSpPr>
              <a:spLocks noChangeShapeType="1"/>
            </p:cNvSpPr>
            <p:nvPr/>
          </p:nvSpPr>
          <p:spPr bwMode="auto">
            <a:xfrm>
              <a:off x="1344" y="1440"/>
              <a:ext cx="0" cy="1584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5" name="Line 22"/>
            <p:cNvSpPr>
              <a:spLocks noChangeShapeType="1"/>
            </p:cNvSpPr>
            <p:nvPr/>
          </p:nvSpPr>
          <p:spPr bwMode="auto">
            <a:xfrm>
              <a:off x="912" y="2208"/>
              <a:ext cx="912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6" name="Line 23"/>
            <p:cNvSpPr>
              <a:spLocks noChangeShapeType="1"/>
            </p:cNvSpPr>
            <p:nvPr/>
          </p:nvSpPr>
          <p:spPr bwMode="auto">
            <a:xfrm>
              <a:off x="2016" y="2832"/>
              <a:ext cx="48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7" name="Line 24"/>
            <p:cNvSpPr>
              <a:spLocks noChangeShapeType="1"/>
            </p:cNvSpPr>
            <p:nvPr/>
          </p:nvSpPr>
          <p:spPr bwMode="auto">
            <a:xfrm>
              <a:off x="2016" y="3024"/>
              <a:ext cx="48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8" name="Line 25"/>
            <p:cNvSpPr>
              <a:spLocks noChangeShapeType="1"/>
            </p:cNvSpPr>
            <p:nvPr/>
          </p:nvSpPr>
          <p:spPr bwMode="auto">
            <a:xfrm>
              <a:off x="2304" y="2592"/>
              <a:ext cx="0" cy="24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prstDash val="dash"/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9" name="Text Box 26"/>
            <p:cNvSpPr txBox="1">
              <a:spLocks noChangeArrowheads="1"/>
            </p:cNvSpPr>
            <p:nvPr/>
          </p:nvSpPr>
          <p:spPr bwMode="auto">
            <a:xfrm>
              <a:off x="384" y="1920"/>
              <a:ext cx="816" cy="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800" b="0">
                  <a:solidFill>
                    <a:srgbClr val="C80000"/>
                  </a:solidFill>
                  <a:latin typeface="Times New Roman" panose="02020603050405020304" pitchFamily="18" charset="0"/>
                </a:rPr>
                <a:t>S</a:t>
              </a:r>
              <a:endParaRPr lang="en-US" altLang="zh-CN" sz="2800" b="0">
                <a:solidFill>
                  <a:srgbClr val="C8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540" name="Text Box 27"/>
            <p:cNvSpPr txBox="1">
              <a:spLocks noChangeArrowheads="1"/>
            </p:cNvSpPr>
            <p:nvPr/>
          </p:nvSpPr>
          <p:spPr bwMode="auto">
            <a:xfrm>
              <a:off x="1872" y="2065"/>
              <a:ext cx="864" cy="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M</a:t>
              </a:r>
              <a:endParaRPr lang="en-US" altLang="zh-CN" sz="28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541" name="Line 28"/>
            <p:cNvSpPr>
              <a:spLocks noChangeShapeType="1"/>
            </p:cNvSpPr>
            <p:nvPr/>
          </p:nvSpPr>
          <p:spPr bwMode="auto">
            <a:xfrm>
              <a:off x="1336" y="2352"/>
              <a:ext cx="0" cy="336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2" name="Line 29"/>
            <p:cNvSpPr>
              <a:spLocks noChangeShapeType="1"/>
            </p:cNvSpPr>
            <p:nvPr/>
          </p:nvSpPr>
          <p:spPr bwMode="auto">
            <a:xfrm>
              <a:off x="1816" y="2400"/>
              <a:ext cx="0" cy="336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3" name="Line 30"/>
            <p:cNvSpPr>
              <a:spLocks noChangeShapeType="1"/>
            </p:cNvSpPr>
            <p:nvPr/>
          </p:nvSpPr>
          <p:spPr bwMode="auto">
            <a:xfrm>
              <a:off x="1104" y="1872"/>
              <a:ext cx="144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4" name="Line 31"/>
            <p:cNvSpPr>
              <a:spLocks noChangeShapeType="1"/>
            </p:cNvSpPr>
            <p:nvPr/>
          </p:nvSpPr>
          <p:spPr bwMode="auto">
            <a:xfrm>
              <a:off x="1104" y="2208"/>
              <a:ext cx="144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5" name="Freeform 32"/>
            <p:cNvSpPr/>
            <p:nvPr/>
          </p:nvSpPr>
          <p:spPr bwMode="auto">
            <a:xfrm>
              <a:off x="1340" y="1504"/>
              <a:ext cx="1" cy="128"/>
            </a:xfrm>
            <a:custGeom>
              <a:avLst/>
              <a:gdLst>
                <a:gd name="T0" fmla="*/ 0 w 1"/>
                <a:gd name="T1" fmla="*/ 128 h 128"/>
                <a:gd name="T2" fmla="*/ 0 w 1"/>
                <a:gd name="T3" fmla="*/ 0 h 12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28">
                  <a:moveTo>
                    <a:pt x="0" y="128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F9900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6" name="Freeform 33"/>
            <p:cNvSpPr/>
            <p:nvPr/>
          </p:nvSpPr>
          <p:spPr bwMode="auto">
            <a:xfrm>
              <a:off x="1820" y="1500"/>
              <a:ext cx="4" cy="132"/>
            </a:xfrm>
            <a:custGeom>
              <a:avLst/>
              <a:gdLst>
                <a:gd name="T0" fmla="*/ 4 w 4"/>
                <a:gd name="T1" fmla="*/ 132 h 132"/>
                <a:gd name="T2" fmla="*/ 0 w 4"/>
                <a:gd name="T3" fmla="*/ 0 h 1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132">
                  <a:moveTo>
                    <a:pt x="4" y="132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F9900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7" name="Line 34"/>
            <p:cNvSpPr>
              <a:spLocks noChangeShapeType="1"/>
            </p:cNvSpPr>
            <p:nvPr/>
          </p:nvSpPr>
          <p:spPr bwMode="auto">
            <a:xfrm flipV="1">
              <a:off x="2304" y="3024"/>
              <a:ext cx="0" cy="192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prstDash val="dash"/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8" name="Arc 35"/>
            <p:cNvSpPr/>
            <p:nvPr/>
          </p:nvSpPr>
          <p:spPr bwMode="auto">
            <a:xfrm rot="18616959" flipV="1">
              <a:off x="1440" y="2931"/>
              <a:ext cx="92" cy="89"/>
            </a:xfrm>
            <a:custGeom>
              <a:avLst/>
              <a:gdLst>
                <a:gd name="T0" fmla="*/ 0 w 20674"/>
                <a:gd name="T1" fmla="*/ 0 h 20038"/>
                <a:gd name="T2" fmla="*/ 0 w 20674"/>
                <a:gd name="T3" fmla="*/ 0 h 20038"/>
                <a:gd name="T4" fmla="*/ 0 w 20674"/>
                <a:gd name="T5" fmla="*/ 0 h 200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674" h="20038" fill="none" extrusionOk="0">
                  <a:moveTo>
                    <a:pt x="8064" y="0"/>
                  </a:moveTo>
                  <a:cubicBezTo>
                    <a:pt x="14139" y="2445"/>
                    <a:pt x="18777" y="7514"/>
                    <a:pt x="20674" y="13781"/>
                  </a:cubicBezTo>
                </a:path>
                <a:path w="20674" h="20038" stroke="0" extrusionOk="0">
                  <a:moveTo>
                    <a:pt x="8064" y="0"/>
                  </a:moveTo>
                  <a:cubicBezTo>
                    <a:pt x="14139" y="2445"/>
                    <a:pt x="18777" y="7514"/>
                    <a:pt x="20674" y="13781"/>
                  </a:cubicBezTo>
                  <a:lnTo>
                    <a:pt x="0" y="20038"/>
                  </a:lnTo>
                  <a:lnTo>
                    <a:pt x="8064" y="0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9" name="Rectangle 36"/>
            <p:cNvSpPr>
              <a:spLocks noChangeArrowheads="1"/>
            </p:cNvSpPr>
            <p:nvPr/>
          </p:nvSpPr>
          <p:spPr bwMode="auto">
            <a:xfrm rot="-3075295">
              <a:off x="1541" y="1588"/>
              <a:ext cx="62" cy="821"/>
            </a:xfrm>
            <a:prstGeom prst="rect">
              <a:avLst/>
            </a:prstGeom>
            <a:solidFill>
              <a:srgbClr val="CCFFFF">
                <a:alpha val="50195"/>
              </a:srgbClr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0550" name="Object 37"/>
            <p:cNvGraphicFramePr>
              <a:graphicFrameLocks noChangeAspect="1"/>
            </p:cNvGraphicFramePr>
            <p:nvPr/>
          </p:nvGraphicFramePr>
          <p:xfrm>
            <a:off x="2208" y="2796"/>
            <a:ext cx="240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54" name="Equation" r:id="rId5" imgW="241300" imgH="228600" progId="Equation.3">
                    <p:embed/>
                  </p:oleObj>
                </mc:Choice>
                <mc:Fallback>
                  <p:oleObj name="Equation" r:id="rId5" imgW="241300" imgH="228600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2796"/>
                          <a:ext cx="240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51" name="Object 38"/>
            <p:cNvGraphicFramePr>
              <a:graphicFrameLocks noChangeAspect="1"/>
            </p:cNvGraphicFramePr>
            <p:nvPr/>
          </p:nvGraphicFramePr>
          <p:xfrm>
            <a:off x="1776" y="1128"/>
            <a:ext cx="192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55" name="Equation" r:id="rId7" imgW="203200" imgH="228600" progId="Equation.3">
                    <p:embed/>
                  </p:oleObj>
                </mc:Choice>
                <mc:Fallback>
                  <p:oleObj name="Equation" r:id="rId7" imgW="203200" imgH="22860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1128"/>
                          <a:ext cx="192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52" name="Object 39"/>
            <p:cNvGraphicFramePr>
              <a:graphicFrameLocks noChangeAspect="1"/>
            </p:cNvGraphicFramePr>
            <p:nvPr/>
          </p:nvGraphicFramePr>
          <p:xfrm>
            <a:off x="885" y="1488"/>
            <a:ext cx="171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56" name="Equation" r:id="rId9" imgW="203200" imgH="228600" progId="Equation.3">
                    <p:embed/>
                  </p:oleObj>
                </mc:Choice>
                <mc:Fallback>
                  <p:oleObj name="Equation" r:id="rId9" imgW="203200" imgH="228600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5" y="1488"/>
                          <a:ext cx="171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486" name="Group 40"/>
          <p:cNvGrpSpPr/>
          <p:nvPr/>
        </p:nvGrpSpPr>
        <p:grpSpPr bwMode="auto">
          <a:xfrm>
            <a:off x="5292725" y="4508500"/>
            <a:ext cx="1828800" cy="533400"/>
            <a:chOff x="288" y="2448"/>
            <a:chExt cx="1152" cy="336"/>
          </a:xfrm>
        </p:grpSpPr>
        <p:sp>
          <p:nvSpPr>
            <p:cNvPr id="20520" name="AutoShape 41"/>
            <p:cNvSpPr>
              <a:spLocks noChangeArrowheads="1"/>
            </p:cNvSpPr>
            <p:nvPr/>
          </p:nvSpPr>
          <p:spPr bwMode="auto">
            <a:xfrm>
              <a:off x="288" y="2496"/>
              <a:ext cx="912" cy="288"/>
            </a:xfrm>
            <a:prstGeom prst="wedgeRectCallout">
              <a:avLst>
                <a:gd name="adj1" fmla="val 77083"/>
                <a:gd name="adj2" fmla="val 130903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006666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2800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521" name="Text Box 42"/>
            <p:cNvSpPr txBox="1">
              <a:spLocks noChangeArrowheads="1"/>
            </p:cNvSpPr>
            <p:nvPr/>
          </p:nvSpPr>
          <p:spPr bwMode="auto">
            <a:xfrm>
              <a:off x="288" y="2448"/>
              <a:ext cx="11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solidFill>
                    <a:srgbClr val="000000"/>
                  </a:solidFill>
                  <a:latin typeface="Times New Roman" panose="02020603050405020304" pitchFamily="18" charset="0"/>
                </a:rPr>
                <a:t>劈尖角</a:t>
              </a:r>
              <a:endParaRPr lang="zh-CN" altLang="en-US" sz="28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0522" name="Object 43"/>
            <p:cNvGraphicFramePr>
              <a:graphicFrameLocks noChangeAspect="1"/>
            </p:cNvGraphicFramePr>
            <p:nvPr/>
          </p:nvGraphicFramePr>
          <p:xfrm>
            <a:off x="1008" y="2496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57" name="公式" r:id="rId11" imgW="177800" imgH="241300" progId="Equation.3">
                    <p:embed/>
                  </p:oleObj>
                </mc:Choice>
                <mc:Fallback>
                  <p:oleObj name="公式" r:id="rId11" imgW="177800" imgH="241300" progId="Equation.3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2496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487" name="Group 44"/>
          <p:cNvGrpSpPr/>
          <p:nvPr/>
        </p:nvGrpSpPr>
        <p:grpSpPr bwMode="auto">
          <a:xfrm>
            <a:off x="6804025" y="5516563"/>
            <a:ext cx="1371600" cy="1117600"/>
            <a:chOff x="1104" y="3072"/>
            <a:chExt cx="864" cy="704"/>
          </a:xfrm>
        </p:grpSpPr>
        <p:sp>
          <p:nvSpPr>
            <p:cNvPr id="20505" name="Line 45"/>
            <p:cNvSpPr>
              <a:spLocks noChangeShapeType="1"/>
            </p:cNvSpPr>
            <p:nvPr/>
          </p:nvSpPr>
          <p:spPr bwMode="auto">
            <a:xfrm>
              <a:off x="1392" y="3408"/>
              <a:ext cx="0" cy="33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6" name="Line 46"/>
            <p:cNvSpPr>
              <a:spLocks noChangeShapeType="1"/>
            </p:cNvSpPr>
            <p:nvPr/>
          </p:nvSpPr>
          <p:spPr bwMode="auto">
            <a:xfrm>
              <a:off x="1488" y="3408"/>
              <a:ext cx="0" cy="33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0507" name="Group 47"/>
            <p:cNvGrpSpPr/>
            <p:nvPr/>
          </p:nvGrpSpPr>
          <p:grpSpPr bwMode="auto">
            <a:xfrm>
              <a:off x="1104" y="3072"/>
              <a:ext cx="864" cy="432"/>
              <a:chOff x="3312" y="3408"/>
              <a:chExt cx="864" cy="432"/>
            </a:xfrm>
          </p:grpSpPr>
          <p:sp>
            <p:nvSpPr>
              <p:cNvPr id="20511" name="Rectangle 48"/>
              <p:cNvSpPr>
                <a:spLocks noChangeArrowheads="1"/>
              </p:cNvSpPr>
              <p:nvPr/>
            </p:nvSpPr>
            <p:spPr bwMode="auto">
              <a:xfrm>
                <a:off x="3312" y="3408"/>
                <a:ext cx="96" cy="432"/>
              </a:xfrm>
              <a:prstGeom prst="rect">
                <a:avLst/>
              </a:prstGeom>
              <a:gradFill rotWithShape="0">
                <a:gsLst>
                  <a:gs pos="0">
                    <a:srgbClr val="434328"/>
                  </a:gs>
                  <a:gs pos="50000">
                    <a:srgbClr val="FFFF99"/>
                  </a:gs>
                  <a:gs pos="100000">
                    <a:srgbClr val="434328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12" name="Rectangle 49"/>
              <p:cNvSpPr>
                <a:spLocks noChangeArrowheads="1"/>
              </p:cNvSpPr>
              <p:nvPr/>
            </p:nvSpPr>
            <p:spPr bwMode="auto">
              <a:xfrm>
                <a:off x="3408" y="3408"/>
                <a:ext cx="96" cy="432"/>
              </a:xfrm>
              <a:prstGeom prst="rect">
                <a:avLst/>
              </a:prstGeom>
              <a:gradFill rotWithShape="0">
                <a:gsLst>
                  <a:gs pos="0">
                    <a:srgbClr val="434328"/>
                  </a:gs>
                  <a:gs pos="50000">
                    <a:srgbClr val="FFFF99"/>
                  </a:gs>
                  <a:gs pos="100000">
                    <a:srgbClr val="434328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13" name="Rectangle 50"/>
              <p:cNvSpPr>
                <a:spLocks noChangeArrowheads="1"/>
              </p:cNvSpPr>
              <p:nvPr/>
            </p:nvSpPr>
            <p:spPr bwMode="auto">
              <a:xfrm>
                <a:off x="3504" y="3408"/>
                <a:ext cx="96" cy="432"/>
              </a:xfrm>
              <a:prstGeom prst="rect">
                <a:avLst/>
              </a:prstGeom>
              <a:gradFill rotWithShape="0">
                <a:gsLst>
                  <a:gs pos="0">
                    <a:srgbClr val="434328"/>
                  </a:gs>
                  <a:gs pos="50000">
                    <a:srgbClr val="FFFF99"/>
                  </a:gs>
                  <a:gs pos="100000">
                    <a:srgbClr val="434328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14" name="Rectangle 51"/>
              <p:cNvSpPr>
                <a:spLocks noChangeArrowheads="1"/>
              </p:cNvSpPr>
              <p:nvPr/>
            </p:nvSpPr>
            <p:spPr bwMode="auto">
              <a:xfrm>
                <a:off x="3600" y="3408"/>
                <a:ext cx="96" cy="432"/>
              </a:xfrm>
              <a:prstGeom prst="rect">
                <a:avLst/>
              </a:prstGeom>
              <a:gradFill rotWithShape="0">
                <a:gsLst>
                  <a:gs pos="0">
                    <a:srgbClr val="434328"/>
                  </a:gs>
                  <a:gs pos="50000">
                    <a:srgbClr val="FFFF99"/>
                  </a:gs>
                  <a:gs pos="100000">
                    <a:srgbClr val="434328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15" name="Rectangle 52"/>
              <p:cNvSpPr>
                <a:spLocks noChangeArrowheads="1"/>
              </p:cNvSpPr>
              <p:nvPr/>
            </p:nvSpPr>
            <p:spPr bwMode="auto">
              <a:xfrm>
                <a:off x="3696" y="3408"/>
                <a:ext cx="96" cy="432"/>
              </a:xfrm>
              <a:prstGeom prst="rect">
                <a:avLst/>
              </a:prstGeom>
              <a:gradFill rotWithShape="0">
                <a:gsLst>
                  <a:gs pos="0">
                    <a:srgbClr val="434328"/>
                  </a:gs>
                  <a:gs pos="50000">
                    <a:srgbClr val="FFFF99"/>
                  </a:gs>
                  <a:gs pos="100000">
                    <a:srgbClr val="434328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16" name="Rectangle 53"/>
              <p:cNvSpPr>
                <a:spLocks noChangeArrowheads="1"/>
              </p:cNvSpPr>
              <p:nvPr/>
            </p:nvSpPr>
            <p:spPr bwMode="auto">
              <a:xfrm>
                <a:off x="3792" y="3408"/>
                <a:ext cx="96" cy="432"/>
              </a:xfrm>
              <a:prstGeom prst="rect">
                <a:avLst/>
              </a:prstGeom>
              <a:gradFill rotWithShape="0">
                <a:gsLst>
                  <a:gs pos="0">
                    <a:srgbClr val="434328"/>
                  </a:gs>
                  <a:gs pos="50000">
                    <a:srgbClr val="FFFF99"/>
                  </a:gs>
                  <a:gs pos="100000">
                    <a:srgbClr val="434328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17" name="Rectangle 54"/>
              <p:cNvSpPr>
                <a:spLocks noChangeArrowheads="1"/>
              </p:cNvSpPr>
              <p:nvPr/>
            </p:nvSpPr>
            <p:spPr bwMode="auto">
              <a:xfrm>
                <a:off x="3888" y="3408"/>
                <a:ext cx="96" cy="432"/>
              </a:xfrm>
              <a:prstGeom prst="rect">
                <a:avLst/>
              </a:prstGeom>
              <a:gradFill rotWithShape="0">
                <a:gsLst>
                  <a:gs pos="0">
                    <a:srgbClr val="434328"/>
                  </a:gs>
                  <a:gs pos="50000">
                    <a:srgbClr val="FFFF99"/>
                  </a:gs>
                  <a:gs pos="100000">
                    <a:srgbClr val="434328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18" name="Rectangle 55"/>
              <p:cNvSpPr>
                <a:spLocks noChangeArrowheads="1"/>
              </p:cNvSpPr>
              <p:nvPr/>
            </p:nvSpPr>
            <p:spPr bwMode="auto">
              <a:xfrm>
                <a:off x="3984" y="3408"/>
                <a:ext cx="96" cy="432"/>
              </a:xfrm>
              <a:prstGeom prst="rect">
                <a:avLst/>
              </a:prstGeom>
              <a:gradFill rotWithShape="0">
                <a:gsLst>
                  <a:gs pos="0">
                    <a:srgbClr val="434328"/>
                  </a:gs>
                  <a:gs pos="50000">
                    <a:srgbClr val="FFFF99"/>
                  </a:gs>
                  <a:gs pos="100000">
                    <a:srgbClr val="434328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19" name="Rectangle 56"/>
              <p:cNvSpPr>
                <a:spLocks noChangeArrowheads="1"/>
              </p:cNvSpPr>
              <p:nvPr/>
            </p:nvSpPr>
            <p:spPr bwMode="auto">
              <a:xfrm>
                <a:off x="4080" y="3408"/>
                <a:ext cx="96" cy="432"/>
              </a:xfrm>
              <a:prstGeom prst="rect">
                <a:avLst/>
              </a:prstGeom>
              <a:gradFill rotWithShape="0">
                <a:gsLst>
                  <a:gs pos="0">
                    <a:srgbClr val="434328"/>
                  </a:gs>
                  <a:gs pos="50000">
                    <a:srgbClr val="FFFF99"/>
                  </a:gs>
                  <a:gs pos="100000">
                    <a:srgbClr val="434328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0508" name="Line 57"/>
            <p:cNvSpPr>
              <a:spLocks noChangeShapeType="1"/>
            </p:cNvSpPr>
            <p:nvPr/>
          </p:nvSpPr>
          <p:spPr bwMode="auto">
            <a:xfrm>
              <a:off x="1152" y="3600"/>
              <a:ext cx="24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prstDash val="dash"/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9" name="Line 58"/>
            <p:cNvSpPr>
              <a:spLocks noChangeShapeType="1"/>
            </p:cNvSpPr>
            <p:nvPr/>
          </p:nvSpPr>
          <p:spPr bwMode="auto">
            <a:xfrm flipH="1">
              <a:off x="1488" y="3600"/>
              <a:ext cx="24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prstDash val="dash"/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0510" name="Object 59"/>
            <p:cNvGraphicFramePr>
              <a:graphicFrameLocks noChangeAspect="1"/>
            </p:cNvGraphicFramePr>
            <p:nvPr/>
          </p:nvGraphicFramePr>
          <p:xfrm>
            <a:off x="1680" y="3504"/>
            <a:ext cx="177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58" name="Equation" r:id="rId13" imgW="165100" imgH="254000" progId="Equation.3">
                    <p:embed/>
                  </p:oleObj>
                </mc:Choice>
                <mc:Fallback>
                  <p:oleObj name="Equation" r:id="rId13" imgW="165100" imgH="254000" progId="Equation.3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3504"/>
                          <a:ext cx="177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488" name="Group 60"/>
          <p:cNvGrpSpPr/>
          <p:nvPr/>
        </p:nvGrpSpPr>
        <p:grpSpPr bwMode="auto">
          <a:xfrm>
            <a:off x="971550" y="3573463"/>
            <a:ext cx="2444750" cy="1639887"/>
            <a:chOff x="3787" y="255"/>
            <a:chExt cx="1540" cy="1033"/>
          </a:xfrm>
        </p:grpSpPr>
        <p:sp>
          <p:nvSpPr>
            <p:cNvPr id="20499" name="Rectangle 61"/>
            <p:cNvSpPr>
              <a:spLocks noChangeArrowheads="1"/>
            </p:cNvSpPr>
            <p:nvPr/>
          </p:nvSpPr>
          <p:spPr bwMode="auto">
            <a:xfrm>
              <a:off x="3883" y="1018"/>
              <a:ext cx="1440" cy="240"/>
            </a:xfrm>
            <a:prstGeom prst="rect">
              <a:avLst/>
            </a:prstGeom>
            <a:solidFill>
              <a:srgbClr val="00CCFF">
                <a:alpha val="50195"/>
              </a:srgbClr>
            </a:solidFill>
            <a:ln w="12700">
              <a:solidFill>
                <a:srgbClr val="0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0500" name="Rectangle 62"/>
            <p:cNvSpPr>
              <a:spLocks noChangeArrowheads="1"/>
            </p:cNvSpPr>
            <p:nvPr/>
          </p:nvSpPr>
          <p:spPr bwMode="auto">
            <a:xfrm rot="-1189658">
              <a:off x="3787" y="572"/>
              <a:ext cx="1509" cy="238"/>
            </a:xfrm>
            <a:prstGeom prst="rect">
              <a:avLst/>
            </a:prstGeom>
            <a:solidFill>
              <a:srgbClr val="00CCFF">
                <a:alpha val="50195"/>
              </a:srgbClr>
            </a:solidFill>
            <a:ln w="12700">
              <a:solidFill>
                <a:srgbClr val="0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0501" name="Object 63"/>
            <p:cNvGraphicFramePr>
              <a:graphicFrameLocks noChangeAspect="1"/>
            </p:cNvGraphicFramePr>
            <p:nvPr/>
          </p:nvGraphicFramePr>
          <p:xfrm>
            <a:off x="5012" y="255"/>
            <a:ext cx="292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59" name="公式" r:id="rId15" imgW="51435" imgH="102870" progId="Equation.3">
                    <p:embed/>
                  </p:oleObj>
                </mc:Choice>
                <mc:Fallback>
                  <p:oleObj name="公式" r:id="rId15" imgW="51435" imgH="102870" progId="Equation.3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12" y="255"/>
                          <a:ext cx="292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00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02" name="Object 64"/>
            <p:cNvGraphicFramePr>
              <a:graphicFrameLocks noChangeAspect="1"/>
            </p:cNvGraphicFramePr>
            <p:nvPr/>
          </p:nvGraphicFramePr>
          <p:xfrm>
            <a:off x="5012" y="663"/>
            <a:ext cx="315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60" name="公式" r:id="rId17" imgW="71120" imgH="102870" progId="Equation.3">
                    <p:embed/>
                  </p:oleObj>
                </mc:Choice>
                <mc:Fallback>
                  <p:oleObj name="公式" r:id="rId17" imgW="71120" imgH="102870" progId="Equation.3">
                    <p:embed/>
                    <p:pic>
                      <p:nvPicPr>
                        <p:cNvPr id="0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12" y="663"/>
                          <a:ext cx="315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00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03" name="Object 65"/>
            <p:cNvGraphicFramePr>
              <a:graphicFrameLocks noChangeAspect="1"/>
            </p:cNvGraphicFramePr>
            <p:nvPr/>
          </p:nvGraphicFramePr>
          <p:xfrm>
            <a:off x="5012" y="925"/>
            <a:ext cx="292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61" name="公式" r:id="rId19" imgW="51435" imgH="109220" progId="Equation.3">
                    <p:embed/>
                  </p:oleObj>
                </mc:Choice>
                <mc:Fallback>
                  <p:oleObj name="公式" r:id="rId19" imgW="51435" imgH="109220" progId="Equation.3">
                    <p:embed/>
                    <p:pic>
                      <p:nvPicPr>
                        <p:cNvPr id="0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12" y="925"/>
                          <a:ext cx="292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00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04" name="Rectangle 66"/>
            <p:cNvSpPr>
              <a:spLocks noChangeArrowheads="1"/>
            </p:cNvSpPr>
            <p:nvPr/>
          </p:nvSpPr>
          <p:spPr bwMode="auto">
            <a:xfrm>
              <a:off x="4195" y="799"/>
              <a:ext cx="163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 i="1">
                  <a:solidFill>
                    <a:srgbClr val="0000FF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</a:t>
              </a:r>
              <a:endParaRPr kumimoji="1" lang="en-US" altLang="zh-CN" sz="280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0489" name="Line 67"/>
          <p:cNvSpPr>
            <a:spLocks noChangeShapeType="1"/>
          </p:cNvSpPr>
          <p:nvPr/>
        </p:nvSpPr>
        <p:spPr bwMode="auto">
          <a:xfrm>
            <a:off x="1692275" y="3429000"/>
            <a:ext cx="647700" cy="136842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0" name="Line 68"/>
          <p:cNvSpPr>
            <a:spLocks noChangeShapeType="1"/>
          </p:cNvSpPr>
          <p:nvPr/>
        </p:nvSpPr>
        <p:spPr bwMode="auto">
          <a:xfrm flipV="1">
            <a:off x="2339975" y="4292600"/>
            <a:ext cx="144463" cy="503238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1" name="Line 69"/>
          <p:cNvSpPr>
            <a:spLocks noChangeShapeType="1"/>
          </p:cNvSpPr>
          <p:nvPr/>
        </p:nvSpPr>
        <p:spPr bwMode="auto">
          <a:xfrm flipV="1">
            <a:off x="2484438" y="3168650"/>
            <a:ext cx="215900" cy="11969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2" name="Freeform 70"/>
          <p:cNvSpPr/>
          <p:nvPr/>
        </p:nvSpPr>
        <p:spPr bwMode="auto">
          <a:xfrm>
            <a:off x="1908175" y="3168650"/>
            <a:ext cx="574675" cy="1184275"/>
          </a:xfrm>
          <a:custGeom>
            <a:avLst/>
            <a:gdLst>
              <a:gd name="T0" fmla="*/ 0 w 362"/>
              <a:gd name="T1" fmla="*/ 0 h 746"/>
              <a:gd name="T2" fmla="*/ 2147483646 w 362"/>
              <a:gd name="T3" fmla="*/ 2147483646 h 74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362" h="746">
                <a:moveTo>
                  <a:pt x="0" y="0"/>
                </a:moveTo>
                <a:lnTo>
                  <a:pt x="362" y="746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3" name="Line 71"/>
          <p:cNvSpPr>
            <a:spLocks noChangeShapeType="1"/>
          </p:cNvSpPr>
          <p:nvPr/>
        </p:nvSpPr>
        <p:spPr bwMode="auto">
          <a:xfrm flipV="1">
            <a:off x="2520950" y="2997200"/>
            <a:ext cx="504825" cy="1312863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4" name="Rectangle 82"/>
          <p:cNvSpPr>
            <a:spLocks noChangeArrowheads="1"/>
          </p:cNvSpPr>
          <p:nvPr/>
        </p:nvSpPr>
        <p:spPr bwMode="auto">
          <a:xfrm>
            <a:off x="179388" y="822325"/>
            <a:ext cx="3673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</a:rPr>
              <a:t>光线垂直入射时：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20495" name="Group 86"/>
          <p:cNvGrpSpPr/>
          <p:nvPr/>
        </p:nvGrpSpPr>
        <p:grpSpPr bwMode="auto">
          <a:xfrm>
            <a:off x="393700" y="960438"/>
            <a:ext cx="8750300" cy="1747837"/>
            <a:chOff x="248" y="651"/>
            <a:chExt cx="5512" cy="1101"/>
          </a:xfrm>
        </p:grpSpPr>
        <p:graphicFrame>
          <p:nvGraphicFramePr>
            <p:cNvPr id="20496" name="Object 83"/>
            <p:cNvGraphicFramePr/>
            <p:nvPr/>
          </p:nvGraphicFramePr>
          <p:xfrm>
            <a:off x="248" y="651"/>
            <a:ext cx="4584" cy="11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62" name="Equation" r:id="rId21" imgW="2099310" imgH="457200" progId="Equation.DSMT4">
                    <p:embed/>
                  </p:oleObj>
                </mc:Choice>
                <mc:Fallback>
                  <p:oleObj name="Equation" r:id="rId21" imgW="2099310" imgH="457200" progId="Equation.DSMT4">
                    <p:embed/>
                    <p:pic>
                      <p:nvPicPr>
                        <p:cNvPr id="0" name="Object 8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" y="651"/>
                          <a:ext cx="4584" cy="11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497" name="Text Box 84"/>
            <p:cNvSpPr txBox="1">
              <a:spLocks noChangeArrowheads="1"/>
            </p:cNvSpPr>
            <p:nvPr/>
          </p:nvSpPr>
          <p:spPr bwMode="auto">
            <a:xfrm>
              <a:off x="4740" y="663"/>
              <a:ext cx="95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>
                  <a:latin typeface="Times New Roman" panose="02020603050405020304" pitchFamily="18" charset="0"/>
                </a:rPr>
                <a:t>明纹</a:t>
              </a:r>
              <a:endParaRPr kumimoji="1"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0498" name="Text Box 85"/>
            <p:cNvSpPr txBox="1">
              <a:spLocks noChangeArrowheads="1"/>
            </p:cNvSpPr>
            <p:nvPr/>
          </p:nvSpPr>
          <p:spPr bwMode="auto">
            <a:xfrm>
              <a:off x="4807" y="1207"/>
              <a:ext cx="9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>
                  <a:latin typeface="Times New Roman" panose="02020603050405020304" pitchFamily="18" charset="0"/>
                </a:rPr>
                <a:t>暗纹</a:t>
              </a:r>
              <a:endParaRPr kumimoji="1" lang="zh-CN" altLang="en-US" sz="28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Group 6"/>
          <p:cNvGrpSpPr>
            <a:grpSpLocks noChangeAspect="1"/>
          </p:cNvGrpSpPr>
          <p:nvPr/>
        </p:nvGrpSpPr>
        <p:grpSpPr bwMode="auto">
          <a:xfrm>
            <a:off x="5940425" y="908050"/>
            <a:ext cx="3059113" cy="1087438"/>
            <a:chOff x="3049" y="1584"/>
            <a:chExt cx="2567" cy="912"/>
          </a:xfrm>
        </p:grpSpPr>
        <p:grpSp>
          <p:nvGrpSpPr>
            <p:cNvPr id="21544" name="Group 7"/>
            <p:cNvGrpSpPr>
              <a:grpSpLocks noChangeAspect="1"/>
            </p:cNvGrpSpPr>
            <p:nvPr/>
          </p:nvGrpSpPr>
          <p:grpSpPr bwMode="auto">
            <a:xfrm>
              <a:off x="3049" y="2064"/>
              <a:ext cx="2567" cy="432"/>
              <a:chOff x="188" y="2304"/>
              <a:chExt cx="2567" cy="432"/>
            </a:xfrm>
          </p:grpSpPr>
          <p:sp>
            <p:nvSpPr>
              <p:cNvPr id="21553" name="Rectangle 8"/>
              <p:cNvSpPr>
                <a:spLocks noChangeAspect="1" noChangeArrowheads="1"/>
              </p:cNvSpPr>
              <p:nvPr/>
            </p:nvSpPr>
            <p:spPr bwMode="auto">
              <a:xfrm>
                <a:off x="960" y="2544"/>
                <a:ext cx="1795" cy="1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554" name="Freeform 9"/>
              <p:cNvSpPr>
                <a:spLocks noChangeAspect="1"/>
              </p:cNvSpPr>
              <p:nvPr/>
            </p:nvSpPr>
            <p:spPr bwMode="auto">
              <a:xfrm>
                <a:off x="192" y="2304"/>
                <a:ext cx="768" cy="432"/>
              </a:xfrm>
              <a:custGeom>
                <a:avLst/>
                <a:gdLst>
                  <a:gd name="T0" fmla="*/ 0 w 768"/>
                  <a:gd name="T1" fmla="*/ 0 h 432"/>
                  <a:gd name="T2" fmla="*/ 768 w 768"/>
                  <a:gd name="T3" fmla="*/ 240 h 432"/>
                  <a:gd name="T4" fmla="*/ 768 w 768"/>
                  <a:gd name="T5" fmla="*/ 432 h 432"/>
                  <a:gd name="T6" fmla="*/ 0 w 768"/>
                  <a:gd name="T7" fmla="*/ 192 h 432"/>
                  <a:gd name="T8" fmla="*/ 0 w 768"/>
                  <a:gd name="T9" fmla="*/ 0 h 4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68" h="432">
                    <a:moveTo>
                      <a:pt x="0" y="0"/>
                    </a:moveTo>
                    <a:lnTo>
                      <a:pt x="768" y="240"/>
                    </a:lnTo>
                    <a:lnTo>
                      <a:pt x="768" y="432"/>
                    </a:lnTo>
                    <a:lnTo>
                      <a:pt x="0" y="1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55" name="Freeform 10"/>
              <p:cNvSpPr>
                <a:spLocks noChangeAspect="1"/>
              </p:cNvSpPr>
              <p:nvPr/>
            </p:nvSpPr>
            <p:spPr bwMode="auto">
              <a:xfrm>
                <a:off x="188" y="2304"/>
                <a:ext cx="2563" cy="240"/>
              </a:xfrm>
              <a:custGeom>
                <a:avLst/>
                <a:gdLst>
                  <a:gd name="T0" fmla="*/ 0 w 2544"/>
                  <a:gd name="T1" fmla="*/ 0 h 240"/>
                  <a:gd name="T2" fmla="*/ 1941 w 2544"/>
                  <a:gd name="T3" fmla="*/ 0 h 240"/>
                  <a:gd name="T4" fmla="*/ 2781 w 2544"/>
                  <a:gd name="T5" fmla="*/ 240 h 240"/>
                  <a:gd name="T6" fmla="*/ 840 w 2544"/>
                  <a:gd name="T7" fmla="*/ 240 h 240"/>
                  <a:gd name="T8" fmla="*/ 0 w 2544"/>
                  <a:gd name="T9" fmla="*/ 0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44" h="240">
                    <a:moveTo>
                      <a:pt x="0" y="0"/>
                    </a:moveTo>
                    <a:lnTo>
                      <a:pt x="1776" y="0"/>
                    </a:lnTo>
                    <a:lnTo>
                      <a:pt x="2544" y="240"/>
                    </a:lnTo>
                    <a:lnTo>
                      <a:pt x="768" y="24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1545" name="Oval 11"/>
            <p:cNvSpPr>
              <a:spLocks noChangeAspect="1" noChangeArrowheads="1"/>
            </p:cNvSpPr>
            <p:nvPr/>
          </p:nvSpPr>
          <p:spPr bwMode="auto">
            <a:xfrm>
              <a:off x="5204" y="2026"/>
              <a:ext cx="288" cy="288"/>
            </a:xfrm>
            <a:prstGeom prst="ellipse">
              <a:avLst/>
            </a:prstGeom>
            <a:solidFill>
              <a:schemeClr val="bg1"/>
            </a:solidFill>
            <a:ln w="9525">
              <a:round/>
            </a:ln>
            <a:effectLst/>
            <a:scene3d>
              <a:camera prst="legacyPerspectiveLeft">
                <a:rot lat="720000" lon="20099980" rev="0"/>
              </a:camera>
              <a:lightRig rig="legacyFlat2" dir="t"/>
            </a:scene3d>
            <a:sp3d extrusionH="1801800" prstMaterial="legacyPlastic">
              <a:bevelT w="13500" h="13500" prst="angle"/>
              <a:bevelB w="13500" h="13500" prst="angle"/>
              <a:extrusionClr>
                <a:srgbClr val="969696"/>
              </a:extrusionClr>
              <a:contourClr>
                <a:schemeClr val="bg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pSp>
          <p:nvGrpSpPr>
            <p:cNvPr id="21546" name="Group 12"/>
            <p:cNvGrpSpPr>
              <a:grpSpLocks noChangeAspect="1"/>
            </p:cNvGrpSpPr>
            <p:nvPr/>
          </p:nvGrpSpPr>
          <p:grpSpPr bwMode="auto">
            <a:xfrm>
              <a:off x="3053" y="1584"/>
              <a:ext cx="2400" cy="720"/>
              <a:chOff x="1949" y="1824"/>
              <a:chExt cx="2400" cy="720"/>
            </a:xfrm>
          </p:grpSpPr>
          <p:sp>
            <p:nvSpPr>
              <p:cNvPr id="21551" name="Freeform 13"/>
              <p:cNvSpPr>
                <a:spLocks noChangeAspect="1"/>
              </p:cNvSpPr>
              <p:nvPr/>
            </p:nvSpPr>
            <p:spPr bwMode="auto">
              <a:xfrm>
                <a:off x="3581" y="1824"/>
                <a:ext cx="768" cy="432"/>
              </a:xfrm>
              <a:custGeom>
                <a:avLst/>
                <a:gdLst>
                  <a:gd name="T0" fmla="*/ 0 w 768"/>
                  <a:gd name="T1" fmla="*/ 0 h 432"/>
                  <a:gd name="T2" fmla="*/ 768 w 768"/>
                  <a:gd name="T3" fmla="*/ 240 h 432"/>
                  <a:gd name="T4" fmla="*/ 768 w 768"/>
                  <a:gd name="T5" fmla="*/ 432 h 432"/>
                  <a:gd name="T6" fmla="*/ 0 w 768"/>
                  <a:gd name="T7" fmla="*/ 192 h 432"/>
                  <a:gd name="T8" fmla="*/ 0 w 768"/>
                  <a:gd name="T9" fmla="*/ 0 h 4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68" h="432">
                    <a:moveTo>
                      <a:pt x="0" y="0"/>
                    </a:moveTo>
                    <a:lnTo>
                      <a:pt x="768" y="240"/>
                    </a:lnTo>
                    <a:lnTo>
                      <a:pt x="768" y="432"/>
                    </a:lnTo>
                    <a:lnTo>
                      <a:pt x="0" y="1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>
                  <a:alpha val="50195"/>
                </a:srgbClr>
              </a:solidFill>
              <a:ln w="38100" cap="flat" cmpd="sng">
                <a:solidFill>
                  <a:schemeClr val="tx1"/>
                </a:solidFill>
                <a:prstDash val="solid"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52" name="Freeform 14"/>
              <p:cNvSpPr>
                <a:spLocks noChangeAspect="1"/>
              </p:cNvSpPr>
              <p:nvPr/>
            </p:nvSpPr>
            <p:spPr bwMode="auto">
              <a:xfrm>
                <a:off x="1949" y="2016"/>
                <a:ext cx="2400" cy="528"/>
              </a:xfrm>
              <a:custGeom>
                <a:avLst/>
                <a:gdLst>
                  <a:gd name="T0" fmla="*/ 0 w 2400"/>
                  <a:gd name="T1" fmla="*/ 288 h 528"/>
                  <a:gd name="T2" fmla="*/ 1632 w 2400"/>
                  <a:gd name="T3" fmla="*/ 0 h 528"/>
                  <a:gd name="T4" fmla="*/ 2400 w 2400"/>
                  <a:gd name="T5" fmla="*/ 240 h 528"/>
                  <a:gd name="T6" fmla="*/ 768 w 2400"/>
                  <a:gd name="T7" fmla="*/ 528 h 528"/>
                  <a:gd name="T8" fmla="*/ 0 w 2400"/>
                  <a:gd name="T9" fmla="*/ 288 h 5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00" h="528">
                    <a:moveTo>
                      <a:pt x="0" y="288"/>
                    </a:moveTo>
                    <a:lnTo>
                      <a:pt x="1632" y="0"/>
                    </a:lnTo>
                    <a:lnTo>
                      <a:pt x="2400" y="240"/>
                    </a:lnTo>
                    <a:lnTo>
                      <a:pt x="768" y="528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DDDDDD">
                  <a:alpha val="50195"/>
                </a:srgbClr>
              </a:solidFill>
              <a:ln w="38100" cap="flat" cmpd="sng">
                <a:solidFill>
                  <a:schemeClr val="tx1"/>
                </a:solidFill>
                <a:prstDash val="solid"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547" name="Group 15"/>
            <p:cNvGrpSpPr>
              <a:grpSpLocks noChangeAspect="1"/>
            </p:cNvGrpSpPr>
            <p:nvPr/>
          </p:nvGrpSpPr>
          <p:grpSpPr bwMode="auto">
            <a:xfrm>
              <a:off x="3053" y="1584"/>
              <a:ext cx="2400" cy="720"/>
              <a:chOff x="192" y="1824"/>
              <a:chExt cx="2400" cy="720"/>
            </a:xfrm>
          </p:grpSpPr>
          <p:sp>
            <p:nvSpPr>
              <p:cNvPr id="21548" name="Freeform 16"/>
              <p:cNvSpPr>
                <a:spLocks noChangeAspect="1"/>
              </p:cNvSpPr>
              <p:nvPr/>
            </p:nvSpPr>
            <p:spPr bwMode="auto">
              <a:xfrm>
                <a:off x="960" y="2064"/>
                <a:ext cx="1632" cy="480"/>
              </a:xfrm>
              <a:custGeom>
                <a:avLst/>
                <a:gdLst>
                  <a:gd name="T0" fmla="*/ 1632 w 1632"/>
                  <a:gd name="T1" fmla="*/ 0 h 480"/>
                  <a:gd name="T2" fmla="*/ 1632 w 1632"/>
                  <a:gd name="T3" fmla="*/ 192 h 480"/>
                  <a:gd name="T4" fmla="*/ 0 w 1632"/>
                  <a:gd name="T5" fmla="*/ 480 h 480"/>
                  <a:gd name="T6" fmla="*/ 0 w 1632"/>
                  <a:gd name="T7" fmla="*/ 288 h 480"/>
                  <a:gd name="T8" fmla="*/ 1632 w 1632"/>
                  <a:gd name="T9" fmla="*/ 0 h 4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32" h="480">
                    <a:moveTo>
                      <a:pt x="1632" y="0"/>
                    </a:moveTo>
                    <a:lnTo>
                      <a:pt x="1632" y="192"/>
                    </a:lnTo>
                    <a:lnTo>
                      <a:pt x="0" y="480"/>
                    </a:lnTo>
                    <a:lnTo>
                      <a:pt x="0" y="288"/>
                    </a:lnTo>
                    <a:lnTo>
                      <a:pt x="1632" y="0"/>
                    </a:lnTo>
                    <a:close/>
                  </a:path>
                </a:pathLst>
              </a:custGeom>
              <a:solidFill>
                <a:srgbClr val="C0C0C0">
                  <a:alpha val="50195"/>
                </a:srgbClr>
              </a:solidFill>
              <a:ln w="38100" cmpd="sng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49" name="Freeform 17"/>
              <p:cNvSpPr>
                <a:spLocks noChangeAspect="1"/>
              </p:cNvSpPr>
              <p:nvPr/>
            </p:nvSpPr>
            <p:spPr bwMode="auto">
              <a:xfrm>
                <a:off x="192" y="1824"/>
                <a:ext cx="2400" cy="528"/>
              </a:xfrm>
              <a:custGeom>
                <a:avLst/>
                <a:gdLst>
                  <a:gd name="T0" fmla="*/ 0 w 2400"/>
                  <a:gd name="T1" fmla="*/ 288 h 528"/>
                  <a:gd name="T2" fmla="*/ 1632 w 2400"/>
                  <a:gd name="T3" fmla="*/ 0 h 528"/>
                  <a:gd name="T4" fmla="*/ 2400 w 2400"/>
                  <a:gd name="T5" fmla="*/ 240 h 528"/>
                  <a:gd name="T6" fmla="*/ 768 w 2400"/>
                  <a:gd name="T7" fmla="*/ 528 h 528"/>
                  <a:gd name="T8" fmla="*/ 0 w 2400"/>
                  <a:gd name="T9" fmla="*/ 288 h 5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00" h="528">
                    <a:moveTo>
                      <a:pt x="0" y="288"/>
                    </a:moveTo>
                    <a:lnTo>
                      <a:pt x="1632" y="0"/>
                    </a:lnTo>
                    <a:lnTo>
                      <a:pt x="2400" y="240"/>
                    </a:lnTo>
                    <a:lnTo>
                      <a:pt x="768" y="528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C0C0C0">
                  <a:alpha val="50195"/>
                </a:srgbClr>
              </a:solidFill>
              <a:ln w="38100" cmpd="sng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50" name="Freeform 18"/>
              <p:cNvSpPr>
                <a:spLocks noChangeAspect="1"/>
              </p:cNvSpPr>
              <p:nvPr/>
            </p:nvSpPr>
            <p:spPr bwMode="auto">
              <a:xfrm>
                <a:off x="192" y="2112"/>
                <a:ext cx="768" cy="432"/>
              </a:xfrm>
              <a:custGeom>
                <a:avLst/>
                <a:gdLst>
                  <a:gd name="T0" fmla="*/ 0 w 768"/>
                  <a:gd name="T1" fmla="*/ 0 h 432"/>
                  <a:gd name="T2" fmla="*/ 768 w 768"/>
                  <a:gd name="T3" fmla="*/ 240 h 432"/>
                  <a:gd name="T4" fmla="*/ 768 w 768"/>
                  <a:gd name="T5" fmla="*/ 432 h 432"/>
                  <a:gd name="T6" fmla="*/ 0 w 768"/>
                  <a:gd name="T7" fmla="*/ 192 h 432"/>
                  <a:gd name="T8" fmla="*/ 0 w 768"/>
                  <a:gd name="T9" fmla="*/ 0 h 4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68" h="432">
                    <a:moveTo>
                      <a:pt x="0" y="0"/>
                    </a:moveTo>
                    <a:lnTo>
                      <a:pt x="768" y="240"/>
                    </a:lnTo>
                    <a:lnTo>
                      <a:pt x="768" y="432"/>
                    </a:lnTo>
                    <a:lnTo>
                      <a:pt x="0" y="1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>
                  <a:alpha val="50195"/>
                </a:srgbClr>
              </a:solidFill>
              <a:ln w="38100" cmpd="sng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1507" name="Group 19"/>
          <p:cNvGrpSpPr/>
          <p:nvPr/>
        </p:nvGrpSpPr>
        <p:grpSpPr bwMode="auto">
          <a:xfrm>
            <a:off x="6443663" y="476250"/>
            <a:ext cx="1371600" cy="914400"/>
            <a:chOff x="4224" y="1584"/>
            <a:chExt cx="864" cy="576"/>
          </a:xfrm>
        </p:grpSpPr>
        <p:sp>
          <p:nvSpPr>
            <p:cNvPr id="21540" name="Line 20"/>
            <p:cNvSpPr>
              <a:spLocks noChangeShapeType="1"/>
            </p:cNvSpPr>
            <p:nvPr/>
          </p:nvSpPr>
          <p:spPr bwMode="auto">
            <a:xfrm>
              <a:off x="4224" y="1728"/>
              <a:ext cx="0" cy="43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1" name="Line 21"/>
            <p:cNvSpPr>
              <a:spLocks noChangeShapeType="1"/>
            </p:cNvSpPr>
            <p:nvPr/>
          </p:nvSpPr>
          <p:spPr bwMode="auto">
            <a:xfrm>
              <a:off x="4512" y="1680"/>
              <a:ext cx="0" cy="43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2" name="Line 22"/>
            <p:cNvSpPr>
              <a:spLocks noChangeShapeType="1"/>
            </p:cNvSpPr>
            <p:nvPr/>
          </p:nvSpPr>
          <p:spPr bwMode="auto">
            <a:xfrm>
              <a:off x="4800" y="1632"/>
              <a:ext cx="0" cy="43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3" name="Line 23"/>
            <p:cNvSpPr>
              <a:spLocks noChangeShapeType="1"/>
            </p:cNvSpPr>
            <p:nvPr/>
          </p:nvSpPr>
          <p:spPr bwMode="auto">
            <a:xfrm>
              <a:off x="5088" y="1584"/>
              <a:ext cx="0" cy="43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508" name="Text Box 38"/>
          <p:cNvSpPr txBox="1">
            <a:spLocks noChangeArrowheads="1"/>
          </p:cNvSpPr>
          <p:nvPr/>
        </p:nvSpPr>
        <p:spPr bwMode="auto">
          <a:xfrm>
            <a:off x="395288" y="798513"/>
            <a:ext cx="4752975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平行光垂直入射，薄膜上下表面之间夹角极小：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21509" name="Group 105"/>
          <p:cNvGrpSpPr/>
          <p:nvPr/>
        </p:nvGrpSpPr>
        <p:grpSpPr bwMode="auto">
          <a:xfrm>
            <a:off x="719138" y="2024063"/>
            <a:ext cx="8424862" cy="1739900"/>
            <a:chOff x="453" y="1377"/>
            <a:chExt cx="5307" cy="1096"/>
          </a:xfrm>
        </p:grpSpPr>
        <p:graphicFrame>
          <p:nvGraphicFramePr>
            <p:cNvPr id="21537" name="Object 39"/>
            <p:cNvGraphicFramePr/>
            <p:nvPr/>
          </p:nvGraphicFramePr>
          <p:xfrm>
            <a:off x="453" y="1377"/>
            <a:ext cx="4537" cy="10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65" name="Equation" r:id="rId1" imgW="2073275" imgH="457200" progId="Equation.DSMT4">
                    <p:embed/>
                  </p:oleObj>
                </mc:Choice>
                <mc:Fallback>
                  <p:oleObj name="Equation" r:id="rId1" imgW="2073275" imgH="457200" progId="Equation.DSMT4">
                    <p:embed/>
                    <p:pic>
                      <p:nvPicPr>
                        <p:cNvPr id="0" name="Object 3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" y="1377"/>
                          <a:ext cx="4537" cy="10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38" name="Text Box 40"/>
            <p:cNvSpPr txBox="1">
              <a:spLocks noChangeArrowheads="1"/>
            </p:cNvSpPr>
            <p:nvPr/>
          </p:nvSpPr>
          <p:spPr bwMode="auto">
            <a:xfrm>
              <a:off x="4921" y="1389"/>
              <a:ext cx="83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>
                  <a:latin typeface="Times New Roman" panose="02020603050405020304" pitchFamily="18" charset="0"/>
                </a:rPr>
                <a:t>明纹</a:t>
              </a:r>
              <a:endParaRPr kumimoji="1"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1539" name="Text Box 41"/>
            <p:cNvSpPr txBox="1">
              <a:spLocks noChangeArrowheads="1"/>
            </p:cNvSpPr>
            <p:nvPr/>
          </p:nvSpPr>
          <p:spPr bwMode="auto">
            <a:xfrm>
              <a:off x="4921" y="1979"/>
              <a:ext cx="7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>
                  <a:latin typeface="Times New Roman" panose="02020603050405020304" pitchFamily="18" charset="0"/>
                </a:rPr>
                <a:t>暗纹</a:t>
              </a:r>
              <a:endParaRPr kumimoji="1" lang="zh-CN" altLang="en-US" sz="2800">
                <a:latin typeface="Times New Roman" panose="02020603050405020304" pitchFamily="18" charset="0"/>
              </a:endParaRPr>
            </a:p>
          </p:txBody>
        </p:sp>
      </p:grpSp>
      <p:sp>
        <p:nvSpPr>
          <p:cNvPr id="21510" name="Rectangle 42"/>
          <p:cNvSpPr>
            <a:spLocks noChangeArrowheads="1"/>
          </p:cNvSpPr>
          <p:nvPr/>
        </p:nvSpPr>
        <p:spPr bwMode="auto">
          <a:xfrm>
            <a:off x="468313" y="3573463"/>
            <a:ext cx="4121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FF0000"/>
                </a:solidFill>
                <a:latin typeface="方正书宋简体" charset="-122"/>
              </a:rPr>
              <a:t>（</a:t>
            </a:r>
            <a:r>
              <a:rPr kumimoji="1" lang="en-US" altLang="zh-CN" sz="2800">
                <a:solidFill>
                  <a:srgbClr val="FF0000"/>
                </a:solidFill>
                <a:latin typeface="方正书宋简体" charset="-122"/>
              </a:rPr>
              <a:t>1</a:t>
            </a:r>
            <a:r>
              <a:rPr kumimoji="1" lang="zh-CN" altLang="en-US" sz="2800">
                <a:solidFill>
                  <a:srgbClr val="FF0000"/>
                </a:solidFill>
                <a:latin typeface="方正书宋简体" charset="-122"/>
              </a:rPr>
              <a:t>）条纹特点</a:t>
            </a:r>
            <a:r>
              <a:rPr kumimoji="1" lang="zh-CN" altLang="en-US" sz="2800">
                <a:latin typeface="方正书宋简体" charset="-122"/>
              </a:rPr>
              <a:t>         </a:t>
            </a:r>
            <a:endParaRPr kumimoji="1" lang="zh-CN" altLang="en-US" sz="2800">
              <a:latin typeface="方正书宋简体" charset="-122"/>
            </a:endParaRPr>
          </a:p>
        </p:txBody>
      </p:sp>
      <p:sp>
        <p:nvSpPr>
          <p:cNvPr id="21511" name="Rectangle 43"/>
          <p:cNvSpPr>
            <a:spLocks noChangeArrowheads="1"/>
          </p:cNvSpPr>
          <p:nvPr/>
        </p:nvSpPr>
        <p:spPr bwMode="auto">
          <a:xfrm>
            <a:off x="395288" y="4221163"/>
            <a:ext cx="59769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>
                <a:latin typeface="方正书宋简体" charset="-122"/>
              </a:rPr>
              <a:t> </a:t>
            </a:r>
            <a:r>
              <a:rPr kumimoji="1" lang="zh-CN" altLang="en-US" sz="2800">
                <a:solidFill>
                  <a:srgbClr val="0000FF"/>
                </a:solidFill>
                <a:latin typeface="方正书宋简体" charset="-122"/>
              </a:rPr>
              <a:t>形状：</a:t>
            </a:r>
            <a:r>
              <a:rPr kumimoji="1" lang="zh-CN" altLang="en-US" sz="2800">
                <a:latin typeface="Times New Roman" panose="02020603050405020304" pitchFamily="18" charset="0"/>
              </a:rPr>
              <a:t>平行于劈尖棱边的直条纹，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21512" name="Text Box 44"/>
          <p:cNvSpPr txBox="1">
            <a:spLocks noChangeArrowheads="1"/>
          </p:cNvSpPr>
          <p:nvPr/>
        </p:nvSpPr>
        <p:spPr bwMode="auto">
          <a:xfrm>
            <a:off x="1835150" y="4868863"/>
            <a:ext cx="3394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条纹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等间距</a:t>
            </a:r>
            <a:r>
              <a:rPr kumimoji="1" lang="zh-CN" altLang="en-US" sz="2800">
                <a:latin typeface="Times New Roman" panose="02020603050405020304" pitchFamily="18" charset="0"/>
              </a:rPr>
              <a:t>分布。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21513" name="Text Box 65"/>
          <p:cNvSpPr txBox="1">
            <a:spLocks noChangeArrowheads="1"/>
          </p:cNvSpPr>
          <p:nvPr/>
        </p:nvSpPr>
        <p:spPr bwMode="auto">
          <a:xfrm>
            <a:off x="6462713" y="4879975"/>
            <a:ext cx="4857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kumimoji="1" lang="zh-CN" altLang="zh-CN" sz="2800" i="1">
              <a:latin typeface="Times New Roman" panose="02020603050405020304" pitchFamily="18" charset="0"/>
            </a:endParaRPr>
          </a:p>
        </p:txBody>
      </p:sp>
      <p:sp>
        <p:nvSpPr>
          <p:cNvPr id="21514" name="Rectangle 66"/>
          <p:cNvSpPr>
            <a:spLocks noChangeArrowheads="1"/>
          </p:cNvSpPr>
          <p:nvPr/>
        </p:nvSpPr>
        <p:spPr bwMode="auto">
          <a:xfrm>
            <a:off x="8434388" y="4149725"/>
            <a:ext cx="1666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zh-CN" altLang="zh-CN" sz="2800" i="1">
              <a:latin typeface="Times New Roman" panose="02020603050405020304" pitchFamily="18" charset="0"/>
            </a:endParaRPr>
          </a:p>
        </p:txBody>
      </p:sp>
      <p:sp>
        <p:nvSpPr>
          <p:cNvPr id="21515" name="Rectangle 68"/>
          <p:cNvSpPr>
            <a:spLocks noChangeArrowheads="1"/>
          </p:cNvSpPr>
          <p:nvPr/>
        </p:nvSpPr>
        <p:spPr bwMode="auto">
          <a:xfrm>
            <a:off x="611188" y="5661025"/>
            <a:ext cx="51133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劈尖处为</a:t>
            </a:r>
            <a:r>
              <a:rPr kumimoji="1" lang="en-US" altLang="zh-CN" sz="2800">
                <a:latin typeface="Times New Roman" panose="02020603050405020304" pitchFamily="18" charset="0"/>
              </a:rPr>
              <a:t>0</a:t>
            </a:r>
            <a:r>
              <a:rPr kumimoji="1" lang="zh-CN" altLang="en-US" sz="2800">
                <a:latin typeface="Times New Roman" panose="02020603050405020304" pitchFamily="18" charset="0"/>
              </a:rPr>
              <a:t>级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暗纹</a:t>
            </a:r>
            <a:r>
              <a:rPr kumimoji="1" lang="en-US" altLang="zh-CN" sz="2800">
                <a:latin typeface="Times New Roman" panose="02020603050405020304" pitchFamily="18" charset="0"/>
              </a:rPr>
              <a:t>——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半波损失</a:t>
            </a:r>
            <a:endParaRPr kumimoji="1" lang="zh-CN" altLang="en-US" sz="2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16" name="Rectangle 80"/>
          <p:cNvSpPr>
            <a:spLocks noChangeArrowheads="1"/>
          </p:cNvSpPr>
          <p:nvPr/>
        </p:nvSpPr>
        <p:spPr bwMode="auto">
          <a:xfrm flipH="1">
            <a:off x="4787900" y="3933825"/>
            <a:ext cx="15875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21517" name="Group 104"/>
          <p:cNvGrpSpPr/>
          <p:nvPr/>
        </p:nvGrpSpPr>
        <p:grpSpPr bwMode="auto">
          <a:xfrm>
            <a:off x="5148263" y="4508500"/>
            <a:ext cx="3746500" cy="960438"/>
            <a:chOff x="3198" y="3022"/>
            <a:chExt cx="2360" cy="605"/>
          </a:xfrm>
        </p:grpSpPr>
        <p:sp>
          <p:nvSpPr>
            <p:cNvPr id="21518" name="Freeform 61"/>
            <p:cNvSpPr/>
            <p:nvPr/>
          </p:nvSpPr>
          <p:spPr bwMode="auto">
            <a:xfrm>
              <a:off x="3198" y="3022"/>
              <a:ext cx="2358" cy="288"/>
            </a:xfrm>
            <a:custGeom>
              <a:avLst/>
              <a:gdLst>
                <a:gd name="T0" fmla="*/ 1024 w 2544"/>
                <a:gd name="T1" fmla="*/ 0 h 288"/>
                <a:gd name="T2" fmla="*/ 0 w 2544"/>
                <a:gd name="T3" fmla="*/ 288 h 288"/>
                <a:gd name="T4" fmla="*/ 1024 w 2544"/>
                <a:gd name="T5" fmla="*/ 288 h 288"/>
                <a:gd name="T6" fmla="*/ 1024 w 2544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44" h="288">
                  <a:moveTo>
                    <a:pt x="2544" y="0"/>
                  </a:moveTo>
                  <a:lnTo>
                    <a:pt x="0" y="288"/>
                  </a:lnTo>
                  <a:lnTo>
                    <a:pt x="2544" y="288"/>
                  </a:lnTo>
                  <a:lnTo>
                    <a:pt x="254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1519" name="Group 103"/>
            <p:cNvGrpSpPr/>
            <p:nvPr/>
          </p:nvGrpSpPr>
          <p:grpSpPr bwMode="auto">
            <a:xfrm>
              <a:off x="3198" y="3339"/>
              <a:ext cx="2360" cy="288"/>
              <a:chOff x="3214" y="2478"/>
              <a:chExt cx="2360" cy="288"/>
            </a:xfrm>
          </p:grpSpPr>
          <p:sp>
            <p:nvSpPr>
              <p:cNvPr id="21520" name="Rectangle 73"/>
              <p:cNvSpPr>
                <a:spLocks noChangeArrowheads="1"/>
              </p:cNvSpPr>
              <p:nvPr/>
            </p:nvSpPr>
            <p:spPr bwMode="auto">
              <a:xfrm flipH="1">
                <a:off x="3827" y="2478"/>
                <a:ext cx="153" cy="288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F2EC00"/>
                  </a:gs>
                  <a:gs pos="100000">
                    <a:srgbClr val="0000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521" name="Group 102"/>
              <p:cNvGrpSpPr/>
              <p:nvPr/>
            </p:nvGrpSpPr>
            <p:grpSpPr bwMode="auto">
              <a:xfrm>
                <a:off x="3214" y="2478"/>
                <a:ext cx="2360" cy="288"/>
                <a:chOff x="3214" y="2478"/>
                <a:chExt cx="2360" cy="288"/>
              </a:xfrm>
            </p:grpSpPr>
            <p:sp>
              <p:nvSpPr>
                <p:cNvPr id="21522" name="Rectangle 71"/>
                <p:cNvSpPr>
                  <a:spLocks noChangeArrowheads="1"/>
                </p:cNvSpPr>
                <p:nvPr/>
              </p:nvSpPr>
              <p:spPr bwMode="auto">
                <a:xfrm flipH="1">
                  <a:off x="4135" y="2478"/>
                  <a:ext cx="152" cy="288"/>
                </a:xfrm>
                <a:prstGeom prst="rect">
                  <a:avLst/>
                </a:prstGeom>
                <a:gradFill rotWithShape="0">
                  <a:gsLst>
                    <a:gs pos="0">
                      <a:srgbClr val="000000"/>
                    </a:gs>
                    <a:gs pos="50000">
                      <a:srgbClr val="F2EC00"/>
                    </a:gs>
                    <a:gs pos="100000">
                      <a:srgbClr val="00000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523" name="Rectangle 72"/>
                <p:cNvSpPr>
                  <a:spLocks noChangeArrowheads="1"/>
                </p:cNvSpPr>
                <p:nvPr/>
              </p:nvSpPr>
              <p:spPr bwMode="auto">
                <a:xfrm flipH="1">
                  <a:off x="3980" y="2478"/>
                  <a:ext cx="155" cy="288"/>
                </a:xfrm>
                <a:prstGeom prst="rect">
                  <a:avLst/>
                </a:prstGeom>
                <a:gradFill rotWithShape="0">
                  <a:gsLst>
                    <a:gs pos="0">
                      <a:srgbClr val="000000"/>
                    </a:gs>
                    <a:gs pos="50000">
                      <a:srgbClr val="F2EC00"/>
                    </a:gs>
                    <a:gs pos="100000">
                      <a:srgbClr val="00000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524" name="Rectangle 74"/>
                <p:cNvSpPr>
                  <a:spLocks noChangeArrowheads="1"/>
                </p:cNvSpPr>
                <p:nvPr/>
              </p:nvSpPr>
              <p:spPr bwMode="auto">
                <a:xfrm flipH="1">
                  <a:off x="3674" y="2478"/>
                  <a:ext cx="153" cy="288"/>
                </a:xfrm>
                <a:prstGeom prst="rect">
                  <a:avLst/>
                </a:prstGeom>
                <a:gradFill rotWithShape="0">
                  <a:gsLst>
                    <a:gs pos="0">
                      <a:srgbClr val="000000"/>
                    </a:gs>
                    <a:gs pos="50000">
                      <a:srgbClr val="F2EC00"/>
                    </a:gs>
                    <a:gs pos="100000">
                      <a:srgbClr val="00000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525" name="Rectangle 75"/>
                <p:cNvSpPr>
                  <a:spLocks noChangeArrowheads="1"/>
                </p:cNvSpPr>
                <p:nvPr/>
              </p:nvSpPr>
              <p:spPr bwMode="auto">
                <a:xfrm flipH="1">
                  <a:off x="3521" y="2478"/>
                  <a:ext cx="153" cy="288"/>
                </a:xfrm>
                <a:prstGeom prst="rect">
                  <a:avLst/>
                </a:prstGeom>
                <a:gradFill rotWithShape="0">
                  <a:gsLst>
                    <a:gs pos="0">
                      <a:srgbClr val="000000"/>
                    </a:gs>
                    <a:gs pos="50000">
                      <a:srgbClr val="F2EC00"/>
                    </a:gs>
                    <a:gs pos="100000">
                      <a:srgbClr val="00000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526" name="Rectangle 76"/>
                <p:cNvSpPr>
                  <a:spLocks noChangeArrowheads="1"/>
                </p:cNvSpPr>
                <p:nvPr/>
              </p:nvSpPr>
              <p:spPr bwMode="auto">
                <a:xfrm flipH="1">
                  <a:off x="3367" y="2478"/>
                  <a:ext cx="154" cy="288"/>
                </a:xfrm>
                <a:prstGeom prst="rect">
                  <a:avLst/>
                </a:prstGeom>
                <a:gradFill rotWithShape="0">
                  <a:gsLst>
                    <a:gs pos="0">
                      <a:srgbClr val="000000"/>
                    </a:gs>
                    <a:gs pos="50000">
                      <a:srgbClr val="F2EC00"/>
                    </a:gs>
                    <a:gs pos="100000">
                      <a:srgbClr val="00000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527" name="Rectangle 77"/>
                <p:cNvSpPr>
                  <a:spLocks noChangeArrowheads="1"/>
                </p:cNvSpPr>
                <p:nvPr/>
              </p:nvSpPr>
              <p:spPr bwMode="auto">
                <a:xfrm flipH="1">
                  <a:off x="3214" y="2478"/>
                  <a:ext cx="153" cy="288"/>
                </a:xfrm>
                <a:prstGeom prst="rect">
                  <a:avLst/>
                </a:prstGeom>
                <a:gradFill rotWithShape="0">
                  <a:gsLst>
                    <a:gs pos="0">
                      <a:srgbClr val="000000"/>
                    </a:gs>
                    <a:gs pos="50000">
                      <a:srgbClr val="F2EC00"/>
                    </a:gs>
                    <a:gs pos="100000">
                      <a:srgbClr val="00000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528" name="Rectangle 79"/>
                <p:cNvSpPr>
                  <a:spLocks noChangeArrowheads="1"/>
                </p:cNvSpPr>
                <p:nvPr/>
              </p:nvSpPr>
              <p:spPr bwMode="auto">
                <a:xfrm flipH="1">
                  <a:off x="4287" y="2478"/>
                  <a:ext cx="154" cy="288"/>
                </a:xfrm>
                <a:prstGeom prst="rect">
                  <a:avLst/>
                </a:prstGeom>
                <a:gradFill rotWithShape="0">
                  <a:gsLst>
                    <a:gs pos="0">
                      <a:srgbClr val="000000"/>
                    </a:gs>
                    <a:gs pos="50000">
                      <a:srgbClr val="F2EC00"/>
                    </a:gs>
                    <a:gs pos="100000">
                      <a:srgbClr val="00000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529" name="Rectangle 81"/>
                <p:cNvSpPr>
                  <a:spLocks noChangeArrowheads="1"/>
                </p:cNvSpPr>
                <p:nvPr/>
              </p:nvSpPr>
              <p:spPr bwMode="auto">
                <a:xfrm flipH="1">
                  <a:off x="4434" y="2478"/>
                  <a:ext cx="154" cy="288"/>
                </a:xfrm>
                <a:prstGeom prst="rect">
                  <a:avLst/>
                </a:prstGeom>
                <a:gradFill rotWithShape="0">
                  <a:gsLst>
                    <a:gs pos="0">
                      <a:srgbClr val="000000"/>
                    </a:gs>
                    <a:gs pos="50000">
                      <a:srgbClr val="F2EC00"/>
                    </a:gs>
                    <a:gs pos="100000">
                      <a:srgbClr val="00000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530" name="Rectangle 95"/>
                <p:cNvSpPr>
                  <a:spLocks noChangeArrowheads="1"/>
                </p:cNvSpPr>
                <p:nvPr/>
              </p:nvSpPr>
              <p:spPr bwMode="auto">
                <a:xfrm flipH="1">
                  <a:off x="4586" y="2478"/>
                  <a:ext cx="154" cy="288"/>
                </a:xfrm>
                <a:prstGeom prst="rect">
                  <a:avLst/>
                </a:prstGeom>
                <a:gradFill rotWithShape="0">
                  <a:gsLst>
                    <a:gs pos="0">
                      <a:srgbClr val="000000"/>
                    </a:gs>
                    <a:gs pos="50000">
                      <a:srgbClr val="F2EC00"/>
                    </a:gs>
                    <a:gs pos="100000">
                      <a:srgbClr val="00000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531" name="Rectangle 96"/>
                <p:cNvSpPr>
                  <a:spLocks noChangeArrowheads="1"/>
                </p:cNvSpPr>
                <p:nvPr/>
              </p:nvSpPr>
              <p:spPr bwMode="auto">
                <a:xfrm flipH="1">
                  <a:off x="4740" y="2478"/>
                  <a:ext cx="154" cy="288"/>
                </a:xfrm>
                <a:prstGeom prst="rect">
                  <a:avLst/>
                </a:prstGeom>
                <a:gradFill rotWithShape="0">
                  <a:gsLst>
                    <a:gs pos="0">
                      <a:srgbClr val="000000"/>
                    </a:gs>
                    <a:gs pos="50000">
                      <a:srgbClr val="F2EC00"/>
                    </a:gs>
                    <a:gs pos="100000">
                      <a:srgbClr val="00000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532" name="Rectangle 97"/>
                <p:cNvSpPr>
                  <a:spLocks noChangeArrowheads="1"/>
                </p:cNvSpPr>
                <p:nvPr/>
              </p:nvSpPr>
              <p:spPr bwMode="auto">
                <a:xfrm flipH="1">
                  <a:off x="4876" y="2478"/>
                  <a:ext cx="154" cy="288"/>
                </a:xfrm>
                <a:prstGeom prst="rect">
                  <a:avLst/>
                </a:prstGeom>
                <a:gradFill rotWithShape="0">
                  <a:gsLst>
                    <a:gs pos="0">
                      <a:srgbClr val="000000"/>
                    </a:gs>
                    <a:gs pos="50000">
                      <a:srgbClr val="F2EC00"/>
                    </a:gs>
                    <a:gs pos="100000">
                      <a:srgbClr val="00000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533" name="Rectangle 98"/>
                <p:cNvSpPr>
                  <a:spLocks noChangeArrowheads="1"/>
                </p:cNvSpPr>
                <p:nvPr/>
              </p:nvSpPr>
              <p:spPr bwMode="auto">
                <a:xfrm flipH="1">
                  <a:off x="5012" y="2478"/>
                  <a:ext cx="154" cy="288"/>
                </a:xfrm>
                <a:prstGeom prst="rect">
                  <a:avLst/>
                </a:prstGeom>
                <a:gradFill rotWithShape="0">
                  <a:gsLst>
                    <a:gs pos="0">
                      <a:srgbClr val="000000"/>
                    </a:gs>
                    <a:gs pos="50000">
                      <a:srgbClr val="F2EC00"/>
                    </a:gs>
                    <a:gs pos="100000">
                      <a:srgbClr val="00000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534" name="Rectangle 99"/>
                <p:cNvSpPr>
                  <a:spLocks noChangeArrowheads="1"/>
                </p:cNvSpPr>
                <p:nvPr/>
              </p:nvSpPr>
              <p:spPr bwMode="auto">
                <a:xfrm flipH="1">
                  <a:off x="5148" y="2478"/>
                  <a:ext cx="154" cy="288"/>
                </a:xfrm>
                <a:prstGeom prst="rect">
                  <a:avLst/>
                </a:prstGeom>
                <a:gradFill rotWithShape="0">
                  <a:gsLst>
                    <a:gs pos="0">
                      <a:srgbClr val="000000"/>
                    </a:gs>
                    <a:gs pos="50000">
                      <a:srgbClr val="F2EC00"/>
                    </a:gs>
                    <a:gs pos="100000">
                      <a:srgbClr val="00000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535" name="Rectangle 100"/>
                <p:cNvSpPr>
                  <a:spLocks noChangeArrowheads="1"/>
                </p:cNvSpPr>
                <p:nvPr/>
              </p:nvSpPr>
              <p:spPr bwMode="auto">
                <a:xfrm flipH="1">
                  <a:off x="5284" y="2478"/>
                  <a:ext cx="154" cy="288"/>
                </a:xfrm>
                <a:prstGeom prst="rect">
                  <a:avLst/>
                </a:prstGeom>
                <a:gradFill rotWithShape="0">
                  <a:gsLst>
                    <a:gs pos="0">
                      <a:srgbClr val="000000"/>
                    </a:gs>
                    <a:gs pos="50000">
                      <a:srgbClr val="F2EC00"/>
                    </a:gs>
                    <a:gs pos="100000">
                      <a:srgbClr val="00000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536" name="Rectangle 101"/>
                <p:cNvSpPr>
                  <a:spLocks noChangeArrowheads="1"/>
                </p:cNvSpPr>
                <p:nvPr/>
              </p:nvSpPr>
              <p:spPr bwMode="auto">
                <a:xfrm flipH="1">
                  <a:off x="5420" y="2478"/>
                  <a:ext cx="154" cy="288"/>
                </a:xfrm>
                <a:prstGeom prst="rect">
                  <a:avLst/>
                </a:prstGeom>
                <a:gradFill rotWithShape="0">
                  <a:gsLst>
                    <a:gs pos="0">
                      <a:srgbClr val="000000"/>
                    </a:gs>
                    <a:gs pos="50000">
                      <a:srgbClr val="F2EC00"/>
                    </a:gs>
                    <a:gs pos="100000">
                      <a:srgbClr val="00000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/>
          <p:cNvSpPr>
            <a:spLocks noChangeArrowheads="1"/>
          </p:cNvSpPr>
          <p:nvPr/>
        </p:nvSpPr>
        <p:spPr bwMode="auto">
          <a:xfrm>
            <a:off x="323850" y="1541463"/>
            <a:ext cx="49672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相邻条纹所对应的厚度差：</a:t>
            </a:r>
            <a:endParaRPr kumimoji="1" lang="zh-CN" altLang="en-US" sz="28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31" name="Rectangle 7"/>
          <p:cNvSpPr>
            <a:spLocks noChangeArrowheads="1"/>
          </p:cNvSpPr>
          <p:nvPr/>
        </p:nvSpPr>
        <p:spPr bwMode="auto">
          <a:xfrm>
            <a:off x="323850" y="893763"/>
            <a:ext cx="75612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zh-CN" altLang="en-US" sz="2800">
                <a:solidFill>
                  <a:srgbClr val="0000FF"/>
                </a:solidFill>
                <a:latin typeface="方正书宋简体" charset="-122"/>
              </a:rPr>
              <a:t>条纹级次分布：</a:t>
            </a:r>
            <a:r>
              <a:rPr kumimoji="1" lang="zh-CN" altLang="en-US" sz="2800">
                <a:latin typeface="方正书宋简体" charset="-122"/>
              </a:rPr>
              <a:t>厚度越大，级次越高。</a:t>
            </a:r>
            <a:endParaRPr kumimoji="1" lang="zh-CN" altLang="en-US" sz="2800">
              <a:latin typeface="方正书宋简体" charset="-122"/>
            </a:endParaRPr>
          </a:p>
        </p:txBody>
      </p:sp>
      <p:graphicFrame>
        <p:nvGraphicFramePr>
          <p:cNvPr id="22532" name="Object 10"/>
          <p:cNvGraphicFramePr/>
          <p:nvPr/>
        </p:nvGraphicFramePr>
        <p:xfrm>
          <a:off x="323850" y="2097088"/>
          <a:ext cx="3786188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6" name="Equation" r:id="rId1" imgW="946785" imgH="276860" progId="Equation.DSMT4">
                  <p:embed/>
                </p:oleObj>
              </mc:Choice>
              <mc:Fallback>
                <p:oleObj name="Equation" r:id="rId1" imgW="946785" imgH="276860" progId="Equation.DSMT4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097088"/>
                        <a:ext cx="3786188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Text Box 11"/>
          <p:cNvSpPr txBox="1">
            <a:spLocks noChangeArrowheads="1"/>
          </p:cNvSpPr>
          <p:nvPr/>
        </p:nvSpPr>
        <p:spPr bwMode="auto">
          <a:xfrm>
            <a:off x="468313" y="3284538"/>
            <a:ext cx="28813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相邻条纹间距：</a:t>
            </a:r>
            <a:endParaRPr kumimoji="1" lang="zh-CN" altLang="en-US" sz="28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2534" name="Object 12"/>
          <p:cNvGraphicFramePr/>
          <p:nvPr/>
        </p:nvGraphicFramePr>
        <p:xfrm>
          <a:off x="334963" y="4005263"/>
          <a:ext cx="3967162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7" name="Equation" r:id="rId3" imgW="940435" imgH="276860" progId="Equation.DSMT4">
                  <p:embed/>
                </p:oleObj>
              </mc:Choice>
              <mc:Fallback>
                <p:oleObj name="Equation" r:id="rId3" imgW="940435" imgH="276860" progId="Equation.DSMT4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3" y="4005263"/>
                        <a:ext cx="3967162" cy="1223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5" name="Text Box 14"/>
          <p:cNvSpPr txBox="1">
            <a:spLocks noChangeArrowheads="1"/>
          </p:cNvSpPr>
          <p:nvPr/>
        </p:nvSpPr>
        <p:spPr bwMode="auto">
          <a:xfrm>
            <a:off x="250825" y="5373688"/>
            <a:ext cx="8280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思考：</a:t>
            </a:r>
            <a:r>
              <a:rPr kumimoji="1" lang="zh-CN" altLang="en-US" sz="2800">
                <a:latin typeface="Times New Roman" panose="02020603050405020304" pitchFamily="18" charset="0"/>
              </a:rPr>
              <a:t>移动空气劈尖的上玻璃片，条纹如何变化？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22536" name="Object 15"/>
          <p:cNvGraphicFramePr>
            <a:graphicFrameLocks noChangeAspect="1"/>
          </p:cNvGraphicFramePr>
          <p:nvPr/>
        </p:nvGraphicFramePr>
        <p:xfrm>
          <a:off x="5795963" y="4437063"/>
          <a:ext cx="16573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8" name="公式" r:id="rId5" imgW="622300" imgH="203200" progId="Equation.3">
                  <p:embed/>
                </p:oleObj>
              </mc:Choice>
              <mc:Fallback>
                <p:oleObj name="公式" r:id="rId5" imgW="622300" imgH="203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437063"/>
                        <a:ext cx="165735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7" name="Text Box 35"/>
          <p:cNvSpPr txBox="1">
            <a:spLocks noChangeArrowheads="1"/>
          </p:cNvSpPr>
          <p:nvPr/>
        </p:nvSpPr>
        <p:spPr bwMode="auto">
          <a:xfrm>
            <a:off x="6516688" y="3557588"/>
            <a:ext cx="15986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800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=1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）</a:t>
            </a:r>
            <a:endParaRPr lang="zh-CN" altLang="en-US" sz="2800" baseline="-250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2538" name="Picture 37" descr="劈尖干涉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420813"/>
            <a:ext cx="3816350" cy="200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609600" y="1828800"/>
            <a:ext cx="2286000" cy="42037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70000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2800">
                <a:solidFill>
                  <a:srgbClr val="070000"/>
                </a:solidFill>
                <a:latin typeface="宋体" panose="02010600030101010101" pitchFamily="2" charset="-122"/>
              </a:rPr>
              <a:t>每一条</a:t>
            </a:r>
            <a:endParaRPr lang="zh-CN" altLang="en-US" sz="2800">
              <a:solidFill>
                <a:srgbClr val="070000"/>
              </a:solidFill>
              <a:latin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70000"/>
                </a:solidFill>
                <a:latin typeface="宋体" panose="02010600030101010101" pitchFamily="2" charset="-122"/>
              </a:rPr>
              <a:t>纹对应劈尖</a:t>
            </a:r>
            <a:endParaRPr lang="zh-CN" altLang="en-US" sz="2800">
              <a:solidFill>
                <a:srgbClr val="070000"/>
              </a:solidFill>
              <a:latin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70000"/>
                </a:solidFill>
                <a:latin typeface="宋体" panose="02010600030101010101" pitchFamily="2" charset="-122"/>
              </a:rPr>
              <a:t>内的一个厚</a:t>
            </a:r>
            <a:endParaRPr lang="zh-CN" altLang="en-US" sz="2800">
              <a:solidFill>
                <a:srgbClr val="070000"/>
              </a:solidFill>
              <a:latin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70000"/>
                </a:solidFill>
                <a:latin typeface="宋体" panose="02010600030101010101" pitchFamily="2" charset="-122"/>
              </a:rPr>
              <a:t>度，当此厚</a:t>
            </a:r>
            <a:endParaRPr lang="zh-CN" altLang="en-US" sz="2800">
              <a:solidFill>
                <a:srgbClr val="070000"/>
              </a:solidFill>
              <a:latin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70000"/>
                </a:solidFill>
                <a:latin typeface="宋体" panose="02010600030101010101" pitchFamily="2" charset="-122"/>
              </a:rPr>
              <a:t>度位置改变</a:t>
            </a:r>
            <a:endParaRPr lang="zh-CN" altLang="en-US" sz="2800">
              <a:solidFill>
                <a:srgbClr val="070000"/>
              </a:solidFill>
              <a:latin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70000"/>
                </a:solidFill>
                <a:latin typeface="宋体" panose="02010600030101010101" pitchFamily="2" charset="-122"/>
              </a:rPr>
              <a:t>时，对应的</a:t>
            </a:r>
            <a:endParaRPr lang="zh-CN" altLang="en-US" sz="2800">
              <a:solidFill>
                <a:srgbClr val="070000"/>
              </a:solidFill>
              <a:latin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70000"/>
                </a:solidFill>
                <a:latin typeface="宋体" panose="02010600030101010101" pitchFamily="2" charset="-122"/>
              </a:rPr>
              <a:t>条纹随之移</a:t>
            </a:r>
            <a:endParaRPr lang="zh-CN" altLang="en-US" sz="2800">
              <a:solidFill>
                <a:srgbClr val="070000"/>
              </a:solidFill>
              <a:latin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70000"/>
                </a:solidFill>
                <a:latin typeface="宋体" panose="02010600030101010101" pitchFamily="2" charset="-122"/>
              </a:rPr>
              <a:t>动</a:t>
            </a:r>
            <a:r>
              <a:rPr lang="en-US" altLang="zh-CN" sz="2800">
                <a:solidFill>
                  <a:srgbClr val="070000"/>
                </a:solidFill>
                <a:latin typeface="宋体" panose="02010600030101010101" pitchFamily="2" charset="-122"/>
              </a:rPr>
              <a:t>.</a:t>
            </a:r>
            <a:endParaRPr lang="en-US" altLang="zh-CN" sz="2800">
              <a:solidFill>
                <a:srgbClr val="070000"/>
              </a:solidFill>
              <a:latin typeface="宋体" panose="02010600030101010101" pitchFamily="2" charset="-122"/>
            </a:endParaRP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1219200" y="914400"/>
            <a:ext cx="4800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rgbClr val="07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）干涉条纹的移动</a:t>
            </a:r>
            <a:endParaRPr lang="zh-CN" altLang="en-US" sz="2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25" name="图片 1024" descr="ppt/media/image193.wmf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200400" y="1752600"/>
            <a:ext cx="5257800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2"/>
          <p:cNvGrpSpPr/>
          <p:nvPr/>
        </p:nvGrpSpPr>
        <p:grpSpPr bwMode="auto">
          <a:xfrm>
            <a:off x="4500563" y="2133600"/>
            <a:ext cx="4191000" cy="2819400"/>
            <a:chOff x="2832" y="1344"/>
            <a:chExt cx="2640" cy="1776"/>
          </a:xfrm>
        </p:grpSpPr>
        <p:sp>
          <p:nvSpPr>
            <p:cNvPr id="24639" name="Rectangle 3"/>
            <p:cNvSpPr>
              <a:spLocks noChangeArrowheads="1"/>
            </p:cNvSpPr>
            <p:nvPr/>
          </p:nvSpPr>
          <p:spPr bwMode="auto">
            <a:xfrm>
              <a:off x="2832" y="1658"/>
              <a:ext cx="2640" cy="14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4640" name="Freeform 4" descr="70%"/>
            <p:cNvSpPr/>
            <p:nvPr/>
          </p:nvSpPr>
          <p:spPr bwMode="auto">
            <a:xfrm flipH="1">
              <a:off x="3264" y="2128"/>
              <a:ext cx="2016" cy="209"/>
            </a:xfrm>
            <a:custGeom>
              <a:avLst/>
              <a:gdLst>
                <a:gd name="T0" fmla="*/ 0 w 2016"/>
                <a:gd name="T1" fmla="*/ 533 h 192"/>
                <a:gd name="T2" fmla="*/ 2016 w 2016"/>
                <a:gd name="T3" fmla="*/ 533 h 192"/>
                <a:gd name="T4" fmla="*/ 672 w 2016"/>
                <a:gd name="T5" fmla="*/ 0 h 192"/>
                <a:gd name="T6" fmla="*/ 0 w 2016"/>
                <a:gd name="T7" fmla="*/ 0 h 192"/>
                <a:gd name="T8" fmla="*/ 0 w 2016"/>
                <a:gd name="T9" fmla="*/ 533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16" h="192">
                  <a:moveTo>
                    <a:pt x="0" y="192"/>
                  </a:moveTo>
                  <a:lnTo>
                    <a:pt x="2016" y="192"/>
                  </a:lnTo>
                  <a:lnTo>
                    <a:pt x="672" y="0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blipFill dpi="0" rotWithShape="0">
              <a:blip r:embed="rId1"/>
              <a:srcRect/>
              <a:tile tx="0" ty="0" sx="100000" sy="100000" flip="none" algn="tl"/>
            </a:blipFill>
            <a:ln w="9525" cap="flat" cmpd="sng">
              <a:solidFill>
                <a:srgbClr val="CC00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28037" name="Text Box 5"/>
            <p:cNvSpPr txBox="1">
              <a:spLocks noChangeArrowheads="1"/>
            </p:cNvSpPr>
            <p:nvPr/>
          </p:nvSpPr>
          <p:spPr bwMode="auto">
            <a:xfrm>
              <a:off x="2832" y="1344"/>
              <a:ext cx="2640" cy="333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rgbClr val="990099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>
                  <a:solidFill>
                    <a:srgbClr val="000000"/>
                  </a:solidFill>
                </a:rPr>
                <a:t>（</a:t>
              </a:r>
              <a:r>
                <a:rPr lang="en-US" altLang="zh-CN">
                  <a:solidFill>
                    <a:srgbClr val="CC0000"/>
                  </a:solidFill>
                </a:rPr>
                <a:t>2</a:t>
              </a:r>
              <a:r>
                <a:rPr lang="zh-CN" altLang="en-US">
                  <a:solidFill>
                    <a:srgbClr val="070000"/>
                  </a:solidFill>
                </a:rPr>
                <a:t>）测膜厚</a:t>
              </a:r>
              <a:endParaRPr kumimoji="1" lang="zh-CN" altLang="en-US">
                <a:solidFill>
                  <a:srgbClr val="1C1C1C"/>
                </a:solidFill>
              </a:endParaRPr>
            </a:p>
          </p:txBody>
        </p:sp>
        <p:sp>
          <p:nvSpPr>
            <p:cNvPr id="24642" name="Rectangle 6"/>
            <p:cNvSpPr>
              <a:spLocks noChangeArrowheads="1"/>
            </p:cNvSpPr>
            <p:nvPr/>
          </p:nvSpPr>
          <p:spPr bwMode="auto">
            <a:xfrm>
              <a:off x="3264" y="2337"/>
              <a:ext cx="2016" cy="261"/>
            </a:xfrm>
            <a:prstGeom prst="rect">
              <a:avLst/>
            </a:prstGeom>
            <a:solidFill>
              <a:srgbClr val="ADFFEF">
                <a:alpha val="50195"/>
              </a:srgbClr>
            </a:solidFill>
            <a:ln w="12700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4643" name="Line 7"/>
            <p:cNvSpPr>
              <a:spLocks noChangeShapeType="1"/>
            </p:cNvSpPr>
            <p:nvPr/>
          </p:nvSpPr>
          <p:spPr bwMode="auto">
            <a:xfrm>
              <a:off x="5136" y="2128"/>
              <a:ext cx="0" cy="209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4644" name="Object 8"/>
            <p:cNvGraphicFramePr>
              <a:graphicFrameLocks noChangeAspect="1"/>
            </p:cNvGraphicFramePr>
            <p:nvPr/>
          </p:nvGraphicFramePr>
          <p:xfrm>
            <a:off x="5147" y="2112"/>
            <a:ext cx="181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11" name="公式" r:id="rId2" imgW="152400" imgH="190500" progId="Equation.3">
                    <p:embed/>
                  </p:oleObj>
                </mc:Choice>
                <mc:Fallback>
                  <p:oleObj name="公式" r:id="rId2" imgW="152400" imgH="1905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7" y="2112"/>
                          <a:ext cx="181" cy="2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645" name="Object 9"/>
            <p:cNvGraphicFramePr>
              <a:graphicFrameLocks noChangeAspect="1"/>
            </p:cNvGraphicFramePr>
            <p:nvPr/>
          </p:nvGraphicFramePr>
          <p:xfrm>
            <a:off x="3234" y="1971"/>
            <a:ext cx="222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12" name="公式" r:id="rId4" imgW="215900" imgH="316865" progId="Equation.3">
                    <p:embed/>
                  </p:oleObj>
                </mc:Choice>
                <mc:Fallback>
                  <p:oleObj name="公式" r:id="rId4" imgW="215900" imgH="316865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4" y="1971"/>
                          <a:ext cx="222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646" name="Object 10"/>
            <p:cNvGraphicFramePr>
              <a:graphicFrameLocks noChangeAspect="1"/>
            </p:cNvGraphicFramePr>
            <p:nvPr/>
          </p:nvGraphicFramePr>
          <p:xfrm>
            <a:off x="3264" y="2256"/>
            <a:ext cx="240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13" name="公式" r:id="rId6" imgW="241300" imgH="317500" progId="Equation.3">
                    <p:embed/>
                  </p:oleObj>
                </mc:Choice>
                <mc:Fallback>
                  <p:oleObj name="公式" r:id="rId6" imgW="241300" imgH="3175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2256"/>
                          <a:ext cx="240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647" name="Object 11"/>
            <p:cNvGraphicFramePr>
              <a:graphicFrameLocks noChangeAspect="1"/>
            </p:cNvGraphicFramePr>
            <p:nvPr/>
          </p:nvGraphicFramePr>
          <p:xfrm>
            <a:off x="4608" y="2112"/>
            <a:ext cx="38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14" name="Equation" r:id="rId8" imgW="774065" imgH="469900" progId="Equation.3">
                    <p:embed/>
                  </p:oleObj>
                </mc:Choice>
                <mc:Fallback>
                  <p:oleObj name="Equation" r:id="rId8" imgW="774065" imgH="4699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2112"/>
                          <a:ext cx="38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579" name="Group 12"/>
          <p:cNvGrpSpPr/>
          <p:nvPr/>
        </p:nvGrpSpPr>
        <p:grpSpPr bwMode="auto">
          <a:xfrm>
            <a:off x="457200" y="1524000"/>
            <a:ext cx="3733800" cy="4953000"/>
            <a:chOff x="288" y="960"/>
            <a:chExt cx="2352" cy="3120"/>
          </a:xfrm>
        </p:grpSpPr>
        <p:grpSp>
          <p:nvGrpSpPr>
            <p:cNvPr id="24625" name="Group 13"/>
            <p:cNvGrpSpPr/>
            <p:nvPr/>
          </p:nvGrpSpPr>
          <p:grpSpPr bwMode="auto">
            <a:xfrm>
              <a:off x="288" y="960"/>
              <a:ext cx="2352" cy="3120"/>
              <a:chOff x="288" y="912"/>
              <a:chExt cx="2352" cy="3069"/>
            </a:xfrm>
          </p:grpSpPr>
          <p:sp>
            <p:nvSpPr>
              <p:cNvPr id="428046" name="Text Box 14"/>
              <p:cNvSpPr txBox="1">
                <a:spLocks noChangeArrowheads="1"/>
              </p:cNvSpPr>
              <p:nvPr/>
            </p:nvSpPr>
            <p:spPr bwMode="auto">
              <a:xfrm>
                <a:off x="288" y="912"/>
                <a:ext cx="2352" cy="328"/>
              </a:xfrm>
              <a:prstGeom prst="rect">
                <a:avLst/>
              </a:prstGeom>
              <a:gradFill rotWithShape="0">
                <a:gsLst>
                  <a:gs pos="0">
                    <a:schemeClr val="accent1"/>
                  </a:gs>
                  <a:gs pos="5000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solidFill>
                  <a:schemeClr val="tx2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zh-CN" altLang="en-US">
                    <a:solidFill>
                      <a:srgbClr val="000000"/>
                    </a:solidFill>
                  </a:rPr>
                  <a:t>（</a:t>
                </a:r>
                <a:r>
                  <a:rPr lang="en-US" altLang="zh-CN">
                    <a:solidFill>
                      <a:srgbClr val="CC0000"/>
                    </a:solidFill>
                  </a:rPr>
                  <a:t>1</a:t>
                </a:r>
                <a:r>
                  <a:rPr lang="zh-CN" altLang="en-US">
                    <a:solidFill>
                      <a:srgbClr val="070000"/>
                    </a:solidFill>
                  </a:rPr>
                  <a:t>）干涉膨胀仪</a:t>
                </a:r>
                <a:endParaRPr lang="zh-CN" altLang="en-US">
                  <a:solidFill>
                    <a:srgbClr val="070000"/>
                  </a:solidFill>
                </a:endParaRPr>
              </a:p>
            </p:txBody>
          </p:sp>
          <p:sp>
            <p:nvSpPr>
              <p:cNvPr id="24638" name="Rectangle 15"/>
              <p:cNvSpPr>
                <a:spLocks noChangeArrowheads="1"/>
              </p:cNvSpPr>
              <p:nvPr/>
            </p:nvSpPr>
            <p:spPr bwMode="auto">
              <a:xfrm>
                <a:off x="288" y="1245"/>
                <a:ext cx="2352" cy="27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4626" name="Rectangle 16"/>
            <p:cNvSpPr>
              <a:spLocks noChangeArrowheads="1"/>
            </p:cNvSpPr>
            <p:nvPr/>
          </p:nvSpPr>
          <p:spPr bwMode="auto">
            <a:xfrm>
              <a:off x="672" y="1714"/>
              <a:ext cx="1731" cy="103"/>
            </a:xfrm>
            <a:prstGeom prst="rect">
              <a:avLst/>
            </a:prstGeom>
            <a:solidFill>
              <a:srgbClr val="00FFCC">
                <a:alpha val="50195"/>
              </a:srgbClr>
            </a:solidFill>
            <a:ln w="9525">
              <a:solidFill>
                <a:srgbClr val="0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4627" name="Rectangle 17" descr="深色下对角线"/>
            <p:cNvSpPr>
              <a:spLocks noChangeArrowheads="1"/>
            </p:cNvSpPr>
            <p:nvPr/>
          </p:nvSpPr>
          <p:spPr bwMode="auto">
            <a:xfrm>
              <a:off x="672" y="2777"/>
              <a:ext cx="1731" cy="103"/>
            </a:xfrm>
            <a:prstGeom prst="rect">
              <a:avLst/>
            </a:prstGeom>
            <a:blipFill dpi="0" rotWithShape="0">
              <a:blip r:embed="rId10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4628" name="Rectangle 18" descr="深色下对角线"/>
            <p:cNvSpPr>
              <a:spLocks noChangeArrowheads="1"/>
            </p:cNvSpPr>
            <p:nvPr/>
          </p:nvSpPr>
          <p:spPr bwMode="auto">
            <a:xfrm>
              <a:off x="805" y="1817"/>
              <a:ext cx="200" cy="967"/>
            </a:xfrm>
            <a:prstGeom prst="rect">
              <a:avLst/>
            </a:prstGeom>
            <a:blipFill dpi="0" rotWithShape="0">
              <a:blip r:embed="rId11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4629" name="Rectangle 19" descr="深色下对角线"/>
            <p:cNvSpPr>
              <a:spLocks noChangeArrowheads="1"/>
            </p:cNvSpPr>
            <p:nvPr/>
          </p:nvSpPr>
          <p:spPr bwMode="auto">
            <a:xfrm>
              <a:off x="2070" y="1817"/>
              <a:ext cx="200" cy="967"/>
            </a:xfrm>
            <a:prstGeom prst="rect">
              <a:avLst/>
            </a:prstGeom>
            <a:blipFill dpi="0" rotWithShape="0">
              <a:blip r:embed="rId11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4630" name="Freeform 20" descr="深色上对角线"/>
            <p:cNvSpPr/>
            <p:nvPr/>
          </p:nvSpPr>
          <p:spPr bwMode="auto">
            <a:xfrm>
              <a:off x="1200" y="1920"/>
              <a:ext cx="665" cy="864"/>
            </a:xfrm>
            <a:custGeom>
              <a:avLst/>
              <a:gdLst>
                <a:gd name="T0" fmla="*/ 0 w 480"/>
                <a:gd name="T1" fmla="*/ 13712 h 672"/>
                <a:gd name="T2" fmla="*/ 0 w 480"/>
                <a:gd name="T3" fmla="*/ 0 h 672"/>
                <a:gd name="T4" fmla="*/ 23994 w 480"/>
                <a:gd name="T5" fmla="*/ 1950 h 672"/>
                <a:gd name="T6" fmla="*/ 23994 w 480"/>
                <a:gd name="T7" fmla="*/ 13712 h 672"/>
                <a:gd name="T8" fmla="*/ 0 w 480"/>
                <a:gd name="T9" fmla="*/ 13712 h 6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0" h="672">
                  <a:moveTo>
                    <a:pt x="0" y="672"/>
                  </a:moveTo>
                  <a:lnTo>
                    <a:pt x="0" y="0"/>
                  </a:lnTo>
                  <a:lnTo>
                    <a:pt x="480" y="96"/>
                  </a:lnTo>
                  <a:lnTo>
                    <a:pt x="480" y="672"/>
                  </a:lnTo>
                  <a:lnTo>
                    <a:pt x="0" y="672"/>
                  </a:lnTo>
                  <a:close/>
                </a:path>
              </a:pathLst>
            </a:custGeom>
            <a:blipFill dpi="0" rotWithShape="0">
              <a:blip r:embed="rId12"/>
              <a:srcRect/>
              <a:tile tx="0" ty="0" sx="100000" sy="100000" flip="none" algn="tl"/>
            </a:blipFill>
            <a:ln w="9525" cap="flat" cmpd="sng">
              <a:solidFill>
                <a:srgbClr val="000000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31" name="Line 21"/>
            <p:cNvSpPr>
              <a:spLocks noChangeShapeType="1"/>
            </p:cNvSpPr>
            <p:nvPr/>
          </p:nvSpPr>
          <p:spPr bwMode="auto">
            <a:xfrm flipH="1">
              <a:off x="472" y="2784"/>
              <a:ext cx="733" cy="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prstDash val="dash"/>
              <a:round/>
              <a:head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32" name="Line 22"/>
            <p:cNvSpPr>
              <a:spLocks noChangeShapeType="1"/>
            </p:cNvSpPr>
            <p:nvPr/>
          </p:nvSpPr>
          <p:spPr bwMode="auto">
            <a:xfrm>
              <a:off x="624" y="1920"/>
              <a:ext cx="0" cy="864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prstDash val="dash"/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4633" name="Object 23"/>
            <p:cNvGraphicFramePr>
              <a:graphicFrameLocks noChangeAspect="1"/>
            </p:cNvGraphicFramePr>
            <p:nvPr/>
          </p:nvGraphicFramePr>
          <p:xfrm>
            <a:off x="376" y="2180"/>
            <a:ext cx="296" cy="3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15" name="公式" r:id="rId13" imgW="177800" imgH="330200" progId="Equation.3">
                    <p:embed/>
                  </p:oleObj>
                </mc:Choice>
                <mc:Fallback>
                  <p:oleObj name="公式" r:id="rId13" imgW="177800" imgH="33020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" y="2180"/>
                          <a:ext cx="296" cy="3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4634" name="Group 24"/>
            <p:cNvGrpSpPr/>
            <p:nvPr/>
          </p:nvGrpSpPr>
          <p:grpSpPr bwMode="auto">
            <a:xfrm>
              <a:off x="1344" y="1388"/>
              <a:ext cx="288" cy="244"/>
              <a:chOff x="1200" y="1200"/>
              <a:chExt cx="288" cy="336"/>
            </a:xfrm>
          </p:grpSpPr>
          <p:sp>
            <p:nvSpPr>
              <p:cNvPr id="428057" name="Rectangle 25"/>
              <p:cNvSpPr>
                <a:spLocks noChangeArrowheads="1"/>
              </p:cNvSpPr>
              <p:nvPr/>
            </p:nvSpPr>
            <p:spPr bwMode="auto">
              <a:xfrm>
                <a:off x="1200" y="1200"/>
                <a:ext cx="288" cy="240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shade val="36078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36078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428058" name="AutoShape 26"/>
              <p:cNvSpPr>
                <a:spLocks noChangeArrowheads="1"/>
              </p:cNvSpPr>
              <p:nvPr/>
            </p:nvSpPr>
            <p:spPr bwMode="auto">
              <a:xfrm>
                <a:off x="1200" y="1440"/>
                <a:ext cx="288" cy="96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2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26275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</p:grpSp>
      </p:grpSp>
      <p:sp>
        <p:nvSpPr>
          <p:cNvPr id="24580" name="Line 27"/>
          <p:cNvSpPr>
            <a:spLocks noChangeShapeType="1"/>
          </p:cNvSpPr>
          <p:nvPr/>
        </p:nvSpPr>
        <p:spPr bwMode="auto">
          <a:xfrm flipH="1">
            <a:off x="762000" y="3054350"/>
            <a:ext cx="1143000" cy="0"/>
          </a:xfrm>
          <a:prstGeom prst="line">
            <a:avLst/>
          </a:prstGeom>
          <a:noFill/>
          <a:ln w="19050">
            <a:solidFill>
              <a:srgbClr val="FF0066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28060" name="Text Box 28"/>
          <p:cNvSpPr txBox="1">
            <a:spLocks noChangeArrowheads="1"/>
          </p:cNvSpPr>
          <p:nvPr/>
        </p:nvSpPr>
        <p:spPr bwMode="auto">
          <a:xfrm>
            <a:off x="152400" y="893763"/>
            <a:ext cx="4648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Tx/>
              <a:buBlip>
                <a:blip r:embed="rId15"/>
              </a:buBlip>
              <a:defRPr/>
            </a:pPr>
            <a:r>
              <a:rPr lang="en-US" altLang="zh-CN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r>
              <a:rPr lang="zh-CN" altLang="en-US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劈尖干涉的应用</a:t>
            </a:r>
            <a:endParaRPr lang="zh-CN" altLang="en-US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428061" name="Object 29"/>
          <p:cNvGraphicFramePr>
            <a:graphicFrameLocks noChangeAspect="1"/>
          </p:cNvGraphicFramePr>
          <p:nvPr/>
        </p:nvGraphicFramePr>
        <p:xfrm>
          <a:off x="5724525" y="5084763"/>
          <a:ext cx="182880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6" name="公式" r:id="rId16" imgW="989965" imgH="673100" progId="Equation.3">
                  <p:embed/>
                </p:oleObj>
              </mc:Choice>
              <mc:Fallback>
                <p:oleObj name="公式" r:id="rId16" imgW="989965" imgH="6731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5084763"/>
                        <a:ext cx="1828800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8062" name="Line 30"/>
          <p:cNvSpPr>
            <a:spLocks noChangeShapeType="1"/>
          </p:cNvSpPr>
          <p:nvPr/>
        </p:nvSpPr>
        <p:spPr bwMode="auto">
          <a:xfrm>
            <a:off x="6553200" y="2819400"/>
            <a:ext cx="0" cy="90646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8063" name="Line 31"/>
          <p:cNvSpPr>
            <a:spLocks noChangeShapeType="1"/>
          </p:cNvSpPr>
          <p:nvPr/>
        </p:nvSpPr>
        <p:spPr bwMode="auto">
          <a:xfrm flipV="1">
            <a:off x="6858000" y="2895600"/>
            <a:ext cx="0" cy="830263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28064" name="Group 32"/>
          <p:cNvGrpSpPr/>
          <p:nvPr/>
        </p:nvGrpSpPr>
        <p:grpSpPr bwMode="auto">
          <a:xfrm>
            <a:off x="5014913" y="4343400"/>
            <a:ext cx="3367087" cy="457200"/>
            <a:chOff x="3207" y="2016"/>
            <a:chExt cx="2121" cy="288"/>
          </a:xfrm>
        </p:grpSpPr>
        <p:grpSp>
          <p:nvGrpSpPr>
            <p:cNvPr id="24612" name="Group 33"/>
            <p:cNvGrpSpPr/>
            <p:nvPr/>
          </p:nvGrpSpPr>
          <p:grpSpPr bwMode="auto">
            <a:xfrm>
              <a:off x="3207" y="2016"/>
              <a:ext cx="1572" cy="288"/>
              <a:chOff x="3212" y="2016"/>
              <a:chExt cx="1572" cy="288"/>
            </a:xfrm>
          </p:grpSpPr>
          <p:sp>
            <p:nvSpPr>
              <p:cNvPr id="24614" name="Rectangle 34"/>
              <p:cNvSpPr>
                <a:spLocks noChangeArrowheads="1"/>
              </p:cNvSpPr>
              <p:nvPr/>
            </p:nvSpPr>
            <p:spPr bwMode="auto">
              <a:xfrm flipH="1">
                <a:off x="4331" y="2016"/>
                <a:ext cx="152" cy="288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F2EC00"/>
                  </a:gs>
                  <a:gs pos="100000">
                    <a:srgbClr val="0000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615" name="Rectangle 35"/>
              <p:cNvSpPr>
                <a:spLocks noChangeArrowheads="1"/>
              </p:cNvSpPr>
              <p:nvPr/>
            </p:nvSpPr>
            <p:spPr bwMode="auto">
              <a:xfrm flipH="1">
                <a:off x="4176" y="2016"/>
                <a:ext cx="155" cy="288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F2EC00"/>
                  </a:gs>
                  <a:gs pos="100000">
                    <a:srgbClr val="0000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616" name="Rectangle 36"/>
              <p:cNvSpPr>
                <a:spLocks noChangeArrowheads="1"/>
              </p:cNvSpPr>
              <p:nvPr/>
            </p:nvSpPr>
            <p:spPr bwMode="auto">
              <a:xfrm flipH="1">
                <a:off x="4023" y="2016"/>
                <a:ext cx="153" cy="288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F2EC00"/>
                  </a:gs>
                  <a:gs pos="100000">
                    <a:srgbClr val="0000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617" name="Rectangle 37"/>
              <p:cNvSpPr>
                <a:spLocks noChangeArrowheads="1"/>
              </p:cNvSpPr>
              <p:nvPr/>
            </p:nvSpPr>
            <p:spPr bwMode="auto">
              <a:xfrm flipH="1">
                <a:off x="3870" y="2016"/>
                <a:ext cx="153" cy="288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F2EC00"/>
                  </a:gs>
                  <a:gs pos="100000">
                    <a:srgbClr val="0000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618" name="Rectangle 38"/>
              <p:cNvSpPr>
                <a:spLocks noChangeArrowheads="1"/>
              </p:cNvSpPr>
              <p:nvPr/>
            </p:nvSpPr>
            <p:spPr bwMode="auto">
              <a:xfrm flipH="1">
                <a:off x="3717" y="2016"/>
                <a:ext cx="153" cy="288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F2EC00"/>
                  </a:gs>
                  <a:gs pos="100000">
                    <a:srgbClr val="0000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619" name="Rectangle 39"/>
              <p:cNvSpPr>
                <a:spLocks noChangeArrowheads="1"/>
              </p:cNvSpPr>
              <p:nvPr/>
            </p:nvSpPr>
            <p:spPr bwMode="auto">
              <a:xfrm flipH="1">
                <a:off x="3563" y="2016"/>
                <a:ext cx="154" cy="288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F2EC00"/>
                  </a:gs>
                  <a:gs pos="100000">
                    <a:srgbClr val="0000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620" name="Rectangle 40"/>
              <p:cNvSpPr>
                <a:spLocks noChangeArrowheads="1"/>
              </p:cNvSpPr>
              <p:nvPr/>
            </p:nvSpPr>
            <p:spPr bwMode="auto">
              <a:xfrm flipH="1">
                <a:off x="3410" y="2016"/>
                <a:ext cx="153" cy="288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F2EC00"/>
                  </a:gs>
                  <a:gs pos="100000">
                    <a:srgbClr val="0000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621" name="Rectangle 41"/>
              <p:cNvSpPr>
                <a:spLocks noChangeArrowheads="1"/>
              </p:cNvSpPr>
              <p:nvPr/>
            </p:nvSpPr>
            <p:spPr bwMode="auto">
              <a:xfrm flipH="1">
                <a:off x="3256" y="2016"/>
                <a:ext cx="154" cy="288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F2EC00"/>
                  </a:gs>
                  <a:gs pos="100000">
                    <a:srgbClr val="0000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622" name="Rectangle 42"/>
              <p:cNvSpPr>
                <a:spLocks noChangeArrowheads="1"/>
              </p:cNvSpPr>
              <p:nvPr/>
            </p:nvSpPr>
            <p:spPr bwMode="auto">
              <a:xfrm flipH="1">
                <a:off x="4483" y="2016"/>
                <a:ext cx="154" cy="288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F2EC00"/>
                  </a:gs>
                  <a:gs pos="100000">
                    <a:srgbClr val="0000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623" name="Rectangle 43"/>
              <p:cNvSpPr>
                <a:spLocks noChangeArrowheads="1"/>
              </p:cNvSpPr>
              <p:nvPr/>
            </p:nvSpPr>
            <p:spPr bwMode="auto">
              <a:xfrm flipH="1">
                <a:off x="3212" y="2016"/>
                <a:ext cx="100" cy="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624" name="Rectangle 44"/>
              <p:cNvSpPr>
                <a:spLocks noChangeArrowheads="1"/>
              </p:cNvSpPr>
              <p:nvPr/>
            </p:nvSpPr>
            <p:spPr bwMode="auto">
              <a:xfrm flipH="1">
                <a:off x="4630" y="2016"/>
                <a:ext cx="154" cy="288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F2EC00"/>
                  </a:gs>
                  <a:gs pos="100000">
                    <a:srgbClr val="0000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4613" name="Rectangle 45"/>
            <p:cNvSpPr>
              <a:spLocks noChangeArrowheads="1"/>
            </p:cNvSpPr>
            <p:nvPr/>
          </p:nvSpPr>
          <p:spPr bwMode="auto">
            <a:xfrm flipH="1">
              <a:off x="4641" y="2016"/>
              <a:ext cx="687" cy="288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100000">
                  <a:srgbClr val="4D4D4D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</p:grpSp>
      <p:sp>
        <p:nvSpPr>
          <p:cNvPr id="428078" name="Line 46"/>
          <p:cNvSpPr>
            <a:spLocks noChangeShapeType="1"/>
          </p:cNvSpPr>
          <p:nvPr/>
        </p:nvSpPr>
        <p:spPr bwMode="auto">
          <a:xfrm flipV="1">
            <a:off x="6705600" y="2895600"/>
            <a:ext cx="0" cy="601663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28079" name="Group 47"/>
          <p:cNvGrpSpPr/>
          <p:nvPr/>
        </p:nvGrpSpPr>
        <p:grpSpPr bwMode="auto">
          <a:xfrm>
            <a:off x="457200" y="2362200"/>
            <a:ext cx="2511425" cy="2057400"/>
            <a:chOff x="288" y="1488"/>
            <a:chExt cx="1582" cy="1296"/>
          </a:xfrm>
        </p:grpSpPr>
        <p:sp>
          <p:nvSpPr>
            <p:cNvPr id="24605" name="Freeform 48" descr="深色上对角线"/>
            <p:cNvSpPr/>
            <p:nvPr/>
          </p:nvSpPr>
          <p:spPr bwMode="auto">
            <a:xfrm>
              <a:off x="1205" y="1882"/>
              <a:ext cx="665" cy="902"/>
            </a:xfrm>
            <a:custGeom>
              <a:avLst/>
              <a:gdLst>
                <a:gd name="T0" fmla="*/ 0 w 480"/>
                <a:gd name="T1" fmla="*/ 22978 h 672"/>
                <a:gd name="T2" fmla="*/ 0 w 480"/>
                <a:gd name="T3" fmla="*/ 0 h 672"/>
                <a:gd name="T4" fmla="*/ 23994 w 480"/>
                <a:gd name="T5" fmla="*/ 3274 h 672"/>
                <a:gd name="T6" fmla="*/ 23994 w 480"/>
                <a:gd name="T7" fmla="*/ 22978 h 672"/>
                <a:gd name="T8" fmla="*/ 0 w 480"/>
                <a:gd name="T9" fmla="*/ 22978 h 6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0" h="672">
                  <a:moveTo>
                    <a:pt x="0" y="672"/>
                  </a:moveTo>
                  <a:lnTo>
                    <a:pt x="0" y="0"/>
                  </a:lnTo>
                  <a:lnTo>
                    <a:pt x="480" y="96"/>
                  </a:lnTo>
                  <a:lnTo>
                    <a:pt x="480" y="672"/>
                  </a:lnTo>
                  <a:lnTo>
                    <a:pt x="0" y="672"/>
                  </a:lnTo>
                  <a:close/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12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6" name="Line 49"/>
            <p:cNvSpPr>
              <a:spLocks noChangeShapeType="1"/>
            </p:cNvSpPr>
            <p:nvPr/>
          </p:nvSpPr>
          <p:spPr bwMode="auto">
            <a:xfrm flipH="1">
              <a:off x="472" y="1920"/>
              <a:ext cx="733" cy="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prstDash val="dash"/>
              <a:round/>
              <a:head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7" name="Line 50"/>
            <p:cNvSpPr>
              <a:spLocks noChangeShapeType="1"/>
            </p:cNvSpPr>
            <p:nvPr/>
          </p:nvSpPr>
          <p:spPr bwMode="auto">
            <a:xfrm flipH="1">
              <a:off x="472" y="1882"/>
              <a:ext cx="733" cy="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prstDash val="dash"/>
              <a:round/>
              <a:head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8" name="Line 51"/>
            <p:cNvSpPr>
              <a:spLocks noChangeShapeType="1"/>
            </p:cNvSpPr>
            <p:nvPr/>
          </p:nvSpPr>
          <p:spPr bwMode="auto">
            <a:xfrm>
              <a:off x="624" y="1488"/>
              <a:ext cx="0" cy="394"/>
            </a:xfrm>
            <a:prstGeom prst="line">
              <a:avLst/>
            </a:prstGeom>
            <a:noFill/>
            <a:ln w="12700">
              <a:solidFill>
                <a:srgbClr val="FF0066"/>
              </a:solidFill>
              <a:prstDash val="dash"/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4609" name="Object 52"/>
            <p:cNvGraphicFramePr>
              <a:graphicFrameLocks noChangeAspect="1"/>
            </p:cNvGraphicFramePr>
            <p:nvPr/>
          </p:nvGraphicFramePr>
          <p:xfrm>
            <a:off x="288" y="1564"/>
            <a:ext cx="336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17" name="公式" r:id="rId18" imgW="279400" imgH="254000" progId="Equation.3">
                    <p:embed/>
                  </p:oleObj>
                </mc:Choice>
                <mc:Fallback>
                  <p:oleObj name="公式" r:id="rId18" imgW="279400" imgH="254000" progId="Equation.3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1564"/>
                          <a:ext cx="336" cy="2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10" name="Freeform 53"/>
            <p:cNvSpPr/>
            <p:nvPr/>
          </p:nvSpPr>
          <p:spPr bwMode="auto">
            <a:xfrm>
              <a:off x="1396" y="1812"/>
              <a:ext cx="1" cy="144"/>
            </a:xfrm>
            <a:custGeom>
              <a:avLst/>
              <a:gdLst>
                <a:gd name="T0" fmla="*/ 0 w 1"/>
                <a:gd name="T1" fmla="*/ 144 h 144"/>
                <a:gd name="T2" fmla="*/ 0 w 1"/>
                <a:gd name="T3" fmla="*/ 0 h 14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44">
                  <a:moveTo>
                    <a:pt x="0" y="144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11" name="Freeform 54"/>
            <p:cNvSpPr/>
            <p:nvPr/>
          </p:nvSpPr>
          <p:spPr bwMode="auto">
            <a:xfrm>
              <a:off x="1731" y="1816"/>
              <a:ext cx="1" cy="167"/>
            </a:xfrm>
            <a:custGeom>
              <a:avLst/>
              <a:gdLst>
                <a:gd name="T0" fmla="*/ 0 w 1"/>
                <a:gd name="T1" fmla="*/ 167 h 167"/>
                <a:gd name="T2" fmla="*/ 1 w 1"/>
                <a:gd name="T3" fmla="*/ 0 h 16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67">
                  <a:moveTo>
                    <a:pt x="0" y="167"/>
                  </a:moveTo>
                  <a:lnTo>
                    <a:pt x="1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28088" name="Group 56"/>
          <p:cNvGrpSpPr/>
          <p:nvPr/>
        </p:nvGrpSpPr>
        <p:grpSpPr bwMode="auto">
          <a:xfrm>
            <a:off x="1447800" y="4648200"/>
            <a:ext cx="1524000" cy="1600200"/>
            <a:chOff x="912" y="2832"/>
            <a:chExt cx="1008" cy="1008"/>
          </a:xfrm>
        </p:grpSpPr>
        <p:sp>
          <p:nvSpPr>
            <p:cNvPr id="24590" name="Line 57"/>
            <p:cNvSpPr>
              <a:spLocks noChangeShapeType="1"/>
            </p:cNvSpPr>
            <p:nvPr/>
          </p:nvSpPr>
          <p:spPr bwMode="auto">
            <a:xfrm>
              <a:off x="1269" y="3840"/>
              <a:ext cx="31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4591" name="Group 58"/>
            <p:cNvGrpSpPr/>
            <p:nvPr/>
          </p:nvGrpSpPr>
          <p:grpSpPr bwMode="auto">
            <a:xfrm>
              <a:off x="912" y="2832"/>
              <a:ext cx="1008" cy="960"/>
              <a:chOff x="912" y="2832"/>
              <a:chExt cx="1008" cy="960"/>
            </a:xfrm>
          </p:grpSpPr>
          <p:grpSp>
            <p:nvGrpSpPr>
              <p:cNvPr id="24592" name="Group 59"/>
              <p:cNvGrpSpPr/>
              <p:nvPr/>
            </p:nvGrpSpPr>
            <p:grpSpPr bwMode="auto">
              <a:xfrm>
                <a:off x="1038" y="3006"/>
                <a:ext cx="756" cy="611"/>
                <a:chOff x="3312" y="3408"/>
                <a:chExt cx="864" cy="432"/>
              </a:xfrm>
            </p:grpSpPr>
            <p:sp>
              <p:nvSpPr>
                <p:cNvPr id="24596" name="Rectangle 60"/>
                <p:cNvSpPr>
                  <a:spLocks noChangeArrowheads="1"/>
                </p:cNvSpPr>
                <p:nvPr/>
              </p:nvSpPr>
              <p:spPr bwMode="auto">
                <a:xfrm>
                  <a:off x="3312" y="3408"/>
                  <a:ext cx="96" cy="432"/>
                </a:xfrm>
                <a:prstGeom prst="rect">
                  <a:avLst/>
                </a:prstGeom>
                <a:gradFill rotWithShape="0">
                  <a:gsLst>
                    <a:gs pos="0">
                      <a:srgbClr val="434328"/>
                    </a:gs>
                    <a:gs pos="50000">
                      <a:srgbClr val="FFFF99"/>
                    </a:gs>
                    <a:gs pos="100000">
                      <a:srgbClr val="434328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597" name="Rectangle 61"/>
                <p:cNvSpPr>
                  <a:spLocks noChangeArrowheads="1"/>
                </p:cNvSpPr>
                <p:nvPr/>
              </p:nvSpPr>
              <p:spPr bwMode="auto">
                <a:xfrm>
                  <a:off x="3408" y="3408"/>
                  <a:ext cx="96" cy="432"/>
                </a:xfrm>
                <a:prstGeom prst="rect">
                  <a:avLst/>
                </a:prstGeom>
                <a:gradFill rotWithShape="0">
                  <a:gsLst>
                    <a:gs pos="0">
                      <a:srgbClr val="434328"/>
                    </a:gs>
                    <a:gs pos="50000">
                      <a:srgbClr val="FFFF99"/>
                    </a:gs>
                    <a:gs pos="100000">
                      <a:srgbClr val="434328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598" name="Rectangle 62"/>
                <p:cNvSpPr>
                  <a:spLocks noChangeArrowheads="1"/>
                </p:cNvSpPr>
                <p:nvPr/>
              </p:nvSpPr>
              <p:spPr bwMode="auto">
                <a:xfrm>
                  <a:off x="3504" y="3408"/>
                  <a:ext cx="96" cy="432"/>
                </a:xfrm>
                <a:prstGeom prst="rect">
                  <a:avLst/>
                </a:prstGeom>
                <a:gradFill rotWithShape="0">
                  <a:gsLst>
                    <a:gs pos="0">
                      <a:srgbClr val="434328"/>
                    </a:gs>
                    <a:gs pos="50000">
                      <a:srgbClr val="FFFF99"/>
                    </a:gs>
                    <a:gs pos="100000">
                      <a:srgbClr val="434328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599" name="Rectangle 63"/>
                <p:cNvSpPr>
                  <a:spLocks noChangeArrowheads="1"/>
                </p:cNvSpPr>
                <p:nvPr/>
              </p:nvSpPr>
              <p:spPr bwMode="auto">
                <a:xfrm>
                  <a:off x="3600" y="3408"/>
                  <a:ext cx="96" cy="432"/>
                </a:xfrm>
                <a:prstGeom prst="rect">
                  <a:avLst/>
                </a:prstGeom>
                <a:gradFill rotWithShape="0">
                  <a:gsLst>
                    <a:gs pos="0">
                      <a:srgbClr val="434328"/>
                    </a:gs>
                    <a:gs pos="50000">
                      <a:srgbClr val="FFFF99"/>
                    </a:gs>
                    <a:gs pos="100000">
                      <a:srgbClr val="434328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600" name="Rectangle 64"/>
                <p:cNvSpPr>
                  <a:spLocks noChangeArrowheads="1"/>
                </p:cNvSpPr>
                <p:nvPr/>
              </p:nvSpPr>
              <p:spPr bwMode="auto">
                <a:xfrm>
                  <a:off x="3696" y="3408"/>
                  <a:ext cx="96" cy="432"/>
                </a:xfrm>
                <a:prstGeom prst="rect">
                  <a:avLst/>
                </a:prstGeom>
                <a:gradFill rotWithShape="0">
                  <a:gsLst>
                    <a:gs pos="0">
                      <a:srgbClr val="434328"/>
                    </a:gs>
                    <a:gs pos="50000">
                      <a:srgbClr val="FFFF99"/>
                    </a:gs>
                    <a:gs pos="100000">
                      <a:srgbClr val="434328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601" name="Rectangle 65"/>
                <p:cNvSpPr>
                  <a:spLocks noChangeArrowheads="1"/>
                </p:cNvSpPr>
                <p:nvPr/>
              </p:nvSpPr>
              <p:spPr bwMode="auto">
                <a:xfrm>
                  <a:off x="3792" y="3408"/>
                  <a:ext cx="96" cy="432"/>
                </a:xfrm>
                <a:prstGeom prst="rect">
                  <a:avLst/>
                </a:prstGeom>
                <a:gradFill rotWithShape="0">
                  <a:gsLst>
                    <a:gs pos="0">
                      <a:srgbClr val="434328"/>
                    </a:gs>
                    <a:gs pos="50000">
                      <a:srgbClr val="FFFF99"/>
                    </a:gs>
                    <a:gs pos="100000">
                      <a:srgbClr val="434328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602" name="Rectangle 66"/>
                <p:cNvSpPr>
                  <a:spLocks noChangeArrowheads="1"/>
                </p:cNvSpPr>
                <p:nvPr/>
              </p:nvSpPr>
              <p:spPr bwMode="auto">
                <a:xfrm>
                  <a:off x="3888" y="3408"/>
                  <a:ext cx="96" cy="432"/>
                </a:xfrm>
                <a:prstGeom prst="rect">
                  <a:avLst/>
                </a:prstGeom>
                <a:gradFill rotWithShape="0">
                  <a:gsLst>
                    <a:gs pos="0">
                      <a:srgbClr val="434328"/>
                    </a:gs>
                    <a:gs pos="50000">
                      <a:srgbClr val="FFFF99"/>
                    </a:gs>
                    <a:gs pos="100000">
                      <a:srgbClr val="434328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603" name="Rectangle 67"/>
                <p:cNvSpPr>
                  <a:spLocks noChangeArrowheads="1"/>
                </p:cNvSpPr>
                <p:nvPr/>
              </p:nvSpPr>
              <p:spPr bwMode="auto">
                <a:xfrm>
                  <a:off x="3984" y="3408"/>
                  <a:ext cx="96" cy="432"/>
                </a:xfrm>
                <a:prstGeom prst="rect">
                  <a:avLst/>
                </a:prstGeom>
                <a:gradFill rotWithShape="0">
                  <a:gsLst>
                    <a:gs pos="0">
                      <a:srgbClr val="434328"/>
                    </a:gs>
                    <a:gs pos="50000">
                      <a:srgbClr val="FFFF99"/>
                    </a:gs>
                    <a:gs pos="100000">
                      <a:srgbClr val="434328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604" name="Rectangle 68"/>
                <p:cNvSpPr>
                  <a:spLocks noChangeArrowheads="1"/>
                </p:cNvSpPr>
                <p:nvPr/>
              </p:nvSpPr>
              <p:spPr bwMode="auto">
                <a:xfrm>
                  <a:off x="4080" y="3408"/>
                  <a:ext cx="96" cy="432"/>
                </a:xfrm>
                <a:prstGeom prst="rect">
                  <a:avLst/>
                </a:prstGeom>
                <a:gradFill rotWithShape="0">
                  <a:gsLst>
                    <a:gs pos="0">
                      <a:srgbClr val="434328"/>
                    </a:gs>
                    <a:gs pos="50000">
                      <a:srgbClr val="FFFF99"/>
                    </a:gs>
                    <a:gs pos="100000">
                      <a:srgbClr val="434328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593" name="Line 69"/>
              <p:cNvSpPr>
                <a:spLocks noChangeShapeType="1"/>
              </p:cNvSpPr>
              <p:nvPr/>
            </p:nvSpPr>
            <p:spPr bwMode="auto">
              <a:xfrm>
                <a:off x="1133" y="3355"/>
                <a:ext cx="598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94" name="Line 70"/>
              <p:cNvSpPr>
                <a:spLocks noChangeShapeType="1"/>
              </p:cNvSpPr>
              <p:nvPr/>
            </p:nvSpPr>
            <p:spPr bwMode="auto">
              <a:xfrm flipV="1">
                <a:off x="1416" y="3152"/>
                <a:ext cx="0" cy="407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95" name="AutoShape 71"/>
              <p:cNvSpPr>
                <a:spLocks noChangeArrowheads="1"/>
              </p:cNvSpPr>
              <p:nvPr/>
            </p:nvSpPr>
            <p:spPr bwMode="auto">
              <a:xfrm>
                <a:off x="912" y="2832"/>
                <a:ext cx="1008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71 w 21600"/>
                  <a:gd name="T25" fmla="*/ 3173 h 21600"/>
                  <a:gd name="T26" fmla="*/ 18429 w 21600"/>
                  <a:gd name="T27" fmla="*/ 18428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4221" y="10800"/>
                    </a:moveTo>
                    <a:cubicBezTo>
                      <a:pt x="4221" y="14433"/>
                      <a:pt x="7167" y="17379"/>
                      <a:pt x="10800" y="17379"/>
                    </a:cubicBezTo>
                    <a:cubicBezTo>
                      <a:pt x="14433" y="17379"/>
                      <a:pt x="17379" y="14433"/>
                      <a:pt x="17379" y="10800"/>
                    </a:cubicBezTo>
                    <a:cubicBezTo>
                      <a:pt x="17379" y="7167"/>
                      <a:pt x="14433" y="4221"/>
                      <a:pt x="10800" y="4221"/>
                    </a:cubicBezTo>
                    <a:cubicBezTo>
                      <a:pt x="7167" y="4221"/>
                      <a:pt x="4221" y="7167"/>
                      <a:pt x="4221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4589" name="Text Box 72"/>
          <p:cNvSpPr txBox="1">
            <a:spLocks noChangeArrowheads="1"/>
          </p:cNvSpPr>
          <p:nvPr/>
        </p:nvSpPr>
        <p:spPr bwMode="auto">
          <a:xfrm>
            <a:off x="6172200" y="3657600"/>
            <a:ext cx="68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rgbClr val="1C1C1C"/>
                </a:solidFill>
                <a:latin typeface="Times New Roman" panose="02020603050405020304" pitchFamily="18" charset="0"/>
              </a:rPr>
              <a:t>Si</a:t>
            </a:r>
            <a:endParaRPr lang="en-US" altLang="zh-CN" sz="2800">
              <a:solidFill>
                <a:srgbClr val="1C1C1C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28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28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8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8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8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8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8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8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8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8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8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8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8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8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500"/>
                                        <p:tgtEl>
                                          <p:spTgt spid="428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28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058" name="Group 2"/>
          <p:cNvGrpSpPr/>
          <p:nvPr/>
        </p:nvGrpSpPr>
        <p:grpSpPr bwMode="auto">
          <a:xfrm>
            <a:off x="4953000" y="1600200"/>
            <a:ext cx="3810000" cy="3352800"/>
            <a:chOff x="3120" y="1008"/>
            <a:chExt cx="2400" cy="2112"/>
          </a:xfrm>
        </p:grpSpPr>
        <p:sp>
          <p:nvSpPr>
            <p:cNvPr id="25681" name="Rectangle 3"/>
            <p:cNvSpPr>
              <a:spLocks noChangeArrowheads="1"/>
            </p:cNvSpPr>
            <p:nvPr/>
          </p:nvSpPr>
          <p:spPr bwMode="auto">
            <a:xfrm>
              <a:off x="3120" y="1008"/>
              <a:ext cx="2400" cy="21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5682" name="Rectangle 4"/>
            <p:cNvSpPr>
              <a:spLocks noChangeArrowheads="1"/>
            </p:cNvSpPr>
            <p:nvPr/>
          </p:nvSpPr>
          <p:spPr bwMode="auto">
            <a:xfrm>
              <a:off x="3276" y="2256"/>
              <a:ext cx="2016" cy="288"/>
            </a:xfrm>
            <a:prstGeom prst="rect">
              <a:avLst/>
            </a:prstGeom>
            <a:solidFill>
              <a:srgbClr val="00FFFF">
                <a:alpha val="50195"/>
              </a:srgb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429061" name="Oval 5"/>
            <p:cNvSpPr>
              <a:spLocks noChangeArrowheads="1"/>
            </p:cNvSpPr>
            <p:nvPr/>
          </p:nvSpPr>
          <p:spPr bwMode="auto">
            <a:xfrm>
              <a:off x="5100" y="2064"/>
              <a:ext cx="192" cy="192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6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graphicFrame>
          <p:nvGraphicFramePr>
            <p:cNvPr id="25684" name="Object 6"/>
            <p:cNvGraphicFramePr>
              <a:graphicFrameLocks noChangeAspect="1"/>
            </p:cNvGraphicFramePr>
            <p:nvPr/>
          </p:nvGraphicFramePr>
          <p:xfrm>
            <a:off x="3499" y="2208"/>
            <a:ext cx="293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94" name="公式" r:id="rId1" imgW="215900" imgH="316865" progId="Equation.3">
                    <p:embed/>
                  </p:oleObj>
                </mc:Choice>
                <mc:Fallback>
                  <p:oleObj name="公式" r:id="rId1" imgW="215900" imgH="316865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9" y="2208"/>
                          <a:ext cx="293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85" name="Line 7"/>
            <p:cNvSpPr>
              <a:spLocks noChangeShapeType="1"/>
            </p:cNvSpPr>
            <p:nvPr/>
          </p:nvSpPr>
          <p:spPr bwMode="auto">
            <a:xfrm>
              <a:off x="5196" y="2256"/>
              <a:ext cx="0" cy="240"/>
            </a:xfrm>
            <a:prstGeom prst="line">
              <a:avLst/>
            </a:prstGeom>
            <a:noFill/>
            <a:ln w="28575">
              <a:solidFill>
                <a:srgbClr val="D400D4"/>
              </a:solidFill>
              <a:prstDash val="dash"/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5686" name="Object 8"/>
            <p:cNvGraphicFramePr>
              <a:graphicFrameLocks noChangeAspect="1"/>
            </p:cNvGraphicFramePr>
            <p:nvPr/>
          </p:nvGraphicFramePr>
          <p:xfrm>
            <a:off x="4800" y="2103"/>
            <a:ext cx="240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95" name="公式" r:id="rId3" imgW="177800" imgH="190500" progId="Equation.3">
                    <p:embed/>
                  </p:oleObj>
                </mc:Choice>
                <mc:Fallback>
                  <p:oleObj name="公式" r:id="rId3" imgW="177800" imgH="1905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2103"/>
                          <a:ext cx="240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87" name="Line 9"/>
            <p:cNvSpPr>
              <a:spLocks noChangeShapeType="1"/>
            </p:cNvSpPr>
            <p:nvPr/>
          </p:nvSpPr>
          <p:spPr bwMode="auto">
            <a:xfrm>
              <a:off x="3276" y="2400"/>
              <a:ext cx="1920" cy="0"/>
            </a:xfrm>
            <a:prstGeom prst="line">
              <a:avLst/>
            </a:prstGeom>
            <a:noFill/>
            <a:ln w="28575">
              <a:solidFill>
                <a:srgbClr val="D400D4"/>
              </a:solidFill>
              <a:prstDash val="dash"/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88" name="Rectangle 10"/>
            <p:cNvSpPr>
              <a:spLocks noChangeArrowheads="1"/>
            </p:cNvSpPr>
            <p:nvPr/>
          </p:nvSpPr>
          <p:spPr bwMode="auto">
            <a:xfrm rot="-316683">
              <a:off x="3264" y="1873"/>
              <a:ext cx="2016" cy="288"/>
            </a:xfrm>
            <a:prstGeom prst="rect">
              <a:avLst/>
            </a:prstGeom>
            <a:solidFill>
              <a:srgbClr val="00FFFF">
                <a:alpha val="50195"/>
              </a:srgbClr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5689" name="Object 11"/>
            <p:cNvGraphicFramePr>
              <a:graphicFrameLocks noChangeAspect="1"/>
            </p:cNvGraphicFramePr>
            <p:nvPr/>
          </p:nvGraphicFramePr>
          <p:xfrm>
            <a:off x="3463" y="1872"/>
            <a:ext cx="293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96" name="公式" r:id="rId5" imgW="215900" imgH="316865" progId="Equation.3">
                    <p:embed/>
                  </p:oleObj>
                </mc:Choice>
                <mc:Fallback>
                  <p:oleObj name="公式" r:id="rId5" imgW="215900" imgH="316865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3" y="1872"/>
                          <a:ext cx="293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90" name="Object 12"/>
            <p:cNvGraphicFramePr>
              <a:graphicFrameLocks noChangeAspect="1"/>
            </p:cNvGraphicFramePr>
            <p:nvPr/>
          </p:nvGraphicFramePr>
          <p:xfrm>
            <a:off x="4188" y="2304"/>
            <a:ext cx="20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97" name="Equation" r:id="rId6" imgW="190500" imgH="228600" progId="Equation.3">
                    <p:embed/>
                  </p:oleObj>
                </mc:Choice>
                <mc:Fallback>
                  <p:oleObj name="Equation" r:id="rId6" imgW="190500" imgH="228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8" y="2304"/>
                          <a:ext cx="20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91" name="Line 13"/>
            <p:cNvSpPr>
              <a:spLocks noChangeShapeType="1"/>
            </p:cNvSpPr>
            <p:nvPr/>
          </p:nvSpPr>
          <p:spPr bwMode="auto">
            <a:xfrm>
              <a:off x="5196" y="1824"/>
              <a:ext cx="0" cy="240"/>
            </a:xfrm>
            <a:prstGeom prst="line">
              <a:avLst/>
            </a:prstGeom>
            <a:noFill/>
            <a:ln w="28575">
              <a:solidFill>
                <a:srgbClr val="D400D4"/>
              </a:solidFill>
              <a:prstDash val="dash"/>
              <a:round/>
              <a:headEnd type="none" w="med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5692" name="Object 14"/>
            <p:cNvGraphicFramePr>
              <a:graphicFrameLocks noChangeAspect="1"/>
            </p:cNvGraphicFramePr>
            <p:nvPr/>
          </p:nvGraphicFramePr>
          <p:xfrm>
            <a:off x="5292" y="1968"/>
            <a:ext cx="21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98" name="Equation" r:id="rId8" imgW="190500" imgH="254000" progId="Equation.3">
                    <p:embed/>
                  </p:oleObj>
                </mc:Choice>
                <mc:Fallback>
                  <p:oleObj name="Equation" r:id="rId8" imgW="190500" imgH="2540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2" y="1968"/>
                          <a:ext cx="21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93" name="Text Box 15"/>
            <p:cNvSpPr txBox="1">
              <a:spLocks noChangeArrowheads="1"/>
            </p:cNvSpPr>
            <p:nvPr/>
          </p:nvSpPr>
          <p:spPr bwMode="auto">
            <a:xfrm>
              <a:off x="3741" y="1056"/>
              <a:ext cx="12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solidFill>
                    <a:srgbClr val="070000"/>
                  </a:solidFill>
                  <a:latin typeface="Times New Roman" panose="02020603050405020304" pitchFamily="18" charset="0"/>
                </a:rPr>
                <a:t>空气                 </a:t>
              </a:r>
              <a:endParaRPr lang="zh-CN" altLang="en-US" sz="2800">
                <a:solidFill>
                  <a:srgbClr val="070000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5694" name="Object 16"/>
            <p:cNvGraphicFramePr>
              <a:graphicFrameLocks noChangeAspect="1"/>
            </p:cNvGraphicFramePr>
            <p:nvPr/>
          </p:nvGraphicFramePr>
          <p:xfrm>
            <a:off x="4296" y="1094"/>
            <a:ext cx="645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99" name="公式" r:id="rId10" imgW="508000" imgH="241300" progId="Equation.3">
                    <p:embed/>
                  </p:oleObj>
                </mc:Choice>
                <mc:Fallback>
                  <p:oleObj name="公式" r:id="rId10" imgW="508000" imgH="2413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6" y="1094"/>
                          <a:ext cx="645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603" name="Group 17"/>
          <p:cNvGrpSpPr/>
          <p:nvPr/>
        </p:nvGrpSpPr>
        <p:grpSpPr bwMode="auto">
          <a:xfrm>
            <a:off x="381000" y="1600200"/>
            <a:ext cx="4267200" cy="3352800"/>
            <a:chOff x="240" y="1008"/>
            <a:chExt cx="2688" cy="2112"/>
          </a:xfrm>
        </p:grpSpPr>
        <p:sp>
          <p:nvSpPr>
            <p:cNvPr id="25668" name="Rectangle 18"/>
            <p:cNvSpPr>
              <a:spLocks noChangeArrowheads="1"/>
            </p:cNvSpPr>
            <p:nvPr/>
          </p:nvSpPr>
          <p:spPr bwMode="auto">
            <a:xfrm>
              <a:off x="240" y="1008"/>
              <a:ext cx="2688" cy="21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5669" name="Oval 19" descr="深色下对角线"/>
            <p:cNvSpPr>
              <a:spLocks noChangeArrowheads="1"/>
            </p:cNvSpPr>
            <p:nvPr/>
          </p:nvSpPr>
          <p:spPr bwMode="auto">
            <a:xfrm>
              <a:off x="1584" y="1632"/>
              <a:ext cx="311" cy="144"/>
            </a:xfrm>
            <a:prstGeom prst="ellipse">
              <a:avLst/>
            </a:prstGeom>
            <a:blipFill dpi="0" rotWithShape="0">
              <a:blip r:embed="rId1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5670" name="Rectangle 20"/>
            <p:cNvSpPr>
              <a:spLocks noChangeArrowheads="1"/>
            </p:cNvSpPr>
            <p:nvPr/>
          </p:nvSpPr>
          <p:spPr bwMode="auto">
            <a:xfrm>
              <a:off x="432" y="1680"/>
              <a:ext cx="2112" cy="144"/>
            </a:xfrm>
            <a:prstGeom prst="rect">
              <a:avLst/>
            </a:prstGeom>
            <a:solidFill>
              <a:srgbClr val="ADFFEF"/>
            </a:solidFill>
            <a:ln w="12700">
              <a:solidFill>
                <a:srgbClr val="0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5671" name="Rectangle 21"/>
            <p:cNvSpPr>
              <a:spLocks noChangeArrowheads="1"/>
            </p:cNvSpPr>
            <p:nvPr/>
          </p:nvSpPr>
          <p:spPr bwMode="auto">
            <a:xfrm rot="-438106">
              <a:off x="432" y="1392"/>
              <a:ext cx="2112" cy="144"/>
            </a:xfrm>
            <a:prstGeom prst="rect">
              <a:avLst/>
            </a:prstGeom>
            <a:solidFill>
              <a:srgbClr val="00FFCC">
                <a:alpha val="50195"/>
              </a:srgbClr>
            </a:solidFill>
            <a:ln w="9525">
              <a:solidFill>
                <a:srgbClr val="0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5672" name="Line 22"/>
            <p:cNvSpPr>
              <a:spLocks noChangeShapeType="1"/>
            </p:cNvSpPr>
            <p:nvPr/>
          </p:nvSpPr>
          <p:spPr bwMode="auto">
            <a:xfrm>
              <a:off x="432" y="1680"/>
              <a:ext cx="1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73" name="Line 23"/>
            <p:cNvSpPr>
              <a:spLocks noChangeShapeType="1"/>
            </p:cNvSpPr>
            <p:nvPr/>
          </p:nvSpPr>
          <p:spPr bwMode="auto">
            <a:xfrm>
              <a:off x="432" y="1680"/>
              <a:ext cx="0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74" name="Line 24"/>
            <p:cNvSpPr>
              <a:spLocks noChangeShapeType="1"/>
            </p:cNvSpPr>
            <p:nvPr/>
          </p:nvSpPr>
          <p:spPr bwMode="auto">
            <a:xfrm>
              <a:off x="2544" y="1680"/>
              <a:ext cx="0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75" name="Line 25"/>
            <p:cNvSpPr>
              <a:spLocks noChangeShapeType="1"/>
            </p:cNvSpPr>
            <p:nvPr/>
          </p:nvSpPr>
          <p:spPr bwMode="auto">
            <a:xfrm>
              <a:off x="1824" y="1680"/>
              <a:ext cx="6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76" name="Line 26"/>
            <p:cNvSpPr>
              <a:spLocks noChangeShapeType="1"/>
            </p:cNvSpPr>
            <p:nvPr/>
          </p:nvSpPr>
          <p:spPr bwMode="auto">
            <a:xfrm>
              <a:off x="1632" y="1680"/>
              <a:ext cx="1008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77" name="Line 27"/>
            <p:cNvSpPr>
              <a:spLocks noChangeShapeType="1"/>
            </p:cNvSpPr>
            <p:nvPr/>
          </p:nvSpPr>
          <p:spPr bwMode="auto">
            <a:xfrm>
              <a:off x="1680" y="1632"/>
              <a:ext cx="91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78" name="Line 28"/>
            <p:cNvSpPr>
              <a:spLocks noChangeShapeType="1"/>
            </p:cNvSpPr>
            <p:nvPr/>
          </p:nvSpPr>
          <p:spPr bwMode="auto">
            <a:xfrm>
              <a:off x="2304" y="1440"/>
              <a:ext cx="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5679" name="Object 29"/>
            <p:cNvGraphicFramePr>
              <a:graphicFrameLocks noChangeAspect="1"/>
            </p:cNvGraphicFramePr>
            <p:nvPr/>
          </p:nvGraphicFramePr>
          <p:xfrm>
            <a:off x="2304" y="1392"/>
            <a:ext cx="336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00" name="公式" r:id="rId13" imgW="304800" imgH="241300" progId="Equation.3">
                    <p:embed/>
                  </p:oleObj>
                </mc:Choice>
                <mc:Fallback>
                  <p:oleObj name="公式" r:id="rId13" imgW="304800" imgH="24130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1392"/>
                          <a:ext cx="336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80" name="Line 30"/>
            <p:cNvSpPr>
              <a:spLocks noChangeShapeType="1"/>
            </p:cNvSpPr>
            <p:nvPr/>
          </p:nvSpPr>
          <p:spPr bwMode="auto">
            <a:xfrm>
              <a:off x="2304" y="1680"/>
              <a:ext cx="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5604" name="Text Box 31"/>
          <p:cNvSpPr txBox="1">
            <a:spLocks noChangeArrowheads="1"/>
          </p:cNvSpPr>
          <p:nvPr/>
        </p:nvSpPr>
        <p:spPr bwMode="auto">
          <a:xfrm>
            <a:off x="-228600" y="893763"/>
            <a:ext cx="6781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</a:rPr>
              <a:t>   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800">
                <a:solidFill>
                  <a:srgbClr val="070000"/>
                </a:solidFill>
                <a:latin typeface="Times New Roman" panose="02020603050405020304" pitchFamily="18" charset="0"/>
              </a:rPr>
              <a:t>）检验光学元件表面的平整度</a:t>
            </a:r>
            <a:endParaRPr lang="zh-CN" altLang="en-US" sz="2800">
              <a:solidFill>
                <a:srgbClr val="07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29090" name="Group 34"/>
          <p:cNvGrpSpPr/>
          <p:nvPr/>
        </p:nvGrpSpPr>
        <p:grpSpPr bwMode="auto">
          <a:xfrm>
            <a:off x="685800" y="2895600"/>
            <a:ext cx="3352800" cy="1981200"/>
            <a:chOff x="432" y="1824"/>
            <a:chExt cx="2112" cy="1248"/>
          </a:xfrm>
        </p:grpSpPr>
        <p:sp>
          <p:nvSpPr>
            <p:cNvPr id="25638" name="Rectangle 35"/>
            <p:cNvSpPr>
              <a:spLocks noChangeArrowheads="1"/>
            </p:cNvSpPr>
            <p:nvPr/>
          </p:nvSpPr>
          <p:spPr bwMode="auto">
            <a:xfrm>
              <a:off x="432" y="1920"/>
              <a:ext cx="2112" cy="52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5639" name="Rectangle 36"/>
            <p:cNvSpPr>
              <a:spLocks noChangeArrowheads="1"/>
            </p:cNvSpPr>
            <p:nvPr/>
          </p:nvSpPr>
          <p:spPr bwMode="auto">
            <a:xfrm>
              <a:off x="432" y="1920"/>
              <a:ext cx="128" cy="528"/>
            </a:xfrm>
            <a:prstGeom prst="rect">
              <a:avLst/>
            </a:prstGeom>
            <a:solidFill>
              <a:srgbClr val="5A5800"/>
            </a:solidFill>
            <a:ln w="9525">
              <a:solidFill>
                <a:srgbClr val="0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5640" name="Rectangle 37"/>
            <p:cNvSpPr>
              <a:spLocks noChangeArrowheads="1"/>
            </p:cNvSpPr>
            <p:nvPr/>
          </p:nvSpPr>
          <p:spPr bwMode="auto">
            <a:xfrm>
              <a:off x="688" y="1920"/>
              <a:ext cx="128" cy="528"/>
            </a:xfrm>
            <a:prstGeom prst="rect">
              <a:avLst/>
            </a:prstGeom>
            <a:solidFill>
              <a:srgbClr val="5A5800"/>
            </a:solidFill>
            <a:ln w="9525">
              <a:solidFill>
                <a:srgbClr val="0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5641" name="Rectangle 38"/>
            <p:cNvSpPr>
              <a:spLocks noChangeArrowheads="1"/>
            </p:cNvSpPr>
            <p:nvPr/>
          </p:nvSpPr>
          <p:spPr bwMode="auto">
            <a:xfrm>
              <a:off x="945" y="1920"/>
              <a:ext cx="127" cy="528"/>
            </a:xfrm>
            <a:prstGeom prst="rect">
              <a:avLst/>
            </a:prstGeom>
            <a:solidFill>
              <a:srgbClr val="5A5800"/>
            </a:solidFill>
            <a:ln w="9525">
              <a:solidFill>
                <a:srgbClr val="0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pSp>
          <p:nvGrpSpPr>
            <p:cNvPr id="25642" name="Group 39"/>
            <p:cNvGrpSpPr/>
            <p:nvPr/>
          </p:nvGrpSpPr>
          <p:grpSpPr bwMode="auto">
            <a:xfrm>
              <a:off x="1264" y="1920"/>
              <a:ext cx="385" cy="528"/>
              <a:chOff x="1344" y="3552"/>
              <a:chExt cx="288" cy="480"/>
            </a:xfrm>
          </p:grpSpPr>
          <p:sp>
            <p:nvSpPr>
              <p:cNvPr id="25664" name="AutoShape 40"/>
              <p:cNvSpPr>
                <a:spLocks noChangeArrowheads="1"/>
              </p:cNvSpPr>
              <p:nvPr/>
            </p:nvSpPr>
            <p:spPr bwMode="auto">
              <a:xfrm rot="5301541">
                <a:off x="1344" y="3648"/>
                <a:ext cx="288" cy="2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25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200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799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5A5800"/>
              </a:solidFill>
              <a:ln w="9525">
                <a:solidFill>
                  <a:srgbClr val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5665" name="Group 41"/>
              <p:cNvGrpSpPr/>
              <p:nvPr/>
            </p:nvGrpSpPr>
            <p:grpSpPr bwMode="auto">
              <a:xfrm>
                <a:off x="1488" y="3552"/>
                <a:ext cx="96" cy="480"/>
                <a:chOff x="1488" y="3552"/>
                <a:chExt cx="96" cy="480"/>
              </a:xfrm>
            </p:grpSpPr>
            <p:sp>
              <p:nvSpPr>
                <p:cNvPr id="25666" name="Rectangle 42"/>
                <p:cNvSpPr>
                  <a:spLocks noChangeArrowheads="1"/>
                </p:cNvSpPr>
                <p:nvPr/>
              </p:nvSpPr>
              <p:spPr bwMode="auto">
                <a:xfrm>
                  <a:off x="1488" y="3888"/>
                  <a:ext cx="96" cy="144"/>
                </a:xfrm>
                <a:prstGeom prst="rect">
                  <a:avLst/>
                </a:prstGeom>
                <a:solidFill>
                  <a:srgbClr val="5A5800"/>
                </a:solidFill>
                <a:ln w="9525">
                  <a:solidFill>
                    <a:srgbClr val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5667" name="Rectangle 43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96" cy="144"/>
                </a:xfrm>
                <a:prstGeom prst="rect">
                  <a:avLst/>
                </a:prstGeom>
                <a:solidFill>
                  <a:srgbClr val="5A5800"/>
                </a:solidFill>
                <a:ln w="9525">
                  <a:solidFill>
                    <a:srgbClr val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5643" name="Group 44"/>
            <p:cNvGrpSpPr/>
            <p:nvPr/>
          </p:nvGrpSpPr>
          <p:grpSpPr bwMode="auto">
            <a:xfrm>
              <a:off x="1520" y="1920"/>
              <a:ext cx="384" cy="528"/>
              <a:chOff x="1344" y="3552"/>
              <a:chExt cx="288" cy="480"/>
            </a:xfrm>
          </p:grpSpPr>
          <p:sp>
            <p:nvSpPr>
              <p:cNvPr id="25660" name="AutoShape 45"/>
              <p:cNvSpPr>
                <a:spLocks noChangeArrowheads="1"/>
              </p:cNvSpPr>
              <p:nvPr/>
            </p:nvSpPr>
            <p:spPr bwMode="auto">
              <a:xfrm rot="5301541">
                <a:off x="1344" y="3648"/>
                <a:ext cx="288" cy="2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25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200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799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5A5800"/>
              </a:solidFill>
              <a:ln w="9525">
                <a:solidFill>
                  <a:srgbClr val="0000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5661" name="Group 46"/>
              <p:cNvGrpSpPr/>
              <p:nvPr/>
            </p:nvGrpSpPr>
            <p:grpSpPr bwMode="auto">
              <a:xfrm>
                <a:off x="1488" y="3552"/>
                <a:ext cx="96" cy="480"/>
                <a:chOff x="1488" y="3552"/>
                <a:chExt cx="96" cy="480"/>
              </a:xfrm>
            </p:grpSpPr>
            <p:sp>
              <p:nvSpPr>
                <p:cNvPr id="25662" name="Rectangle 47"/>
                <p:cNvSpPr>
                  <a:spLocks noChangeArrowheads="1"/>
                </p:cNvSpPr>
                <p:nvPr/>
              </p:nvSpPr>
              <p:spPr bwMode="auto">
                <a:xfrm>
                  <a:off x="1488" y="3888"/>
                  <a:ext cx="96" cy="144"/>
                </a:xfrm>
                <a:prstGeom prst="rect">
                  <a:avLst/>
                </a:prstGeom>
                <a:solidFill>
                  <a:srgbClr val="5A5800"/>
                </a:solidFill>
                <a:ln w="9525">
                  <a:solidFill>
                    <a:srgbClr val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5663" name="Rectangle 48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96" cy="144"/>
                </a:xfrm>
                <a:prstGeom prst="rect">
                  <a:avLst/>
                </a:prstGeom>
                <a:solidFill>
                  <a:srgbClr val="5A5800"/>
                </a:solidFill>
                <a:ln w="9525">
                  <a:solidFill>
                    <a:srgbClr val="000000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5644" name="Rectangle 49"/>
            <p:cNvSpPr>
              <a:spLocks noChangeArrowheads="1"/>
            </p:cNvSpPr>
            <p:nvPr/>
          </p:nvSpPr>
          <p:spPr bwMode="auto">
            <a:xfrm>
              <a:off x="1200" y="1920"/>
              <a:ext cx="127" cy="528"/>
            </a:xfrm>
            <a:prstGeom prst="rect">
              <a:avLst/>
            </a:prstGeom>
            <a:solidFill>
              <a:srgbClr val="5A5800"/>
            </a:solidFill>
            <a:ln w="9525">
              <a:solidFill>
                <a:srgbClr val="0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5645" name="Rectangle 50"/>
            <p:cNvSpPr>
              <a:spLocks noChangeArrowheads="1"/>
            </p:cNvSpPr>
            <p:nvPr/>
          </p:nvSpPr>
          <p:spPr bwMode="auto">
            <a:xfrm>
              <a:off x="1973" y="1920"/>
              <a:ext cx="114" cy="528"/>
            </a:xfrm>
            <a:prstGeom prst="rect">
              <a:avLst/>
            </a:prstGeom>
            <a:solidFill>
              <a:srgbClr val="5A5800"/>
            </a:solidFill>
            <a:ln w="9525">
              <a:solidFill>
                <a:srgbClr val="0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5646" name="Rectangle 51"/>
            <p:cNvSpPr>
              <a:spLocks noChangeArrowheads="1"/>
            </p:cNvSpPr>
            <p:nvPr/>
          </p:nvSpPr>
          <p:spPr bwMode="auto">
            <a:xfrm>
              <a:off x="2224" y="1920"/>
              <a:ext cx="129" cy="528"/>
            </a:xfrm>
            <a:prstGeom prst="rect">
              <a:avLst/>
            </a:prstGeom>
            <a:solidFill>
              <a:srgbClr val="5A5800"/>
            </a:solidFill>
            <a:ln w="9525">
              <a:solidFill>
                <a:srgbClr val="0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25647" name="Rectangle 52"/>
            <p:cNvSpPr>
              <a:spLocks noChangeArrowheads="1"/>
            </p:cNvSpPr>
            <p:nvPr/>
          </p:nvSpPr>
          <p:spPr bwMode="auto">
            <a:xfrm>
              <a:off x="2480" y="1920"/>
              <a:ext cx="64" cy="528"/>
            </a:xfrm>
            <a:prstGeom prst="rect">
              <a:avLst/>
            </a:prstGeom>
            <a:solidFill>
              <a:srgbClr val="5A5800"/>
            </a:solidFill>
            <a:ln w="9525">
              <a:solidFill>
                <a:srgbClr val="0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pSp>
          <p:nvGrpSpPr>
            <p:cNvPr id="25648" name="Group 53"/>
            <p:cNvGrpSpPr/>
            <p:nvPr/>
          </p:nvGrpSpPr>
          <p:grpSpPr bwMode="auto">
            <a:xfrm>
              <a:off x="1392" y="1920"/>
              <a:ext cx="1152" cy="1152"/>
              <a:chOff x="1392" y="1920"/>
              <a:chExt cx="1152" cy="1152"/>
            </a:xfrm>
          </p:grpSpPr>
          <p:sp>
            <p:nvSpPr>
              <p:cNvPr id="25650" name="Line 54"/>
              <p:cNvSpPr>
                <a:spLocks noChangeShapeType="1"/>
              </p:cNvSpPr>
              <p:nvPr/>
            </p:nvSpPr>
            <p:spPr bwMode="auto">
              <a:xfrm>
                <a:off x="1728" y="1920"/>
                <a:ext cx="0" cy="1056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1" name="Line 55"/>
              <p:cNvSpPr>
                <a:spLocks noChangeShapeType="1"/>
              </p:cNvSpPr>
              <p:nvPr/>
            </p:nvSpPr>
            <p:spPr bwMode="auto">
              <a:xfrm>
                <a:off x="1816" y="1920"/>
                <a:ext cx="0" cy="1056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2" name="Line 56"/>
              <p:cNvSpPr>
                <a:spLocks noChangeShapeType="1"/>
              </p:cNvSpPr>
              <p:nvPr/>
            </p:nvSpPr>
            <p:spPr bwMode="auto">
              <a:xfrm>
                <a:off x="1392" y="2928"/>
                <a:ext cx="327" cy="0"/>
              </a:xfrm>
              <a:prstGeom prst="line">
                <a:avLst/>
              </a:prstGeom>
              <a:noFill/>
              <a:ln w="19050">
                <a:solidFill>
                  <a:srgbClr val="FF0066"/>
                </a:solidFill>
                <a:round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3" name="Line 57"/>
              <p:cNvSpPr>
                <a:spLocks noChangeShapeType="1"/>
              </p:cNvSpPr>
              <p:nvPr/>
            </p:nvSpPr>
            <p:spPr bwMode="auto">
              <a:xfrm>
                <a:off x="1824" y="2928"/>
                <a:ext cx="326" cy="0"/>
              </a:xfrm>
              <a:prstGeom prst="line">
                <a:avLst/>
              </a:prstGeom>
              <a:noFill/>
              <a:ln w="19050">
                <a:solidFill>
                  <a:srgbClr val="FF0066"/>
                </a:solidFill>
                <a:round/>
                <a:headEnd type="triangl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4" name="Line 58"/>
              <p:cNvSpPr>
                <a:spLocks noChangeShapeType="1"/>
              </p:cNvSpPr>
              <p:nvPr/>
            </p:nvSpPr>
            <p:spPr bwMode="auto">
              <a:xfrm>
                <a:off x="1975" y="1920"/>
                <a:ext cx="0" cy="105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5" name="Line 59"/>
              <p:cNvSpPr>
                <a:spLocks noChangeShapeType="1"/>
              </p:cNvSpPr>
              <p:nvPr/>
            </p:nvSpPr>
            <p:spPr bwMode="auto">
              <a:xfrm>
                <a:off x="1719" y="1920"/>
                <a:ext cx="0" cy="105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6" name="Line 60"/>
              <p:cNvSpPr>
                <a:spLocks noChangeShapeType="1"/>
              </p:cNvSpPr>
              <p:nvPr/>
            </p:nvSpPr>
            <p:spPr bwMode="auto">
              <a:xfrm>
                <a:off x="1392" y="2640"/>
                <a:ext cx="327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7" name="Line 61"/>
              <p:cNvSpPr>
                <a:spLocks noChangeShapeType="1"/>
              </p:cNvSpPr>
              <p:nvPr/>
            </p:nvSpPr>
            <p:spPr bwMode="auto">
              <a:xfrm>
                <a:off x="1980" y="2640"/>
                <a:ext cx="327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triangl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5658" name="Object 62"/>
              <p:cNvGraphicFramePr>
                <a:graphicFrameLocks noChangeAspect="1"/>
              </p:cNvGraphicFramePr>
              <p:nvPr/>
            </p:nvGraphicFramePr>
            <p:xfrm>
              <a:off x="2307" y="2496"/>
              <a:ext cx="237" cy="2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801" name="公式" r:id="rId15" imgW="165100" imgH="254000" progId="Equation.3">
                      <p:embed/>
                    </p:oleObj>
                  </mc:Choice>
                  <mc:Fallback>
                    <p:oleObj name="公式" r:id="rId15" imgW="165100" imgH="254000" progId="Equation.3">
                      <p:embed/>
                      <p:pic>
                        <p:nvPicPr>
                          <p:cNvPr id="0" name="Object 6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07" y="2496"/>
                            <a:ext cx="237" cy="2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659" name="Object 63"/>
              <p:cNvGraphicFramePr>
                <a:graphicFrameLocks noChangeAspect="1"/>
              </p:cNvGraphicFramePr>
              <p:nvPr/>
            </p:nvGraphicFramePr>
            <p:xfrm>
              <a:off x="2158" y="2811"/>
              <a:ext cx="194" cy="2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802" name="Equation" r:id="rId17" imgW="228600" imgH="279400" progId="Equation.3">
                      <p:embed/>
                    </p:oleObj>
                  </mc:Choice>
                  <mc:Fallback>
                    <p:oleObj name="Equation" r:id="rId17" imgW="228600" imgH="279400" progId="Equation.3">
                      <p:embed/>
                      <p:pic>
                        <p:nvPicPr>
                          <p:cNvPr id="0" name="Object 6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58" y="2811"/>
                            <a:ext cx="194" cy="26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5649" name="Line 64"/>
            <p:cNvSpPr>
              <a:spLocks noChangeShapeType="1"/>
            </p:cNvSpPr>
            <p:nvPr/>
          </p:nvSpPr>
          <p:spPr bwMode="auto">
            <a:xfrm>
              <a:off x="432" y="1824"/>
              <a:ext cx="21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29121" name="Text Box 65"/>
          <p:cNvSpPr txBox="1">
            <a:spLocks noChangeArrowheads="1"/>
          </p:cNvSpPr>
          <p:nvPr/>
        </p:nvSpPr>
        <p:spPr bwMode="auto">
          <a:xfrm>
            <a:off x="5257800" y="893763"/>
            <a:ext cx="4038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>
                <a:solidFill>
                  <a:srgbClr val="CC000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2800">
                <a:solidFill>
                  <a:srgbClr val="070000"/>
                </a:solidFill>
                <a:latin typeface="Times New Roman" panose="02020603050405020304" pitchFamily="18" charset="0"/>
              </a:rPr>
              <a:t>）测细丝的直径</a:t>
            </a:r>
            <a:endParaRPr lang="zh-CN" altLang="en-US" sz="2800">
              <a:solidFill>
                <a:srgbClr val="07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29122" name="Object 66"/>
          <p:cNvGraphicFramePr>
            <a:graphicFrameLocks noChangeAspect="1"/>
          </p:cNvGraphicFramePr>
          <p:nvPr/>
        </p:nvGraphicFramePr>
        <p:xfrm>
          <a:off x="6019800" y="5284788"/>
          <a:ext cx="1752600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3" name="公式" r:id="rId19" imgW="1040765" imgH="609600" progId="Equation.3">
                  <p:embed/>
                </p:oleObj>
              </mc:Choice>
              <mc:Fallback>
                <p:oleObj name="公式" r:id="rId19" imgW="1040765" imgH="609600" progId="Equation.3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5284788"/>
                        <a:ext cx="1752600" cy="1116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9123" name="Group 67"/>
          <p:cNvGrpSpPr/>
          <p:nvPr/>
        </p:nvGrpSpPr>
        <p:grpSpPr bwMode="auto">
          <a:xfrm>
            <a:off x="5124450" y="2438400"/>
            <a:ext cx="3124200" cy="2514600"/>
            <a:chOff x="3228" y="1536"/>
            <a:chExt cx="1968" cy="1584"/>
          </a:xfrm>
        </p:grpSpPr>
        <p:sp>
          <p:nvSpPr>
            <p:cNvPr id="25609" name="Line 68"/>
            <p:cNvSpPr>
              <a:spLocks noChangeShapeType="1"/>
            </p:cNvSpPr>
            <p:nvPr/>
          </p:nvSpPr>
          <p:spPr bwMode="auto">
            <a:xfrm flipH="1">
              <a:off x="4128" y="1536"/>
              <a:ext cx="0" cy="72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med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10" name="Line 69"/>
            <p:cNvSpPr>
              <a:spLocks noChangeShapeType="1"/>
            </p:cNvSpPr>
            <p:nvPr/>
          </p:nvSpPr>
          <p:spPr bwMode="auto">
            <a:xfrm flipV="1">
              <a:off x="4236" y="1584"/>
              <a:ext cx="0" cy="576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med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11" name="Line 70"/>
            <p:cNvSpPr>
              <a:spLocks noChangeShapeType="1"/>
            </p:cNvSpPr>
            <p:nvPr/>
          </p:nvSpPr>
          <p:spPr bwMode="auto">
            <a:xfrm flipV="1">
              <a:off x="4332" y="1584"/>
              <a:ext cx="0" cy="672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med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5612" name="Group 71"/>
            <p:cNvGrpSpPr/>
            <p:nvPr/>
          </p:nvGrpSpPr>
          <p:grpSpPr bwMode="auto">
            <a:xfrm>
              <a:off x="3228" y="2640"/>
              <a:ext cx="1968" cy="192"/>
              <a:chOff x="3228" y="3408"/>
              <a:chExt cx="1968" cy="192"/>
            </a:xfrm>
          </p:grpSpPr>
          <p:sp>
            <p:nvSpPr>
              <p:cNvPr id="25618" name="Rectangle 72"/>
              <p:cNvSpPr>
                <a:spLocks noChangeArrowheads="1"/>
              </p:cNvSpPr>
              <p:nvPr/>
            </p:nvSpPr>
            <p:spPr bwMode="auto">
              <a:xfrm>
                <a:off x="3339" y="3408"/>
                <a:ext cx="121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292910"/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19" name="Rectangle 73"/>
              <p:cNvSpPr>
                <a:spLocks noChangeArrowheads="1"/>
              </p:cNvSpPr>
              <p:nvPr/>
            </p:nvSpPr>
            <p:spPr bwMode="auto">
              <a:xfrm>
                <a:off x="3437" y="3408"/>
                <a:ext cx="123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292910"/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20" name="Rectangle 74"/>
              <p:cNvSpPr>
                <a:spLocks noChangeArrowheads="1"/>
              </p:cNvSpPr>
              <p:nvPr/>
            </p:nvSpPr>
            <p:spPr bwMode="auto">
              <a:xfrm>
                <a:off x="3539" y="3408"/>
                <a:ext cx="122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292910"/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21" name="Rectangle 75"/>
              <p:cNvSpPr>
                <a:spLocks noChangeArrowheads="1"/>
              </p:cNvSpPr>
              <p:nvPr/>
            </p:nvSpPr>
            <p:spPr bwMode="auto">
              <a:xfrm>
                <a:off x="3638" y="3408"/>
                <a:ext cx="122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292910"/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22" name="Rectangle 76"/>
              <p:cNvSpPr>
                <a:spLocks noChangeArrowheads="1"/>
              </p:cNvSpPr>
              <p:nvPr/>
            </p:nvSpPr>
            <p:spPr bwMode="auto">
              <a:xfrm>
                <a:off x="3234" y="3408"/>
                <a:ext cx="123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292910"/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23" name="Rectangle 77"/>
              <p:cNvSpPr>
                <a:spLocks noChangeArrowheads="1"/>
              </p:cNvSpPr>
              <p:nvPr/>
            </p:nvSpPr>
            <p:spPr bwMode="auto">
              <a:xfrm>
                <a:off x="3742" y="3408"/>
                <a:ext cx="122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292910"/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24" name="Rectangle 78"/>
              <p:cNvSpPr>
                <a:spLocks noChangeArrowheads="1"/>
              </p:cNvSpPr>
              <p:nvPr/>
            </p:nvSpPr>
            <p:spPr bwMode="auto">
              <a:xfrm>
                <a:off x="3844" y="3408"/>
                <a:ext cx="122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292910"/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25" name="Rectangle 79"/>
              <p:cNvSpPr>
                <a:spLocks noChangeArrowheads="1"/>
              </p:cNvSpPr>
              <p:nvPr/>
            </p:nvSpPr>
            <p:spPr bwMode="auto">
              <a:xfrm>
                <a:off x="3228" y="3408"/>
                <a:ext cx="58" cy="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26" name="Rectangle 80"/>
              <p:cNvSpPr>
                <a:spLocks noChangeArrowheads="1"/>
              </p:cNvSpPr>
              <p:nvPr/>
            </p:nvSpPr>
            <p:spPr bwMode="auto">
              <a:xfrm>
                <a:off x="3948" y="3408"/>
                <a:ext cx="122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292910"/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27" name="Rectangle 81"/>
              <p:cNvSpPr>
                <a:spLocks noChangeArrowheads="1"/>
              </p:cNvSpPr>
              <p:nvPr/>
            </p:nvSpPr>
            <p:spPr bwMode="auto">
              <a:xfrm>
                <a:off x="4049" y="3408"/>
                <a:ext cx="122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292910"/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28" name="Rectangle 82"/>
              <p:cNvSpPr>
                <a:spLocks noChangeArrowheads="1"/>
              </p:cNvSpPr>
              <p:nvPr/>
            </p:nvSpPr>
            <p:spPr bwMode="auto">
              <a:xfrm>
                <a:off x="4150" y="3408"/>
                <a:ext cx="122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292910"/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29" name="Rectangle 83"/>
              <p:cNvSpPr>
                <a:spLocks noChangeArrowheads="1"/>
              </p:cNvSpPr>
              <p:nvPr/>
            </p:nvSpPr>
            <p:spPr bwMode="auto">
              <a:xfrm>
                <a:off x="4253" y="3408"/>
                <a:ext cx="121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292910"/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30" name="Rectangle 84"/>
              <p:cNvSpPr>
                <a:spLocks noChangeArrowheads="1"/>
              </p:cNvSpPr>
              <p:nvPr/>
            </p:nvSpPr>
            <p:spPr bwMode="auto">
              <a:xfrm>
                <a:off x="4356" y="3408"/>
                <a:ext cx="122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292910"/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31" name="Rectangle 85"/>
              <p:cNvSpPr>
                <a:spLocks noChangeArrowheads="1"/>
              </p:cNvSpPr>
              <p:nvPr/>
            </p:nvSpPr>
            <p:spPr bwMode="auto">
              <a:xfrm>
                <a:off x="4458" y="3408"/>
                <a:ext cx="121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292910"/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32" name="Rectangle 86"/>
              <p:cNvSpPr>
                <a:spLocks noChangeArrowheads="1"/>
              </p:cNvSpPr>
              <p:nvPr/>
            </p:nvSpPr>
            <p:spPr bwMode="auto">
              <a:xfrm>
                <a:off x="4558" y="3408"/>
                <a:ext cx="122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292910"/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33" name="Rectangle 87"/>
              <p:cNvSpPr>
                <a:spLocks noChangeArrowheads="1"/>
              </p:cNvSpPr>
              <p:nvPr/>
            </p:nvSpPr>
            <p:spPr bwMode="auto">
              <a:xfrm>
                <a:off x="4661" y="3408"/>
                <a:ext cx="122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292910"/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34" name="Rectangle 88"/>
              <p:cNvSpPr>
                <a:spLocks noChangeArrowheads="1"/>
              </p:cNvSpPr>
              <p:nvPr/>
            </p:nvSpPr>
            <p:spPr bwMode="auto">
              <a:xfrm>
                <a:off x="4767" y="3408"/>
                <a:ext cx="122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292910"/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35" name="Rectangle 89"/>
              <p:cNvSpPr>
                <a:spLocks noChangeArrowheads="1"/>
              </p:cNvSpPr>
              <p:nvPr/>
            </p:nvSpPr>
            <p:spPr bwMode="auto">
              <a:xfrm>
                <a:off x="4869" y="3408"/>
                <a:ext cx="121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292910"/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36" name="Rectangle 90"/>
              <p:cNvSpPr>
                <a:spLocks noChangeArrowheads="1"/>
              </p:cNvSpPr>
              <p:nvPr/>
            </p:nvSpPr>
            <p:spPr bwMode="auto">
              <a:xfrm>
                <a:off x="4972" y="3408"/>
                <a:ext cx="123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292910"/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37" name="Rectangle 91"/>
              <p:cNvSpPr>
                <a:spLocks noChangeArrowheads="1"/>
              </p:cNvSpPr>
              <p:nvPr/>
            </p:nvSpPr>
            <p:spPr bwMode="auto">
              <a:xfrm>
                <a:off x="5074" y="3408"/>
                <a:ext cx="122" cy="192"/>
              </a:xfrm>
              <a:prstGeom prst="rect">
                <a:avLst/>
              </a:prstGeom>
              <a:gradFill rotWithShape="0">
                <a:gsLst>
                  <a:gs pos="0">
                    <a:srgbClr val="FFFF61"/>
                  </a:gs>
                  <a:gs pos="50000">
                    <a:srgbClr val="292910"/>
                  </a:gs>
                  <a:gs pos="100000">
                    <a:srgbClr val="FFFF6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5613" name="Line 92"/>
            <p:cNvSpPr>
              <a:spLocks noChangeShapeType="1"/>
            </p:cNvSpPr>
            <p:nvPr/>
          </p:nvSpPr>
          <p:spPr bwMode="auto">
            <a:xfrm>
              <a:off x="4115" y="2832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 type="none" w="med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14" name="Line 93"/>
            <p:cNvSpPr>
              <a:spLocks noChangeShapeType="1"/>
            </p:cNvSpPr>
            <p:nvPr/>
          </p:nvSpPr>
          <p:spPr bwMode="auto">
            <a:xfrm>
              <a:off x="4210" y="2832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 type="none" w="med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15" name="Line 94"/>
            <p:cNvSpPr>
              <a:spLocks noChangeShapeType="1"/>
            </p:cNvSpPr>
            <p:nvPr/>
          </p:nvSpPr>
          <p:spPr bwMode="auto">
            <a:xfrm>
              <a:off x="3840" y="2976"/>
              <a:ext cx="252" cy="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 type="none" w="med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16" name="Line 95"/>
            <p:cNvSpPr>
              <a:spLocks noChangeShapeType="1"/>
            </p:cNvSpPr>
            <p:nvPr/>
          </p:nvSpPr>
          <p:spPr bwMode="auto">
            <a:xfrm>
              <a:off x="4236" y="2976"/>
              <a:ext cx="228" cy="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25617" name="Object 96"/>
            <p:cNvGraphicFramePr>
              <a:graphicFrameLocks noChangeAspect="1"/>
            </p:cNvGraphicFramePr>
            <p:nvPr/>
          </p:nvGraphicFramePr>
          <p:xfrm>
            <a:off x="4464" y="2832"/>
            <a:ext cx="18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04" name="Equation" r:id="rId21" imgW="165100" imgH="254000" progId="Equation.3">
                    <p:embed/>
                  </p:oleObj>
                </mc:Choice>
                <mc:Fallback>
                  <p:oleObj name="Equation" r:id="rId21" imgW="165100" imgH="254000" progId="Equation.3">
                    <p:embed/>
                    <p:pic>
                      <p:nvPicPr>
                        <p:cNvPr id="0" name="Object 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2832"/>
                          <a:ext cx="18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2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9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29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429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429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121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"/>
          <p:cNvSpPr>
            <a:spLocks noChangeArrowheads="1"/>
          </p:cNvSpPr>
          <p:nvPr/>
        </p:nvSpPr>
        <p:spPr bwMode="auto">
          <a:xfrm>
            <a:off x="323850" y="908050"/>
            <a:ext cx="8496300" cy="368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</a:rPr>
              <a:t>【</a:t>
            </a:r>
            <a:r>
              <a:rPr lang="zh-CN" altLang="en-US" sz="2800">
                <a:solidFill>
                  <a:srgbClr val="FF33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</a:rPr>
              <a:t>10.4】</a:t>
            </a:r>
            <a:r>
              <a:rPr lang="zh-CN" altLang="en-US" sz="2800">
                <a:latin typeface="Times New Roman" panose="02020603050405020304" pitchFamily="18" charset="0"/>
              </a:rPr>
              <a:t>在半导体元件的生产中，为测定硅片上的</a:t>
            </a:r>
            <a:r>
              <a:rPr lang="en-US" altLang="zh-CN" sz="2800">
                <a:latin typeface="Times New Roman" panose="02020603050405020304" pitchFamily="18" charset="0"/>
              </a:rPr>
              <a:t>SiO</a:t>
            </a:r>
            <a:r>
              <a:rPr lang="en-US" altLang="zh-CN" sz="2800" baseline="-25000">
                <a:latin typeface="Times New Roman" panose="02020603050405020304" pitchFamily="18" charset="0"/>
              </a:rPr>
              <a:t>2</a:t>
            </a:r>
            <a:r>
              <a:rPr lang="zh-CN" altLang="en-US" sz="2800">
                <a:latin typeface="Times New Roman" panose="02020603050405020304" pitchFamily="18" charset="0"/>
              </a:rPr>
              <a:t>薄膜的厚度，可以将</a:t>
            </a:r>
            <a:r>
              <a:rPr lang="en-US" altLang="zh-CN" sz="2800">
                <a:latin typeface="Times New Roman" panose="02020603050405020304" pitchFamily="18" charset="0"/>
              </a:rPr>
              <a:t>SiO</a:t>
            </a:r>
            <a:r>
              <a:rPr lang="en-US" altLang="zh-CN" sz="2800" baseline="-25000">
                <a:latin typeface="Times New Roman" panose="02020603050405020304" pitchFamily="18" charset="0"/>
              </a:rPr>
              <a:t>2</a:t>
            </a:r>
            <a:r>
              <a:rPr lang="zh-CN" altLang="en-US" sz="2800">
                <a:latin typeface="Times New Roman" panose="02020603050405020304" pitchFamily="18" charset="0"/>
              </a:rPr>
              <a:t>薄膜磨成劈形。如图所示。已知</a:t>
            </a:r>
            <a:r>
              <a:rPr lang="en-US" altLang="zh-CN" sz="2800">
                <a:latin typeface="Times New Roman" panose="02020603050405020304" pitchFamily="18" charset="0"/>
              </a:rPr>
              <a:t>SiO</a:t>
            </a:r>
            <a:r>
              <a:rPr lang="en-US" altLang="zh-CN" sz="2800" baseline="-25000">
                <a:latin typeface="Times New Roman" panose="02020603050405020304" pitchFamily="18" charset="0"/>
              </a:rPr>
              <a:t>2</a:t>
            </a:r>
            <a:r>
              <a:rPr lang="zh-CN" altLang="en-US" sz="2800">
                <a:latin typeface="Times New Roman" panose="02020603050405020304" pitchFamily="18" charset="0"/>
              </a:rPr>
              <a:t>的折射率为</a:t>
            </a:r>
            <a:r>
              <a:rPr lang="en-US" altLang="zh-CN" sz="2800">
                <a:latin typeface="Times New Roman" panose="02020603050405020304" pitchFamily="18" charset="0"/>
              </a:rPr>
              <a:t>1.46</a:t>
            </a:r>
            <a:r>
              <a:rPr lang="zh-CN" altLang="en-US" sz="2800">
                <a:latin typeface="Times New Roman" panose="02020603050405020304" pitchFamily="18" charset="0"/>
              </a:rPr>
              <a:t>，</a:t>
            </a:r>
            <a:r>
              <a:rPr lang="en-US" altLang="zh-CN" sz="2800">
                <a:latin typeface="Times New Roman" panose="02020603050405020304" pitchFamily="18" charset="0"/>
              </a:rPr>
              <a:t>Si</a:t>
            </a:r>
            <a:r>
              <a:rPr lang="zh-CN" altLang="en-US" sz="2800">
                <a:latin typeface="Times New Roman" panose="02020603050405020304" pitchFamily="18" charset="0"/>
              </a:rPr>
              <a:t>的折射率为</a:t>
            </a:r>
            <a:r>
              <a:rPr lang="en-US" altLang="zh-CN" sz="2800">
                <a:latin typeface="Times New Roman" panose="02020603050405020304" pitchFamily="18" charset="0"/>
              </a:rPr>
              <a:t>3.42</a:t>
            </a:r>
            <a:r>
              <a:rPr lang="zh-CN" altLang="en-US" sz="2800">
                <a:latin typeface="Times New Roman" panose="02020603050405020304" pitchFamily="18" charset="0"/>
              </a:rPr>
              <a:t>，问（</a:t>
            </a:r>
            <a:r>
              <a:rPr lang="en-US" altLang="zh-CN" sz="2800">
                <a:latin typeface="Times New Roman" panose="02020603050405020304" pitchFamily="18" charset="0"/>
              </a:rPr>
              <a:t>1</a:t>
            </a:r>
            <a:r>
              <a:rPr lang="zh-CN" altLang="en-US" sz="2800">
                <a:latin typeface="Times New Roman" panose="02020603050405020304" pitchFamily="18" charset="0"/>
              </a:rPr>
              <a:t>）劈尖棱边处的干涉条纹是明条纹还是暗条纹？（</a:t>
            </a:r>
            <a:r>
              <a:rPr lang="en-US" altLang="zh-CN" sz="2800">
                <a:latin typeface="Times New Roman" panose="02020603050405020304" pitchFamily="18" charset="0"/>
              </a:rPr>
              <a:t>2</a:t>
            </a:r>
            <a:r>
              <a:rPr lang="zh-CN" altLang="en-US" sz="2800">
                <a:latin typeface="Times New Roman" panose="02020603050405020304" pitchFamily="18" charset="0"/>
              </a:rPr>
              <a:t>）若用波长为</a:t>
            </a:r>
            <a:r>
              <a:rPr lang="en-US" altLang="zh-CN" sz="2800">
                <a:latin typeface="Times New Roman" panose="02020603050405020304" pitchFamily="18" charset="0"/>
              </a:rPr>
              <a:t>546.1nm</a:t>
            </a:r>
            <a:r>
              <a:rPr lang="zh-CN" altLang="en-US" sz="2800">
                <a:latin typeface="Times New Roman" panose="02020603050405020304" pitchFamily="18" charset="0"/>
              </a:rPr>
              <a:t>的绿光照射时，观察到劈形膜上出现了</a:t>
            </a:r>
            <a:r>
              <a:rPr lang="en-US" altLang="zh-CN" sz="2800">
                <a:latin typeface="Times New Roman" panose="02020603050405020304" pitchFamily="18" charset="0"/>
              </a:rPr>
              <a:t>7</a:t>
            </a:r>
            <a:r>
              <a:rPr lang="zh-CN" altLang="en-US" sz="2800">
                <a:latin typeface="Times New Roman" panose="02020603050405020304" pitchFamily="18" charset="0"/>
              </a:rPr>
              <a:t>个条纹的间距，问</a:t>
            </a:r>
            <a:r>
              <a:rPr lang="en-US" altLang="zh-CN" sz="2800">
                <a:latin typeface="Times New Roman" panose="02020603050405020304" pitchFamily="18" charset="0"/>
              </a:rPr>
              <a:t>SiO</a:t>
            </a:r>
            <a:r>
              <a:rPr lang="en-US" altLang="zh-CN" sz="2800" baseline="-25000">
                <a:latin typeface="Times New Roman" panose="02020603050405020304" pitchFamily="18" charset="0"/>
              </a:rPr>
              <a:t>2</a:t>
            </a:r>
            <a:r>
              <a:rPr lang="zh-CN" altLang="en-US" sz="2800">
                <a:latin typeface="Times New Roman" panose="02020603050405020304" pitchFamily="18" charset="0"/>
              </a:rPr>
              <a:t>薄膜的厚度是多少？ 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pic>
        <p:nvPicPr>
          <p:cNvPr id="26627" name="Picture 5" descr="干涉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4221163"/>
            <a:ext cx="2881312" cy="1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539750" y="908050"/>
            <a:ext cx="7493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解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800">
                <a:latin typeface="Times New Roman" panose="02020603050405020304" pitchFamily="18" charset="0"/>
              </a:rPr>
              <a:t> </a:t>
            </a:r>
            <a:endParaRPr lang="en-US" altLang="zh-CN" sz="2800">
              <a:latin typeface="Times New Roman" panose="02020603050405020304" pitchFamily="18" charset="0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2124075" y="981075"/>
            <a:ext cx="26177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</a:rPr>
              <a:t>由于  </a:t>
            </a:r>
            <a:r>
              <a:rPr lang="en-US" altLang="zh-CN" sz="2800">
                <a:latin typeface="Times New Roman" panose="02020603050405020304" pitchFamily="18" charset="0"/>
              </a:rPr>
              <a:t>n</a:t>
            </a:r>
            <a:r>
              <a:rPr lang="en-US" altLang="zh-CN" sz="2800" baseline="-25000">
                <a:latin typeface="Times New Roman" panose="02020603050405020304" pitchFamily="18" charset="0"/>
              </a:rPr>
              <a:t>1</a:t>
            </a:r>
            <a:r>
              <a:rPr lang="en-US" altLang="zh-CN" sz="2800">
                <a:latin typeface="Times New Roman" panose="02020603050405020304" pitchFamily="18" charset="0"/>
              </a:rPr>
              <a:t>&lt;n</a:t>
            </a:r>
            <a:r>
              <a:rPr lang="en-US" altLang="zh-CN" sz="2800" baseline="-25000">
                <a:latin typeface="Times New Roman" panose="02020603050405020304" pitchFamily="18" charset="0"/>
              </a:rPr>
              <a:t>2</a:t>
            </a:r>
            <a:r>
              <a:rPr lang="en-US" altLang="zh-CN" sz="2800">
                <a:latin typeface="Times New Roman" panose="02020603050405020304" pitchFamily="18" charset="0"/>
              </a:rPr>
              <a:t>&lt;n</a:t>
            </a:r>
            <a:r>
              <a:rPr lang="en-US" altLang="zh-CN" sz="2800" baseline="-25000">
                <a:latin typeface="Times New Roman" panose="02020603050405020304" pitchFamily="18" charset="0"/>
              </a:rPr>
              <a:t>3</a:t>
            </a:r>
            <a:r>
              <a:rPr lang="en-US" altLang="zh-CN" sz="2800">
                <a:latin typeface="Times New Roman" panose="02020603050405020304" pitchFamily="18" charset="0"/>
              </a:rPr>
              <a:t>, </a:t>
            </a:r>
            <a:endParaRPr lang="en-US" altLang="zh-CN" sz="2800">
              <a:latin typeface="Times New Roman" panose="02020603050405020304" pitchFamily="18" charset="0"/>
            </a:endParaRPr>
          </a:p>
        </p:txBody>
      </p:sp>
      <p:sp>
        <p:nvSpPr>
          <p:cNvPr id="90118" name="Rectangle 6"/>
          <p:cNvSpPr>
            <a:spLocks noChangeArrowheads="1"/>
          </p:cNvSpPr>
          <p:nvPr/>
        </p:nvSpPr>
        <p:spPr bwMode="auto">
          <a:xfrm>
            <a:off x="468313" y="1628775"/>
            <a:ext cx="8131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</a:rPr>
              <a:t>不存在额外光程差，在棱边处为等厚干涉的明纹。 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27653" name="Rectangle 8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90119" name="Object 7"/>
          <p:cNvGraphicFramePr>
            <a:graphicFrameLocks noChangeAspect="1"/>
          </p:cNvGraphicFramePr>
          <p:nvPr/>
        </p:nvGraphicFramePr>
        <p:xfrm>
          <a:off x="2411413" y="5373688"/>
          <a:ext cx="496887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7" name="Equation" r:id="rId1" imgW="1548765" imgH="431800" progId="Equation.DSMT4">
                  <p:embed/>
                </p:oleObj>
              </mc:Choice>
              <mc:Fallback>
                <p:oleObj name="Equation" r:id="rId1" imgW="1548765" imgH="431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5373688"/>
                        <a:ext cx="4968875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21" name="Rectangle 9"/>
          <p:cNvSpPr>
            <a:spLocks noChangeArrowheads="1"/>
          </p:cNvSpPr>
          <p:nvPr/>
        </p:nvSpPr>
        <p:spPr bwMode="auto">
          <a:xfrm>
            <a:off x="236538" y="4587875"/>
            <a:ext cx="8907462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</a:rPr>
              <a:t>     出现</a:t>
            </a:r>
            <a:r>
              <a:rPr lang="en-US" altLang="zh-CN" sz="2800">
                <a:latin typeface="Times New Roman" panose="02020603050405020304" pitchFamily="18" charset="0"/>
              </a:rPr>
              <a:t>7</a:t>
            </a:r>
            <a:r>
              <a:rPr lang="zh-CN" altLang="en-US" sz="2800">
                <a:latin typeface="Times New Roman" panose="02020603050405020304" pitchFamily="18" charset="0"/>
              </a:rPr>
              <a:t>个条纹间距的劈形膜最厚处的厚度，即待测的</a:t>
            </a:r>
            <a:r>
              <a:rPr lang="en-US" altLang="zh-CN" sz="2800">
                <a:latin typeface="Times New Roman" panose="02020603050405020304" pitchFamily="18" charset="0"/>
              </a:rPr>
              <a:t>SiO</a:t>
            </a:r>
            <a:r>
              <a:rPr lang="en-US" altLang="zh-CN" sz="2800" baseline="-25000">
                <a:latin typeface="Times New Roman" panose="02020603050405020304" pitchFamily="18" charset="0"/>
              </a:rPr>
              <a:t>2</a:t>
            </a:r>
            <a:r>
              <a:rPr lang="zh-CN" altLang="en-US" sz="2800">
                <a:latin typeface="Times New Roman" panose="02020603050405020304" pitchFamily="18" charset="0"/>
              </a:rPr>
              <a:t>薄膜厚度为</a:t>
            </a:r>
            <a:r>
              <a:rPr lang="en-US" altLang="zh-CN" sz="2800">
                <a:latin typeface="Times New Roman" panose="02020603050405020304" pitchFamily="18" charset="0"/>
              </a:rPr>
              <a:t>:</a:t>
            </a:r>
            <a:endParaRPr lang="en-US" altLang="zh-CN" sz="2800">
              <a:latin typeface="Times New Roman" panose="02020603050405020304" pitchFamily="18" charset="0"/>
            </a:endParaRPr>
          </a:p>
        </p:txBody>
      </p:sp>
      <p:graphicFrame>
        <p:nvGraphicFramePr>
          <p:cNvPr id="90122" name="Object 10"/>
          <p:cNvGraphicFramePr>
            <a:graphicFrameLocks noChangeAspect="1"/>
          </p:cNvGraphicFramePr>
          <p:nvPr/>
        </p:nvGraphicFramePr>
        <p:xfrm>
          <a:off x="3419475" y="3789363"/>
          <a:ext cx="1512888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8" name="Equation" r:id="rId3" imgW="596900" imgH="431800" progId="Equation.DSMT4">
                  <p:embed/>
                </p:oleObj>
              </mc:Choice>
              <mc:Fallback>
                <p:oleObj name="Equation" r:id="rId3" imgW="596900" imgH="431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3789363"/>
                        <a:ext cx="1512888" cy="96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24" name="Rectangle 12"/>
          <p:cNvSpPr>
            <a:spLocks noChangeArrowheads="1"/>
          </p:cNvSpPr>
          <p:nvPr/>
        </p:nvSpPr>
        <p:spPr bwMode="auto">
          <a:xfrm>
            <a:off x="468313" y="3414713"/>
            <a:ext cx="65230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</a:rPr>
              <a:t>（</a:t>
            </a:r>
            <a:r>
              <a:rPr lang="en-US" altLang="zh-CN" sz="2800">
                <a:latin typeface="Times New Roman" panose="02020603050405020304" pitchFamily="18" charset="0"/>
              </a:rPr>
              <a:t>2</a:t>
            </a:r>
            <a:r>
              <a:rPr lang="zh-CN" altLang="en-US" sz="2800">
                <a:latin typeface="Times New Roman" panose="02020603050405020304" pitchFamily="18" charset="0"/>
              </a:rPr>
              <a:t>）相邻明纹所对应的劈形膜的厚度为 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90125" name="Object 13"/>
          <p:cNvGraphicFramePr>
            <a:graphicFrameLocks noChangeAspect="1"/>
          </p:cNvGraphicFramePr>
          <p:nvPr/>
        </p:nvGraphicFramePr>
        <p:xfrm>
          <a:off x="2916238" y="2781300"/>
          <a:ext cx="4606925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9" name="Equation" r:id="rId5" imgW="1714500" imgH="241300" progId="Equation.DSMT4">
                  <p:embed/>
                </p:oleObj>
              </mc:Choice>
              <mc:Fallback>
                <p:oleObj name="Equation" r:id="rId5" imgW="1714500" imgH="2413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2781300"/>
                        <a:ext cx="4606925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27" name="Rectangle 15"/>
          <p:cNvSpPr>
            <a:spLocks noChangeArrowheads="1"/>
          </p:cNvSpPr>
          <p:nvPr/>
        </p:nvSpPr>
        <p:spPr bwMode="auto">
          <a:xfrm>
            <a:off x="755650" y="2205038"/>
            <a:ext cx="68595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</a:rPr>
              <a:t>各明纹位置所对应的劈形薄膜厚度</a:t>
            </a:r>
            <a:r>
              <a:rPr lang="en-US" altLang="zh-CN" sz="2800">
                <a:latin typeface="Times New Roman" panose="02020603050405020304" pitchFamily="18" charset="0"/>
              </a:rPr>
              <a:t>e</a:t>
            </a:r>
            <a:r>
              <a:rPr lang="zh-CN" altLang="en-US" sz="2800">
                <a:latin typeface="Times New Roman" panose="02020603050405020304" pitchFamily="18" charset="0"/>
              </a:rPr>
              <a:t>满足 ：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0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0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0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0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0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0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8" grpId="0"/>
      <p:bldP spid="90121" grpId="0"/>
      <p:bldP spid="90124" grpId="0"/>
      <p:bldP spid="9012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ChangeArrowheads="1"/>
          </p:cNvSpPr>
          <p:nvPr/>
        </p:nvSpPr>
        <p:spPr bwMode="auto">
          <a:xfrm>
            <a:off x="250825" y="908050"/>
            <a:ext cx="8642350" cy="368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3300"/>
                </a:solidFill>
                <a:latin typeface="宋体" panose="02010600030101010101" pitchFamily="2" charset="-122"/>
              </a:rPr>
              <a:t>【</a:t>
            </a:r>
            <a:r>
              <a:rPr lang="zh-CN" altLang="en-US" sz="2800">
                <a:solidFill>
                  <a:srgbClr val="FF3300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sz="2800">
                <a:solidFill>
                  <a:srgbClr val="FF3300"/>
                </a:solidFill>
                <a:latin typeface="宋体" panose="02010600030101010101" pitchFamily="2" charset="-122"/>
              </a:rPr>
              <a:t>10.5】</a:t>
            </a:r>
            <a:r>
              <a:rPr lang="zh-CN" altLang="en-US" sz="2800">
                <a:latin typeface="Times New Roman" panose="02020603050405020304" pitchFamily="18" charset="0"/>
              </a:rPr>
              <a:t>为了测量金属细丝的直径，把金属丝夹在两块平玻璃之间，形成劈尖，如图所示，如用单色光垂直照射 ，就得到等厚干涉条纹。测出干涉条纹的间距，就可以算出金属丝的直径。某次的测量结果为：单色光的波长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zh-CN" altLang="en-US" sz="2800">
                <a:latin typeface="Times New Roman" panose="02020603050405020304" pitchFamily="18" charset="0"/>
              </a:rPr>
              <a:t> </a:t>
            </a:r>
            <a:r>
              <a:rPr kumimoji="1" lang="en-US" altLang="zh-CN" sz="2800">
                <a:latin typeface="Times New Roman" panose="02020603050405020304" pitchFamily="18" charset="0"/>
              </a:rPr>
              <a:t>=589.3 nm,</a:t>
            </a:r>
            <a:r>
              <a:rPr lang="zh-CN" altLang="en-US" sz="2800">
                <a:latin typeface="Times New Roman" panose="02020603050405020304" pitchFamily="18" charset="0"/>
              </a:rPr>
              <a:t>金属丝与劈间顶点间的距离</a:t>
            </a:r>
            <a:r>
              <a:rPr lang="en-US" altLang="zh-CN" sz="2800" i="1">
                <a:latin typeface="Times New Roman" panose="02020603050405020304" pitchFamily="18" charset="0"/>
              </a:rPr>
              <a:t>L</a:t>
            </a:r>
            <a:r>
              <a:rPr lang="en-US" altLang="zh-CN" sz="2800">
                <a:latin typeface="Times New Roman" panose="02020603050405020304" pitchFamily="18" charset="0"/>
              </a:rPr>
              <a:t>=28.880 mm</a:t>
            </a:r>
            <a:r>
              <a:rPr lang="zh-CN" altLang="en-US" sz="2800">
                <a:latin typeface="Times New Roman" panose="02020603050405020304" pitchFamily="18" charset="0"/>
              </a:rPr>
              <a:t>，</a:t>
            </a:r>
            <a:r>
              <a:rPr lang="en-US" altLang="zh-CN" sz="2800">
                <a:latin typeface="Times New Roman" panose="02020603050405020304" pitchFamily="18" charset="0"/>
              </a:rPr>
              <a:t>30</a:t>
            </a:r>
            <a:r>
              <a:rPr lang="zh-CN" altLang="en-US" sz="2800">
                <a:latin typeface="Times New Roman" panose="02020603050405020304" pitchFamily="18" charset="0"/>
              </a:rPr>
              <a:t>条明纹间得距离为</a:t>
            </a:r>
            <a:r>
              <a:rPr lang="en-US" altLang="zh-CN" sz="2800">
                <a:latin typeface="Times New Roman" panose="02020603050405020304" pitchFamily="18" charset="0"/>
              </a:rPr>
              <a:t>4.295 mm,</a:t>
            </a:r>
            <a:r>
              <a:rPr lang="zh-CN" altLang="en-US" sz="2800">
                <a:latin typeface="Times New Roman" panose="02020603050405020304" pitchFamily="18" charset="0"/>
              </a:rPr>
              <a:t>求金属丝的直径</a:t>
            </a:r>
            <a:r>
              <a:rPr lang="en-US" altLang="zh-CN" sz="2800" i="1">
                <a:latin typeface="Times New Roman" panose="02020603050405020304" pitchFamily="18" charset="0"/>
              </a:rPr>
              <a:t>D</a:t>
            </a:r>
            <a:r>
              <a:rPr lang="zh-CN" altLang="en-US" sz="2800">
                <a:latin typeface="Times New Roman" panose="02020603050405020304" pitchFamily="18" charset="0"/>
              </a:rPr>
              <a:t>？                 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pic>
        <p:nvPicPr>
          <p:cNvPr id="447491" name="Picture 3" descr="T12-5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4149725"/>
            <a:ext cx="4537075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7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49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8514" name="Object 2"/>
          <p:cNvGraphicFramePr>
            <a:graphicFrameLocks noChangeAspect="1"/>
          </p:cNvGraphicFramePr>
          <p:nvPr/>
        </p:nvGraphicFramePr>
        <p:xfrm>
          <a:off x="900113" y="1628775"/>
          <a:ext cx="2519362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2" name="公式" r:id="rId1" imgW="663575" imgH="250825" progId="Equation.3">
                  <p:embed/>
                </p:oleObj>
              </mc:Choice>
              <mc:Fallback>
                <p:oleObj name="公式" r:id="rId1" imgW="663575" imgH="25082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628775"/>
                        <a:ext cx="2519362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8515" name="Rectangle 3"/>
          <p:cNvSpPr>
            <a:spLocks noChangeArrowheads="1"/>
          </p:cNvSpPr>
          <p:nvPr/>
        </p:nvSpPr>
        <p:spPr bwMode="auto">
          <a:xfrm>
            <a:off x="395288" y="965200"/>
            <a:ext cx="11826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解：</a:t>
            </a:r>
            <a:r>
              <a:rPr lang="zh-CN" altLang="en-US" sz="2800">
                <a:latin typeface="Times New Roman" panose="02020603050405020304" pitchFamily="18" charset="0"/>
              </a:rPr>
              <a:t>    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448516" name="Object 4"/>
          <p:cNvGraphicFramePr>
            <a:graphicFrameLocks noChangeAspect="1"/>
          </p:cNvGraphicFramePr>
          <p:nvPr/>
        </p:nvGraphicFramePr>
        <p:xfrm>
          <a:off x="792163" y="2781300"/>
          <a:ext cx="1943100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3" name="Equation" r:id="rId3" imgW="489585" imgH="250825" progId="Equation.DSMT4">
                  <p:embed/>
                </p:oleObj>
              </mc:Choice>
              <mc:Fallback>
                <p:oleObj name="Equation" r:id="rId3" imgW="489585" imgH="250825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2781300"/>
                        <a:ext cx="1943100" cy="1141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8517" name="Object 5"/>
          <p:cNvGraphicFramePr>
            <a:graphicFrameLocks noChangeAspect="1"/>
          </p:cNvGraphicFramePr>
          <p:nvPr/>
        </p:nvGraphicFramePr>
        <p:xfrm>
          <a:off x="3119438" y="2781300"/>
          <a:ext cx="247332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4" name="Equation" r:id="rId5" imgW="624840" imgH="250825" progId="Equation.DSMT4">
                  <p:embed/>
                </p:oleObj>
              </mc:Choice>
              <mc:Fallback>
                <p:oleObj name="Equation" r:id="rId5" imgW="624840" imgH="25082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9438" y="2781300"/>
                        <a:ext cx="2473325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8518" name="Object 6"/>
          <p:cNvGraphicFramePr>
            <a:graphicFrameLocks noChangeAspect="1"/>
          </p:cNvGraphicFramePr>
          <p:nvPr/>
        </p:nvGraphicFramePr>
        <p:xfrm>
          <a:off x="827088" y="5229225"/>
          <a:ext cx="316865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5" name="公式" r:id="rId7" imgW="843280" imgH="90170" progId="Equation.3">
                  <p:embed/>
                </p:oleObj>
              </mc:Choice>
              <mc:Fallback>
                <p:oleObj name="公式" r:id="rId7" imgW="843280" imgH="9017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229225"/>
                        <a:ext cx="3168650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8519" name="Object 7"/>
          <p:cNvGraphicFramePr>
            <a:graphicFrameLocks noChangeAspect="1"/>
          </p:cNvGraphicFramePr>
          <p:nvPr/>
        </p:nvGraphicFramePr>
        <p:xfrm>
          <a:off x="1836738" y="3789363"/>
          <a:ext cx="1800225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6" name="公式" r:id="rId9" imgW="412115" imgH="250825" progId="Equation.3">
                  <p:embed/>
                </p:oleObj>
              </mc:Choice>
              <mc:Fallback>
                <p:oleObj name="公式" r:id="rId9" imgW="412115" imgH="25082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738" y="3789363"/>
                        <a:ext cx="1800225" cy="120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8520" name="Rectangle 8"/>
          <p:cNvSpPr>
            <a:spLocks noChangeArrowheads="1"/>
          </p:cNvSpPr>
          <p:nvPr/>
        </p:nvSpPr>
        <p:spPr bwMode="auto">
          <a:xfrm>
            <a:off x="1331913" y="965200"/>
            <a:ext cx="4667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</a:rPr>
              <a:t>相邻两条明纹间的间距                   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448521" name="AutoShape 9"/>
          <p:cNvSpPr>
            <a:spLocks noChangeArrowheads="1"/>
          </p:cNvSpPr>
          <p:nvPr/>
        </p:nvSpPr>
        <p:spPr bwMode="auto">
          <a:xfrm>
            <a:off x="971550" y="4292600"/>
            <a:ext cx="647700" cy="144463"/>
          </a:xfrm>
          <a:prstGeom prst="rightArrow">
            <a:avLst>
              <a:gd name="adj1" fmla="val 50000"/>
              <a:gd name="adj2" fmla="val 11208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pic>
        <p:nvPicPr>
          <p:cNvPr id="448522" name="Picture 10" descr="T12-5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4005263"/>
            <a:ext cx="44640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8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8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8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8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8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8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8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48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48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515" grpId="0" autoUpdateAnimBg="0" build="p"/>
      <p:bldP spid="448520" grpId="0"/>
      <p:bldP spid="4485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9701" name="Rectangle 5"/>
          <p:cNvSpPr/>
          <p:nvPr/>
        </p:nvSpPr>
        <p:spPr>
          <a:xfrm>
            <a:off x="755650" y="2133600"/>
            <a:ext cx="6248400" cy="11604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类型：</a:t>
            </a:r>
            <a:r>
              <a:rPr lang="zh-CN" altLang="en-US" sz="2800" b="1" dirty="0">
                <a:solidFill>
                  <a:srgbClr val="3333CC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</a:rPr>
              <a:t>· </a:t>
            </a:r>
            <a:r>
              <a:rPr lang="zh-CN" altLang="en-US" sz="2800" b="1" dirty="0">
                <a:latin typeface="Times New Roman" panose="02020603050405020304" pitchFamily="18" charset="0"/>
              </a:rPr>
              <a:t>普通光源</a:t>
            </a:r>
            <a:r>
              <a:rPr lang="en-US" altLang="zh-CN" sz="2800" b="1" dirty="0">
                <a:latin typeface="Times New Roman" panose="02020603050405020304" pitchFamily="18" charset="0"/>
              </a:rPr>
              <a:t>(</a:t>
            </a:r>
            <a:r>
              <a:rPr lang="zh-CN" altLang="en-US" sz="2800" b="1" dirty="0">
                <a:latin typeface="Times New Roman" panose="02020603050405020304" pitchFamily="18" charset="0"/>
              </a:rPr>
              <a:t>自发辐射</a:t>
            </a:r>
            <a:r>
              <a:rPr lang="en-US" altLang="zh-CN" sz="2800" b="1" dirty="0">
                <a:latin typeface="Times New Roman" panose="02020603050405020304" pitchFamily="18" charset="0"/>
              </a:rPr>
              <a:t>)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            </a:t>
            </a:r>
            <a:r>
              <a:rPr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</a:rPr>
              <a:t>· </a:t>
            </a:r>
            <a:r>
              <a:rPr lang="zh-CN" altLang="en-US" sz="2800" b="1" dirty="0">
                <a:latin typeface="Times New Roman" panose="02020603050405020304" pitchFamily="18" charset="0"/>
              </a:rPr>
              <a:t>激光光源</a:t>
            </a:r>
            <a:r>
              <a:rPr lang="en-US" altLang="zh-CN" sz="2800" b="1" dirty="0">
                <a:latin typeface="Times New Roman" panose="02020603050405020304" pitchFamily="18" charset="0"/>
              </a:rPr>
              <a:t>(</a:t>
            </a:r>
            <a:r>
              <a:rPr lang="zh-CN" altLang="en-US" sz="2800" b="1" dirty="0">
                <a:latin typeface="Times New Roman" panose="02020603050405020304" pitchFamily="18" charset="0"/>
              </a:rPr>
              <a:t>受激辐射</a:t>
            </a:r>
            <a:r>
              <a:rPr lang="en-US" altLang="zh-CN" sz="2800" b="1" dirty="0">
                <a:latin typeface="Times New Roman" panose="02020603050405020304" pitchFamily="18" charset="0"/>
              </a:rPr>
              <a:t>)</a:t>
            </a:r>
            <a:endParaRPr lang="en-US" altLang="zh-CN" sz="2800" b="1" dirty="0">
              <a:latin typeface="Times New Roman" panose="02020603050405020304" pitchFamily="18" charset="0"/>
            </a:endParaRPr>
          </a:p>
        </p:txBody>
      </p:sp>
      <p:sp>
        <p:nvSpPr>
          <p:cNvPr id="29702" name="Text Box 6"/>
          <p:cNvSpPr txBox="1"/>
          <p:nvPr/>
        </p:nvSpPr>
        <p:spPr>
          <a:xfrm>
            <a:off x="684213" y="3357563"/>
            <a:ext cx="3294062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热（辐射）光源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29703" name="Text Box 7"/>
          <p:cNvSpPr txBox="1"/>
          <p:nvPr/>
        </p:nvSpPr>
        <p:spPr>
          <a:xfrm>
            <a:off x="2124075" y="3933825"/>
            <a:ext cx="4679950" cy="5191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白炽灯、弧光灯、太阳</a:t>
            </a:r>
            <a:endParaRPr lang="zh-CN" altLang="en-US" sz="2800" dirty="0">
              <a:latin typeface="Times New Roman" panose="02020603050405020304" pitchFamily="18" charset="0"/>
              <a:sym typeface="MT Extra" panose="05050102010205020202" pitchFamily="18" charset="2"/>
            </a:endParaRPr>
          </a:p>
        </p:txBody>
      </p:sp>
      <p:sp>
        <p:nvSpPr>
          <p:cNvPr id="29704" name="Text Box 8"/>
          <p:cNvSpPr txBox="1"/>
          <p:nvPr/>
        </p:nvSpPr>
        <p:spPr>
          <a:xfrm>
            <a:off x="539750" y="4437063"/>
            <a:ext cx="4608513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非热辐射光源（冷光源）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29705" name="Text Box 9"/>
          <p:cNvSpPr txBox="1"/>
          <p:nvPr/>
        </p:nvSpPr>
        <p:spPr>
          <a:xfrm>
            <a:off x="2085975" y="5013325"/>
            <a:ext cx="5942013" cy="5191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气体放电管、日光灯、萤火虫</a:t>
            </a:r>
            <a:endParaRPr lang="zh-CN" altLang="en-US" sz="2800" dirty="0">
              <a:latin typeface="Times New Roman" panose="02020603050405020304" pitchFamily="18" charset="0"/>
              <a:sym typeface="MT Extra" panose="05050102010205020202" pitchFamily="18" charset="2"/>
            </a:endParaRPr>
          </a:p>
        </p:txBody>
      </p:sp>
      <p:sp>
        <p:nvSpPr>
          <p:cNvPr id="29716" name="Rectangle 20"/>
          <p:cNvSpPr/>
          <p:nvPr/>
        </p:nvSpPr>
        <p:spPr>
          <a:xfrm>
            <a:off x="395288" y="836613"/>
            <a:ext cx="286385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3</a:t>
            </a:r>
            <a:r>
              <a:rPr lang="zh-CN" altLang="en-US" sz="2800" b="1" dirty="0">
                <a:latin typeface="宋体" panose="02010600030101010101" pitchFamily="2" charset="-122"/>
              </a:rPr>
              <a:t>、相干光的获得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  <p:sp>
        <p:nvSpPr>
          <p:cNvPr id="29717" name="Text Box 21"/>
          <p:cNvSpPr txBox="1"/>
          <p:nvPr/>
        </p:nvSpPr>
        <p:spPr>
          <a:xfrm>
            <a:off x="468313" y="1484313"/>
            <a:ext cx="5256212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能够发光的物体称为光源</a:t>
            </a:r>
            <a:r>
              <a:rPr lang="zh-CN" altLang="en-US" sz="2800" b="1" dirty="0">
                <a:solidFill>
                  <a:srgbClr val="FF3300"/>
                </a:solidFill>
                <a:latin typeface="宋体" panose="02010600030101010101" pitchFamily="2" charset="-122"/>
              </a:rPr>
              <a:t>。</a:t>
            </a:r>
            <a:endParaRPr lang="zh-CN" altLang="en-US" sz="2800" b="1" dirty="0">
              <a:solidFill>
                <a:srgbClr val="FF3300"/>
              </a:solidFill>
              <a:latin typeface="宋体" panose="02010600030101010101" pitchFamily="2" charset="-122"/>
            </a:endParaRPr>
          </a:p>
        </p:txBody>
      </p:sp>
      <p:sp>
        <p:nvSpPr>
          <p:cNvPr id="29718" name="Text Box 22"/>
          <p:cNvSpPr txBox="1"/>
          <p:nvPr/>
        </p:nvSpPr>
        <p:spPr>
          <a:xfrm>
            <a:off x="611188" y="5589588"/>
            <a:ext cx="5181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普通光源的发光机制：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716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297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297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297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297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297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297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1" grpId="0"/>
      <p:bldP spid="29702" grpId="0"/>
      <p:bldP spid="29703" grpId="0"/>
      <p:bldP spid="29704" grpId="0"/>
      <p:bldP spid="29705" grpId="0"/>
      <p:bldP spid="29717" grpId="0"/>
      <p:bldP spid="297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836613"/>
            <a:ext cx="8964613" cy="163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3300"/>
                </a:solidFill>
                <a:latin typeface="宋体" panose="02010600030101010101" pitchFamily="2" charset="-122"/>
              </a:rPr>
              <a:t>【</a:t>
            </a:r>
            <a:r>
              <a:rPr lang="zh-CN" altLang="en-US" sz="2800">
                <a:solidFill>
                  <a:srgbClr val="FF3300"/>
                </a:solidFill>
                <a:latin typeface="宋体" panose="02010600030101010101" pitchFamily="2" charset="-122"/>
              </a:rPr>
              <a:t>例题</a:t>
            </a:r>
            <a:r>
              <a:rPr lang="en-US" altLang="zh-CN" sz="2800">
                <a:solidFill>
                  <a:srgbClr val="FF3300"/>
                </a:solidFill>
                <a:latin typeface="宋体" panose="02010600030101010101" pitchFamily="2" charset="-122"/>
              </a:rPr>
              <a:t>】</a:t>
            </a:r>
            <a:r>
              <a:rPr lang="zh-CN" altLang="en-US" sz="2800">
                <a:solidFill>
                  <a:srgbClr val="1C1C1C"/>
                </a:solidFill>
                <a:latin typeface="Times New Roman" panose="02020603050405020304" pitchFamily="18" charset="0"/>
              </a:rPr>
              <a:t>为了测量图中薄膜的厚度，现以波长为</a:t>
            </a:r>
            <a:r>
              <a:rPr lang="en-US" altLang="zh-CN" sz="2800">
                <a:solidFill>
                  <a:srgbClr val="1C1C1C"/>
                </a:solidFill>
                <a:latin typeface="Times New Roman" panose="02020603050405020304" pitchFamily="18" charset="0"/>
              </a:rPr>
              <a:t>632.8</a:t>
            </a:r>
            <a:r>
              <a:rPr lang="en-US" altLang="zh-CN" sz="2800" i="1">
                <a:solidFill>
                  <a:srgbClr val="1C1C1C"/>
                </a:solidFill>
                <a:latin typeface="Times New Roman" panose="02020603050405020304" pitchFamily="18" charset="0"/>
              </a:rPr>
              <a:t>nm</a:t>
            </a:r>
            <a:r>
              <a:rPr lang="en-US" altLang="zh-CN" sz="2800">
                <a:solidFill>
                  <a:srgbClr val="1C1C1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>
                <a:solidFill>
                  <a:srgbClr val="1C1C1C"/>
                </a:solidFill>
                <a:latin typeface="Times New Roman" panose="02020603050405020304" pitchFamily="18" charset="0"/>
              </a:rPr>
              <a:t>的光垂直入射，观察到薄膜劈形端共展现</a:t>
            </a:r>
            <a:r>
              <a:rPr lang="en-US" altLang="zh-CN" sz="2800">
                <a:solidFill>
                  <a:srgbClr val="1C1C1C"/>
                </a:solidFill>
                <a:latin typeface="Times New Roman" panose="02020603050405020304" pitchFamily="18" charset="0"/>
              </a:rPr>
              <a:t>15</a:t>
            </a:r>
            <a:r>
              <a:rPr lang="zh-CN" altLang="en-US" sz="2800">
                <a:solidFill>
                  <a:srgbClr val="1C1C1C"/>
                </a:solidFill>
                <a:latin typeface="Times New Roman" panose="02020603050405020304" pitchFamily="18" charset="0"/>
              </a:rPr>
              <a:t>条暗纹</a:t>
            </a:r>
            <a:r>
              <a:rPr lang="en-US" altLang="zh-CN" sz="2800">
                <a:solidFill>
                  <a:srgbClr val="1C1C1C"/>
                </a:solidFill>
                <a:latin typeface="Times New Roman" panose="02020603050405020304" pitchFamily="18" charset="0"/>
              </a:rPr>
              <a:t>,</a:t>
            </a:r>
            <a:r>
              <a:rPr lang="zh-CN" altLang="en-US" sz="2800">
                <a:solidFill>
                  <a:srgbClr val="1C1C1C"/>
                </a:solidFill>
                <a:latin typeface="Times New Roman" panose="02020603050405020304" pitchFamily="18" charset="0"/>
              </a:rPr>
              <a:t>而且在</a:t>
            </a:r>
            <a:r>
              <a:rPr lang="en-US" altLang="zh-CN" sz="2800" i="1">
                <a:solidFill>
                  <a:srgbClr val="1C1C1C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800">
                <a:solidFill>
                  <a:srgbClr val="1C1C1C"/>
                </a:solidFill>
                <a:latin typeface="Times New Roman" panose="02020603050405020304" pitchFamily="18" charset="0"/>
              </a:rPr>
              <a:t>处是一条暗纹</a:t>
            </a:r>
            <a:r>
              <a:rPr lang="en-US" altLang="zh-CN" sz="2800">
                <a:solidFill>
                  <a:srgbClr val="1C1C1C"/>
                </a:solidFill>
                <a:latin typeface="Times New Roman" panose="02020603050405020304" pitchFamily="18" charset="0"/>
              </a:rPr>
              <a:t>,</a:t>
            </a:r>
            <a:r>
              <a:rPr lang="zh-CN" altLang="en-US" sz="2800">
                <a:solidFill>
                  <a:srgbClr val="1C1C1C"/>
                </a:solidFill>
                <a:latin typeface="Times New Roman" panose="02020603050405020304" pitchFamily="18" charset="0"/>
              </a:rPr>
              <a:t>设膜的折射率为</a:t>
            </a:r>
            <a:r>
              <a:rPr lang="en-US" altLang="zh-CN" sz="2800">
                <a:solidFill>
                  <a:srgbClr val="1C1C1C"/>
                </a:solidFill>
                <a:latin typeface="Times New Roman" panose="02020603050405020304" pitchFamily="18" charset="0"/>
              </a:rPr>
              <a:t>2.2</a:t>
            </a:r>
            <a:r>
              <a:rPr lang="zh-CN" altLang="en-US" sz="2800">
                <a:solidFill>
                  <a:srgbClr val="1C1C1C"/>
                </a:solidFill>
                <a:latin typeface="Times New Roman" panose="02020603050405020304" pitchFamily="18" charset="0"/>
              </a:rPr>
              <a:t>，求膜的厚度。 </a:t>
            </a: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0723" name="Group 3"/>
          <p:cNvGrpSpPr/>
          <p:nvPr/>
        </p:nvGrpSpPr>
        <p:grpSpPr bwMode="auto">
          <a:xfrm>
            <a:off x="5580063" y="2492375"/>
            <a:ext cx="3076575" cy="1368425"/>
            <a:chOff x="3560" y="1570"/>
            <a:chExt cx="1938" cy="862"/>
          </a:xfrm>
        </p:grpSpPr>
        <p:grpSp>
          <p:nvGrpSpPr>
            <p:cNvPr id="30736" name="Group 4"/>
            <p:cNvGrpSpPr/>
            <p:nvPr/>
          </p:nvGrpSpPr>
          <p:grpSpPr bwMode="auto">
            <a:xfrm>
              <a:off x="3560" y="1570"/>
              <a:ext cx="1938" cy="862"/>
              <a:chOff x="3515" y="1344"/>
              <a:chExt cx="1938" cy="862"/>
            </a:xfrm>
          </p:grpSpPr>
          <p:sp>
            <p:nvSpPr>
              <p:cNvPr id="30738" name="Rectangle 5"/>
              <p:cNvSpPr>
                <a:spLocks noChangeArrowheads="1"/>
              </p:cNvSpPr>
              <p:nvPr/>
            </p:nvSpPr>
            <p:spPr bwMode="auto">
              <a:xfrm>
                <a:off x="3833" y="1979"/>
                <a:ext cx="1497" cy="227"/>
              </a:xfrm>
              <a:prstGeom prst="rect">
                <a:avLst/>
              </a:prstGeom>
              <a:solidFill>
                <a:schemeClr val="accent1"/>
              </a:solidFill>
              <a:ln w="1587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739" name="AutoShape 6"/>
              <p:cNvSpPr>
                <a:spLocks noChangeArrowheads="1"/>
              </p:cNvSpPr>
              <p:nvPr/>
            </p:nvSpPr>
            <p:spPr bwMode="auto">
              <a:xfrm>
                <a:off x="3833" y="1570"/>
                <a:ext cx="1496" cy="409"/>
              </a:xfrm>
              <a:prstGeom prst="rtTriangle">
                <a:avLst/>
              </a:prstGeom>
              <a:solidFill>
                <a:srgbClr val="CCFFCC"/>
              </a:solidFill>
              <a:ln w="1587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740" name="Line 7"/>
              <p:cNvSpPr>
                <a:spLocks noChangeShapeType="1"/>
              </p:cNvSpPr>
              <p:nvPr/>
            </p:nvSpPr>
            <p:spPr bwMode="auto">
              <a:xfrm>
                <a:off x="3515" y="1570"/>
                <a:ext cx="2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0741" name="Line 8"/>
              <p:cNvSpPr>
                <a:spLocks noChangeShapeType="1"/>
              </p:cNvSpPr>
              <p:nvPr/>
            </p:nvSpPr>
            <p:spPr bwMode="auto">
              <a:xfrm>
                <a:off x="3515" y="1979"/>
                <a:ext cx="2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0742" name="Line 9"/>
              <p:cNvSpPr>
                <a:spLocks noChangeShapeType="1"/>
              </p:cNvSpPr>
              <p:nvPr/>
            </p:nvSpPr>
            <p:spPr bwMode="auto">
              <a:xfrm>
                <a:off x="3606" y="1888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0743" name="Line 10"/>
              <p:cNvSpPr>
                <a:spLocks noChangeShapeType="1"/>
              </p:cNvSpPr>
              <p:nvPr/>
            </p:nvSpPr>
            <p:spPr bwMode="auto">
              <a:xfrm flipV="1">
                <a:off x="3606" y="1570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30744" name="Object 11"/>
              <p:cNvGraphicFramePr>
                <a:graphicFrameLocks noChangeAspect="1"/>
              </p:cNvGraphicFramePr>
              <p:nvPr/>
            </p:nvGraphicFramePr>
            <p:xfrm>
              <a:off x="3515" y="1696"/>
              <a:ext cx="151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10" name="公式" r:id="rId1" imgW="139700" imgH="177800" progId="Equation.3">
                      <p:embed/>
                    </p:oleObj>
                  </mc:Choice>
                  <mc:Fallback>
                    <p:oleObj name="公式" r:id="rId1" imgW="139700" imgH="177800" progId="Equation.3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15" y="1696"/>
                            <a:ext cx="151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745" name="Object 12"/>
              <p:cNvGraphicFramePr>
                <a:graphicFrameLocks noChangeAspect="1"/>
              </p:cNvGraphicFramePr>
              <p:nvPr/>
            </p:nvGraphicFramePr>
            <p:xfrm>
              <a:off x="3742" y="1344"/>
              <a:ext cx="205" cy="2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11" name="公式" r:id="rId3" imgW="127000" imgH="139700" progId="Equation.3">
                      <p:embed/>
                    </p:oleObj>
                  </mc:Choice>
                  <mc:Fallback>
                    <p:oleObj name="公式" r:id="rId3" imgW="127000" imgH="139700" progId="Equation.3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42" y="1344"/>
                            <a:ext cx="205" cy="2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746" name="Object 13"/>
              <p:cNvGraphicFramePr>
                <a:graphicFrameLocks noChangeAspect="1"/>
              </p:cNvGraphicFramePr>
              <p:nvPr/>
            </p:nvGraphicFramePr>
            <p:xfrm>
              <a:off x="5284" y="1706"/>
              <a:ext cx="169" cy="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12" name="公式" r:id="rId5" imgW="127000" imgH="177165" progId="Equation.3">
                      <p:embed/>
                    </p:oleObj>
                  </mc:Choice>
                  <mc:Fallback>
                    <p:oleObj name="公式" r:id="rId5" imgW="127000" imgH="177165" progId="Equation.3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84" y="1706"/>
                            <a:ext cx="169" cy="2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0737" name="Text Box 14"/>
            <p:cNvSpPr txBox="1">
              <a:spLocks noChangeArrowheads="1"/>
            </p:cNvSpPr>
            <p:nvPr/>
          </p:nvSpPr>
          <p:spPr bwMode="auto">
            <a:xfrm>
              <a:off x="4059" y="2205"/>
              <a:ext cx="37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3300"/>
                  </a:solidFill>
                  <a:latin typeface="Times New Roman" panose="02020603050405020304" pitchFamily="18" charset="0"/>
                </a:rPr>
                <a:t>玻璃</a:t>
              </a:r>
              <a:endParaRPr lang="zh-CN" altLang="en-US" sz="16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33167" name="Rectangle 15"/>
          <p:cNvSpPr>
            <a:spLocks noChangeArrowheads="1"/>
          </p:cNvSpPr>
          <p:nvPr/>
        </p:nvSpPr>
        <p:spPr bwMode="auto">
          <a:xfrm>
            <a:off x="395288" y="2349500"/>
            <a:ext cx="66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3300"/>
                </a:solidFill>
                <a:latin typeface="Times New Roman" panose="02020603050405020304" pitchFamily="18" charset="0"/>
              </a:rPr>
              <a:t>解</a:t>
            </a: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</a:rPr>
              <a:t>:</a:t>
            </a:r>
            <a:endParaRPr lang="en-US" altLang="zh-CN" sz="280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3168" name="Rectangle 16"/>
          <p:cNvSpPr>
            <a:spLocks noChangeArrowheads="1"/>
          </p:cNvSpPr>
          <p:nvPr/>
        </p:nvSpPr>
        <p:spPr bwMode="auto">
          <a:xfrm>
            <a:off x="1116013" y="2338388"/>
            <a:ext cx="4113212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1C1C1C"/>
                </a:solidFill>
                <a:latin typeface="Times New Roman" panose="02020603050405020304" pitchFamily="18" charset="0"/>
              </a:rPr>
              <a:t>在劈尖状薄膜产生暗条纹</a:t>
            </a: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1C1C1C"/>
                </a:solidFill>
                <a:latin typeface="Times New Roman" panose="02020603050405020304" pitchFamily="18" charset="0"/>
              </a:rPr>
              <a:t>的条件为：</a:t>
            </a: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26" name="Rectangle 17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433170" name="Object 18"/>
          <p:cNvGraphicFramePr>
            <a:graphicFrameLocks noChangeAspect="1"/>
          </p:cNvGraphicFramePr>
          <p:nvPr/>
        </p:nvGraphicFramePr>
        <p:xfrm>
          <a:off x="585788" y="3213100"/>
          <a:ext cx="4906962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3" name="Equation" r:id="rId7" imgW="2413000" imgH="393700" progId="Equation.DSMT4">
                  <p:embed/>
                </p:oleObj>
              </mc:Choice>
              <mc:Fallback>
                <p:oleObj name="Equation" r:id="rId7" imgW="2413000" imgH="3937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88" y="3213100"/>
                        <a:ext cx="4906962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3171" name="Rectangle 19"/>
          <p:cNvSpPr>
            <a:spLocks noChangeArrowheads="1"/>
          </p:cNvSpPr>
          <p:nvPr/>
        </p:nvSpPr>
        <p:spPr bwMode="auto">
          <a:xfrm>
            <a:off x="468313" y="4221163"/>
            <a:ext cx="3330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1C1C1C"/>
                </a:solidFill>
                <a:latin typeface="Times New Roman" panose="02020603050405020304" pitchFamily="18" charset="0"/>
              </a:rPr>
              <a:t>在薄膜</a:t>
            </a:r>
            <a:r>
              <a:rPr lang="en-US" altLang="zh-CN" sz="2800" i="1">
                <a:solidFill>
                  <a:srgbClr val="1C1C1C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800">
                <a:solidFill>
                  <a:srgbClr val="1C1C1C"/>
                </a:solidFill>
                <a:latin typeface="Times New Roman" panose="02020603050405020304" pitchFamily="18" charset="0"/>
              </a:rPr>
              <a:t>处，</a:t>
            </a:r>
            <a:r>
              <a:rPr lang="en-US" altLang="zh-CN" sz="2800" i="1">
                <a:solidFill>
                  <a:srgbClr val="1C1C1C"/>
                </a:solidFill>
                <a:latin typeface="Times New Roman" panose="02020603050405020304" pitchFamily="18" charset="0"/>
              </a:rPr>
              <a:t>d </a:t>
            </a:r>
            <a:r>
              <a:rPr lang="en-US" altLang="zh-CN" sz="2800">
                <a:solidFill>
                  <a:srgbClr val="1C1C1C"/>
                </a:solidFill>
                <a:latin typeface="Times New Roman" panose="02020603050405020304" pitchFamily="18" charset="0"/>
              </a:rPr>
              <a:t>= 0</a:t>
            </a:r>
            <a:r>
              <a:rPr lang="zh-CN" altLang="en-US" sz="2800">
                <a:solidFill>
                  <a:srgbClr val="1C1C1C"/>
                </a:solidFill>
                <a:latin typeface="Times New Roman" panose="02020603050405020304" pitchFamily="18" charset="0"/>
              </a:rPr>
              <a:t>， </a:t>
            </a: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33172" name="Object 20"/>
          <p:cNvGraphicFramePr>
            <a:graphicFrameLocks noChangeAspect="1"/>
          </p:cNvGraphicFramePr>
          <p:nvPr/>
        </p:nvGraphicFramePr>
        <p:xfrm>
          <a:off x="3635375" y="4006850"/>
          <a:ext cx="9080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4" name="公式" r:id="rId9" imgW="405765" imgH="393065" progId="Equation.3">
                  <p:embed/>
                </p:oleObj>
              </mc:Choice>
              <mc:Fallback>
                <p:oleObj name="公式" r:id="rId9" imgW="405765" imgH="393065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4006850"/>
                        <a:ext cx="9080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3173" name="Rectangle 21"/>
          <p:cNvSpPr>
            <a:spLocks noChangeArrowheads="1"/>
          </p:cNvSpPr>
          <p:nvPr/>
        </p:nvSpPr>
        <p:spPr bwMode="auto">
          <a:xfrm>
            <a:off x="4716463" y="4221163"/>
            <a:ext cx="3219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1C1C1C"/>
                </a:solidFill>
                <a:latin typeface="Times New Roman" panose="02020603050405020304" pitchFamily="18" charset="0"/>
              </a:rPr>
              <a:t>所以</a:t>
            </a:r>
            <a:r>
              <a:rPr lang="en-US" altLang="zh-CN" sz="2800" i="1">
                <a:solidFill>
                  <a:srgbClr val="1C1C1C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800">
                <a:solidFill>
                  <a:srgbClr val="1C1C1C"/>
                </a:solidFill>
                <a:latin typeface="Times New Roman" panose="02020603050405020304" pitchFamily="18" charset="0"/>
              </a:rPr>
              <a:t>处是暗条纹，</a:t>
            </a: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3174" name="Rectangle 22"/>
          <p:cNvSpPr>
            <a:spLocks noChangeArrowheads="1"/>
          </p:cNvSpPr>
          <p:nvPr/>
        </p:nvSpPr>
        <p:spPr bwMode="auto">
          <a:xfrm>
            <a:off x="611188" y="4941888"/>
            <a:ext cx="7346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1C1C1C"/>
                </a:solidFill>
                <a:latin typeface="Times New Roman" panose="02020603050405020304" pitchFamily="18" charset="0"/>
              </a:rPr>
              <a:t>第</a:t>
            </a:r>
            <a:r>
              <a:rPr lang="en-US" altLang="zh-CN" sz="2800">
                <a:solidFill>
                  <a:srgbClr val="1C1C1C"/>
                </a:solidFill>
                <a:latin typeface="Times New Roman" panose="02020603050405020304" pitchFamily="18" charset="0"/>
              </a:rPr>
              <a:t>15</a:t>
            </a:r>
            <a:r>
              <a:rPr lang="zh-CN" altLang="en-US" sz="2800">
                <a:solidFill>
                  <a:srgbClr val="1C1C1C"/>
                </a:solidFill>
                <a:latin typeface="Times New Roman" panose="02020603050405020304" pitchFamily="18" charset="0"/>
              </a:rPr>
              <a:t>条暗纹在薄膜</a:t>
            </a:r>
            <a:r>
              <a:rPr lang="en-US" altLang="zh-CN" sz="2800">
                <a:solidFill>
                  <a:srgbClr val="1C1C1C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800">
                <a:solidFill>
                  <a:srgbClr val="1C1C1C"/>
                </a:solidFill>
                <a:latin typeface="Times New Roman" panose="02020603050405020304" pitchFamily="18" charset="0"/>
              </a:rPr>
              <a:t>处，故它对应的级数</a:t>
            </a:r>
            <a:r>
              <a:rPr lang="en-US" altLang="zh-CN" sz="2800" i="1">
                <a:solidFill>
                  <a:srgbClr val="1C1C1C"/>
                </a:solidFill>
                <a:latin typeface="Times New Roman" panose="02020603050405020304" pitchFamily="18" charset="0"/>
              </a:rPr>
              <a:t>k </a:t>
            </a:r>
            <a:r>
              <a:rPr lang="en-US" altLang="zh-CN" sz="2800">
                <a:solidFill>
                  <a:srgbClr val="1C1C1C"/>
                </a:solidFill>
                <a:latin typeface="Times New Roman" panose="02020603050405020304" pitchFamily="18" charset="0"/>
              </a:rPr>
              <a:t>= 14</a:t>
            </a:r>
            <a:endParaRPr lang="en-US" altLang="zh-CN" sz="2800">
              <a:solidFill>
                <a:srgbClr val="1C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32" name="Rectangle 23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433176" name="Object 24"/>
          <p:cNvGraphicFramePr>
            <a:graphicFrameLocks noChangeAspect="1"/>
          </p:cNvGraphicFramePr>
          <p:nvPr/>
        </p:nvGraphicFramePr>
        <p:xfrm>
          <a:off x="468313" y="5445125"/>
          <a:ext cx="3313112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5" name="公式" r:id="rId11" imgW="1701800" imgH="393700" progId="Equation.3">
                  <p:embed/>
                </p:oleObj>
              </mc:Choice>
              <mc:Fallback>
                <p:oleObj name="公式" r:id="rId11" imgW="1701800" imgH="3937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445125"/>
                        <a:ext cx="3313112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4" name="Rectangle 25"/>
          <p:cNvSpPr>
            <a:spLocks noChangeArrowheads="1"/>
          </p:cNvSpPr>
          <p:nvPr/>
        </p:nvSpPr>
        <p:spPr bwMode="auto">
          <a:xfrm>
            <a:off x="0" y="3213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433178" name="Object 26"/>
          <p:cNvGraphicFramePr>
            <a:graphicFrameLocks noChangeAspect="1"/>
          </p:cNvGraphicFramePr>
          <p:nvPr/>
        </p:nvGraphicFramePr>
        <p:xfrm>
          <a:off x="4500563" y="5516563"/>
          <a:ext cx="4248150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6" name="Equation" r:id="rId13" imgW="1930400" imgH="393700" progId="Equation.DSMT4">
                  <p:embed/>
                </p:oleObj>
              </mc:Choice>
              <mc:Fallback>
                <p:oleObj name="Equation" r:id="rId13" imgW="1930400" imgH="3937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5516563"/>
                        <a:ext cx="4248150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4331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433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433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3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3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4331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433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433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60"/>
                            </p:stCondLst>
                            <p:childTnLst>
                              <p:par>
                                <p:cTn id="2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433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4331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433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433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33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3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3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433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167" grpId="0"/>
      <p:bldP spid="433168" grpId="0"/>
      <p:bldP spid="433171" grpId="0"/>
      <p:bldP spid="43317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0" y="1311275"/>
            <a:ext cx="1728788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FF0000"/>
                </a:solidFill>
                <a:latin typeface="宋体" panose="02010600030101010101" pitchFamily="2" charset="-122"/>
              </a:rPr>
              <a:t>牛顿环：</a:t>
            </a:r>
            <a:endParaRPr kumimoji="1" lang="zh-CN" altLang="en-US" sz="280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31747" name="Picture 3" descr="Untitled-1 copy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565400"/>
            <a:ext cx="4176712" cy="389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3132138" y="893763"/>
            <a:ext cx="23764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latin typeface="Tahoma" panose="020B0604030504040204" pitchFamily="34" charset="0"/>
              </a:rPr>
              <a:t>2</a:t>
            </a:r>
            <a:r>
              <a:rPr lang="zh-CN" altLang="en-US" sz="2800">
                <a:latin typeface="Tahoma" panose="020B0604030504040204" pitchFamily="34" charset="0"/>
              </a:rPr>
              <a:t>、牛顿环</a:t>
            </a:r>
            <a:endParaRPr lang="zh-CN" altLang="en-US" sz="2800">
              <a:latin typeface="Tahoma" panose="020B0604030504040204" pitchFamily="34" charset="0"/>
            </a:endParaRPr>
          </a:p>
        </p:txBody>
      </p:sp>
      <p:grpSp>
        <p:nvGrpSpPr>
          <p:cNvPr id="31749" name="Group 5"/>
          <p:cNvGrpSpPr/>
          <p:nvPr/>
        </p:nvGrpSpPr>
        <p:grpSpPr bwMode="auto">
          <a:xfrm>
            <a:off x="5076825" y="2420938"/>
            <a:ext cx="3438525" cy="3743325"/>
            <a:chOff x="624" y="1012"/>
            <a:chExt cx="2183" cy="2348"/>
          </a:xfrm>
        </p:grpSpPr>
        <p:sp>
          <p:nvSpPr>
            <p:cNvPr id="31751" name="Line 6"/>
            <p:cNvSpPr>
              <a:spLocks noChangeShapeType="1"/>
            </p:cNvSpPr>
            <p:nvPr/>
          </p:nvSpPr>
          <p:spPr bwMode="auto">
            <a:xfrm>
              <a:off x="2604" y="1104"/>
              <a:ext cx="0" cy="35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2" name="Line 7"/>
            <p:cNvSpPr>
              <a:spLocks noChangeShapeType="1"/>
            </p:cNvSpPr>
            <p:nvPr/>
          </p:nvSpPr>
          <p:spPr bwMode="auto">
            <a:xfrm>
              <a:off x="2080" y="1104"/>
              <a:ext cx="0" cy="35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3" name="Line 8"/>
            <p:cNvSpPr>
              <a:spLocks noChangeShapeType="1"/>
            </p:cNvSpPr>
            <p:nvPr/>
          </p:nvSpPr>
          <p:spPr bwMode="auto">
            <a:xfrm>
              <a:off x="2080" y="1452"/>
              <a:ext cx="52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4" name="Line 9"/>
            <p:cNvSpPr>
              <a:spLocks noChangeShapeType="1"/>
            </p:cNvSpPr>
            <p:nvPr/>
          </p:nvSpPr>
          <p:spPr bwMode="auto">
            <a:xfrm>
              <a:off x="2342" y="1445"/>
              <a:ext cx="0" cy="1637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5" name="Line 10"/>
            <p:cNvSpPr>
              <a:spLocks noChangeShapeType="1"/>
            </p:cNvSpPr>
            <p:nvPr/>
          </p:nvSpPr>
          <p:spPr bwMode="auto">
            <a:xfrm>
              <a:off x="2503" y="1460"/>
              <a:ext cx="0" cy="163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6" name="Line 11"/>
            <p:cNvSpPr>
              <a:spLocks noChangeShapeType="1"/>
            </p:cNvSpPr>
            <p:nvPr/>
          </p:nvSpPr>
          <p:spPr bwMode="auto">
            <a:xfrm>
              <a:off x="2182" y="1445"/>
              <a:ext cx="0" cy="1637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7" name="Line 12"/>
            <p:cNvSpPr>
              <a:spLocks noChangeShapeType="1"/>
            </p:cNvSpPr>
            <p:nvPr/>
          </p:nvSpPr>
          <p:spPr bwMode="auto">
            <a:xfrm flipV="1">
              <a:off x="2182" y="1638"/>
              <a:ext cx="0" cy="7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8" name="Line 13"/>
            <p:cNvSpPr>
              <a:spLocks noChangeShapeType="1"/>
            </p:cNvSpPr>
            <p:nvPr/>
          </p:nvSpPr>
          <p:spPr bwMode="auto">
            <a:xfrm flipV="1">
              <a:off x="2342" y="1638"/>
              <a:ext cx="0" cy="7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9" name="Line 14"/>
            <p:cNvSpPr>
              <a:spLocks noChangeShapeType="1"/>
            </p:cNvSpPr>
            <p:nvPr/>
          </p:nvSpPr>
          <p:spPr bwMode="auto">
            <a:xfrm flipV="1">
              <a:off x="2503" y="1638"/>
              <a:ext cx="0" cy="7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1760" name="Group 15"/>
            <p:cNvGrpSpPr/>
            <p:nvPr/>
          </p:nvGrpSpPr>
          <p:grpSpPr bwMode="auto">
            <a:xfrm>
              <a:off x="1962" y="2862"/>
              <a:ext cx="794" cy="206"/>
              <a:chOff x="3705" y="9105"/>
              <a:chExt cx="1410" cy="435"/>
            </a:xfrm>
          </p:grpSpPr>
          <p:sp>
            <p:nvSpPr>
              <p:cNvPr id="31822" name="Line 16"/>
              <p:cNvSpPr>
                <a:spLocks noChangeShapeType="1"/>
              </p:cNvSpPr>
              <p:nvPr/>
            </p:nvSpPr>
            <p:spPr bwMode="auto">
              <a:xfrm>
                <a:off x="3705" y="9105"/>
                <a:ext cx="141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23" name="Line 17"/>
              <p:cNvSpPr>
                <a:spLocks noChangeShapeType="1"/>
              </p:cNvSpPr>
              <p:nvPr/>
            </p:nvSpPr>
            <p:spPr bwMode="auto">
              <a:xfrm>
                <a:off x="3705" y="9105"/>
                <a:ext cx="0" cy="24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24" name="Line 18"/>
              <p:cNvSpPr>
                <a:spLocks noChangeShapeType="1"/>
              </p:cNvSpPr>
              <p:nvPr/>
            </p:nvSpPr>
            <p:spPr bwMode="auto">
              <a:xfrm>
                <a:off x="5100" y="9105"/>
                <a:ext cx="0" cy="24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25" name="Freeform 19"/>
              <p:cNvSpPr/>
              <p:nvPr/>
            </p:nvSpPr>
            <p:spPr bwMode="auto">
              <a:xfrm>
                <a:off x="3705" y="9330"/>
                <a:ext cx="1395" cy="210"/>
              </a:xfrm>
              <a:custGeom>
                <a:avLst/>
                <a:gdLst>
                  <a:gd name="T0" fmla="*/ 0 w 1395"/>
                  <a:gd name="T1" fmla="*/ 0 h 210"/>
                  <a:gd name="T2" fmla="*/ 690 w 1395"/>
                  <a:gd name="T3" fmla="*/ 210 h 210"/>
                  <a:gd name="T4" fmla="*/ 1395 w 1395"/>
                  <a:gd name="T5" fmla="*/ 0 h 21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395" h="210">
                    <a:moveTo>
                      <a:pt x="0" y="0"/>
                    </a:moveTo>
                    <a:cubicBezTo>
                      <a:pt x="229" y="105"/>
                      <a:pt x="458" y="210"/>
                      <a:pt x="690" y="210"/>
                    </a:cubicBezTo>
                    <a:cubicBezTo>
                      <a:pt x="922" y="210"/>
                      <a:pt x="1278" y="35"/>
                      <a:pt x="1395" y="0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761" name="Group 20"/>
            <p:cNvGrpSpPr/>
            <p:nvPr/>
          </p:nvGrpSpPr>
          <p:grpSpPr bwMode="auto">
            <a:xfrm>
              <a:off x="1912" y="3075"/>
              <a:ext cx="895" cy="150"/>
              <a:chOff x="3630" y="9555"/>
              <a:chExt cx="1590" cy="315"/>
            </a:xfrm>
          </p:grpSpPr>
          <p:sp>
            <p:nvSpPr>
              <p:cNvPr id="31818" name="Line 21"/>
              <p:cNvSpPr>
                <a:spLocks noChangeShapeType="1"/>
              </p:cNvSpPr>
              <p:nvPr/>
            </p:nvSpPr>
            <p:spPr bwMode="auto">
              <a:xfrm flipV="1">
                <a:off x="3630" y="9555"/>
                <a:ext cx="1590" cy="1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19" name="Line 22"/>
              <p:cNvSpPr>
                <a:spLocks noChangeShapeType="1"/>
              </p:cNvSpPr>
              <p:nvPr/>
            </p:nvSpPr>
            <p:spPr bwMode="auto">
              <a:xfrm>
                <a:off x="3630" y="9570"/>
                <a:ext cx="0" cy="3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20" name="Line 23"/>
              <p:cNvSpPr>
                <a:spLocks noChangeShapeType="1"/>
              </p:cNvSpPr>
              <p:nvPr/>
            </p:nvSpPr>
            <p:spPr bwMode="auto">
              <a:xfrm>
                <a:off x="3630" y="9870"/>
                <a:ext cx="159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21" name="Line 24"/>
              <p:cNvSpPr>
                <a:spLocks noChangeShapeType="1"/>
              </p:cNvSpPr>
              <p:nvPr/>
            </p:nvSpPr>
            <p:spPr bwMode="auto">
              <a:xfrm>
                <a:off x="5205" y="9570"/>
                <a:ext cx="0" cy="3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762" name="Group 25"/>
            <p:cNvGrpSpPr/>
            <p:nvPr/>
          </p:nvGrpSpPr>
          <p:grpSpPr bwMode="auto">
            <a:xfrm>
              <a:off x="2224" y="2919"/>
              <a:ext cx="93" cy="71"/>
              <a:chOff x="4185" y="9225"/>
              <a:chExt cx="165" cy="150"/>
            </a:xfrm>
          </p:grpSpPr>
          <p:sp>
            <p:nvSpPr>
              <p:cNvPr id="31815" name="Line 26"/>
              <p:cNvSpPr>
                <a:spLocks noChangeShapeType="1"/>
              </p:cNvSpPr>
              <p:nvPr/>
            </p:nvSpPr>
            <p:spPr bwMode="auto">
              <a:xfrm flipV="1">
                <a:off x="4185" y="9225"/>
                <a:ext cx="150" cy="1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16" name="Line 27"/>
              <p:cNvSpPr>
                <a:spLocks noChangeShapeType="1"/>
              </p:cNvSpPr>
              <p:nvPr/>
            </p:nvSpPr>
            <p:spPr bwMode="auto">
              <a:xfrm flipV="1">
                <a:off x="4185" y="9225"/>
                <a:ext cx="75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17" name="Line 28"/>
              <p:cNvSpPr>
                <a:spLocks noChangeShapeType="1"/>
              </p:cNvSpPr>
              <p:nvPr/>
            </p:nvSpPr>
            <p:spPr bwMode="auto">
              <a:xfrm flipV="1">
                <a:off x="4275" y="9285"/>
                <a:ext cx="75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763" name="Group 29"/>
            <p:cNvGrpSpPr/>
            <p:nvPr/>
          </p:nvGrpSpPr>
          <p:grpSpPr bwMode="auto">
            <a:xfrm>
              <a:off x="2038" y="2897"/>
              <a:ext cx="93" cy="72"/>
              <a:chOff x="4185" y="9225"/>
              <a:chExt cx="165" cy="150"/>
            </a:xfrm>
          </p:grpSpPr>
          <p:sp>
            <p:nvSpPr>
              <p:cNvPr id="31812" name="Line 30"/>
              <p:cNvSpPr>
                <a:spLocks noChangeShapeType="1"/>
              </p:cNvSpPr>
              <p:nvPr/>
            </p:nvSpPr>
            <p:spPr bwMode="auto">
              <a:xfrm flipV="1">
                <a:off x="4185" y="9225"/>
                <a:ext cx="150" cy="1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13" name="Line 31"/>
              <p:cNvSpPr>
                <a:spLocks noChangeShapeType="1"/>
              </p:cNvSpPr>
              <p:nvPr/>
            </p:nvSpPr>
            <p:spPr bwMode="auto">
              <a:xfrm flipV="1">
                <a:off x="4185" y="9225"/>
                <a:ext cx="75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14" name="Line 32"/>
              <p:cNvSpPr>
                <a:spLocks noChangeShapeType="1"/>
              </p:cNvSpPr>
              <p:nvPr/>
            </p:nvSpPr>
            <p:spPr bwMode="auto">
              <a:xfrm flipV="1">
                <a:off x="4275" y="9285"/>
                <a:ext cx="75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764" name="Group 33"/>
            <p:cNvGrpSpPr/>
            <p:nvPr/>
          </p:nvGrpSpPr>
          <p:grpSpPr bwMode="auto">
            <a:xfrm>
              <a:off x="2384" y="2912"/>
              <a:ext cx="93" cy="71"/>
              <a:chOff x="4185" y="9225"/>
              <a:chExt cx="165" cy="150"/>
            </a:xfrm>
          </p:grpSpPr>
          <p:sp>
            <p:nvSpPr>
              <p:cNvPr id="31809" name="Line 34"/>
              <p:cNvSpPr>
                <a:spLocks noChangeShapeType="1"/>
              </p:cNvSpPr>
              <p:nvPr/>
            </p:nvSpPr>
            <p:spPr bwMode="auto">
              <a:xfrm flipV="1">
                <a:off x="4185" y="9225"/>
                <a:ext cx="150" cy="1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10" name="Line 35"/>
              <p:cNvSpPr>
                <a:spLocks noChangeShapeType="1"/>
              </p:cNvSpPr>
              <p:nvPr/>
            </p:nvSpPr>
            <p:spPr bwMode="auto">
              <a:xfrm flipV="1">
                <a:off x="4185" y="9225"/>
                <a:ext cx="75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11" name="Line 36"/>
              <p:cNvSpPr>
                <a:spLocks noChangeShapeType="1"/>
              </p:cNvSpPr>
              <p:nvPr/>
            </p:nvSpPr>
            <p:spPr bwMode="auto">
              <a:xfrm flipV="1">
                <a:off x="4275" y="9285"/>
                <a:ext cx="75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765" name="Group 37"/>
            <p:cNvGrpSpPr/>
            <p:nvPr/>
          </p:nvGrpSpPr>
          <p:grpSpPr bwMode="auto">
            <a:xfrm>
              <a:off x="2545" y="2897"/>
              <a:ext cx="93" cy="72"/>
              <a:chOff x="4185" y="9225"/>
              <a:chExt cx="165" cy="150"/>
            </a:xfrm>
          </p:grpSpPr>
          <p:sp>
            <p:nvSpPr>
              <p:cNvPr id="31806" name="Line 38"/>
              <p:cNvSpPr>
                <a:spLocks noChangeShapeType="1"/>
              </p:cNvSpPr>
              <p:nvPr/>
            </p:nvSpPr>
            <p:spPr bwMode="auto">
              <a:xfrm flipV="1">
                <a:off x="4185" y="9225"/>
                <a:ext cx="150" cy="1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7" name="Line 39"/>
              <p:cNvSpPr>
                <a:spLocks noChangeShapeType="1"/>
              </p:cNvSpPr>
              <p:nvPr/>
            </p:nvSpPr>
            <p:spPr bwMode="auto">
              <a:xfrm flipV="1">
                <a:off x="4185" y="9225"/>
                <a:ext cx="75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8" name="Line 40"/>
              <p:cNvSpPr>
                <a:spLocks noChangeShapeType="1"/>
              </p:cNvSpPr>
              <p:nvPr/>
            </p:nvSpPr>
            <p:spPr bwMode="auto">
              <a:xfrm flipV="1">
                <a:off x="4275" y="9285"/>
                <a:ext cx="75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766" name="Group 41"/>
            <p:cNvGrpSpPr/>
            <p:nvPr/>
          </p:nvGrpSpPr>
          <p:grpSpPr bwMode="auto">
            <a:xfrm>
              <a:off x="2165" y="3111"/>
              <a:ext cx="93" cy="71"/>
              <a:chOff x="4185" y="9225"/>
              <a:chExt cx="165" cy="150"/>
            </a:xfrm>
          </p:grpSpPr>
          <p:sp>
            <p:nvSpPr>
              <p:cNvPr id="31803" name="Line 42"/>
              <p:cNvSpPr>
                <a:spLocks noChangeShapeType="1"/>
              </p:cNvSpPr>
              <p:nvPr/>
            </p:nvSpPr>
            <p:spPr bwMode="auto">
              <a:xfrm flipV="1">
                <a:off x="4185" y="9225"/>
                <a:ext cx="150" cy="1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4" name="Line 43"/>
              <p:cNvSpPr>
                <a:spLocks noChangeShapeType="1"/>
              </p:cNvSpPr>
              <p:nvPr/>
            </p:nvSpPr>
            <p:spPr bwMode="auto">
              <a:xfrm flipV="1">
                <a:off x="4185" y="9225"/>
                <a:ext cx="75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5" name="Line 44"/>
              <p:cNvSpPr>
                <a:spLocks noChangeShapeType="1"/>
              </p:cNvSpPr>
              <p:nvPr/>
            </p:nvSpPr>
            <p:spPr bwMode="auto">
              <a:xfrm flipV="1">
                <a:off x="4275" y="9285"/>
                <a:ext cx="75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767" name="Group 45"/>
            <p:cNvGrpSpPr/>
            <p:nvPr/>
          </p:nvGrpSpPr>
          <p:grpSpPr bwMode="auto">
            <a:xfrm>
              <a:off x="2004" y="3111"/>
              <a:ext cx="93" cy="71"/>
              <a:chOff x="4185" y="9225"/>
              <a:chExt cx="165" cy="150"/>
            </a:xfrm>
          </p:grpSpPr>
          <p:sp>
            <p:nvSpPr>
              <p:cNvPr id="31800" name="Line 46"/>
              <p:cNvSpPr>
                <a:spLocks noChangeShapeType="1"/>
              </p:cNvSpPr>
              <p:nvPr/>
            </p:nvSpPr>
            <p:spPr bwMode="auto">
              <a:xfrm flipV="1">
                <a:off x="4185" y="9225"/>
                <a:ext cx="150" cy="1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1" name="Line 47"/>
              <p:cNvSpPr>
                <a:spLocks noChangeShapeType="1"/>
              </p:cNvSpPr>
              <p:nvPr/>
            </p:nvSpPr>
            <p:spPr bwMode="auto">
              <a:xfrm flipV="1">
                <a:off x="4185" y="9225"/>
                <a:ext cx="75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2" name="Line 48"/>
              <p:cNvSpPr>
                <a:spLocks noChangeShapeType="1"/>
              </p:cNvSpPr>
              <p:nvPr/>
            </p:nvSpPr>
            <p:spPr bwMode="auto">
              <a:xfrm flipV="1">
                <a:off x="4275" y="9285"/>
                <a:ext cx="75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768" name="Group 49"/>
            <p:cNvGrpSpPr/>
            <p:nvPr/>
          </p:nvGrpSpPr>
          <p:grpSpPr bwMode="auto">
            <a:xfrm>
              <a:off x="2444" y="3111"/>
              <a:ext cx="92" cy="71"/>
              <a:chOff x="4185" y="9225"/>
              <a:chExt cx="165" cy="150"/>
            </a:xfrm>
          </p:grpSpPr>
          <p:sp>
            <p:nvSpPr>
              <p:cNvPr id="31797" name="Line 50"/>
              <p:cNvSpPr>
                <a:spLocks noChangeShapeType="1"/>
              </p:cNvSpPr>
              <p:nvPr/>
            </p:nvSpPr>
            <p:spPr bwMode="auto">
              <a:xfrm flipV="1">
                <a:off x="4185" y="9225"/>
                <a:ext cx="150" cy="1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98" name="Line 51"/>
              <p:cNvSpPr>
                <a:spLocks noChangeShapeType="1"/>
              </p:cNvSpPr>
              <p:nvPr/>
            </p:nvSpPr>
            <p:spPr bwMode="auto">
              <a:xfrm flipV="1">
                <a:off x="4185" y="9225"/>
                <a:ext cx="75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99" name="Line 52"/>
              <p:cNvSpPr>
                <a:spLocks noChangeShapeType="1"/>
              </p:cNvSpPr>
              <p:nvPr/>
            </p:nvSpPr>
            <p:spPr bwMode="auto">
              <a:xfrm flipV="1">
                <a:off x="4275" y="9285"/>
                <a:ext cx="75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769" name="Group 53"/>
            <p:cNvGrpSpPr/>
            <p:nvPr/>
          </p:nvGrpSpPr>
          <p:grpSpPr bwMode="auto">
            <a:xfrm>
              <a:off x="2621" y="3111"/>
              <a:ext cx="93" cy="71"/>
              <a:chOff x="4185" y="9225"/>
              <a:chExt cx="165" cy="150"/>
            </a:xfrm>
          </p:grpSpPr>
          <p:sp>
            <p:nvSpPr>
              <p:cNvPr id="31794" name="Line 54"/>
              <p:cNvSpPr>
                <a:spLocks noChangeShapeType="1"/>
              </p:cNvSpPr>
              <p:nvPr/>
            </p:nvSpPr>
            <p:spPr bwMode="auto">
              <a:xfrm flipV="1">
                <a:off x="4185" y="9225"/>
                <a:ext cx="150" cy="1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95" name="Line 55"/>
              <p:cNvSpPr>
                <a:spLocks noChangeShapeType="1"/>
              </p:cNvSpPr>
              <p:nvPr/>
            </p:nvSpPr>
            <p:spPr bwMode="auto">
              <a:xfrm flipV="1">
                <a:off x="4185" y="9225"/>
                <a:ext cx="75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96" name="Line 56"/>
              <p:cNvSpPr>
                <a:spLocks noChangeShapeType="1"/>
              </p:cNvSpPr>
              <p:nvPr/>
            </p:nvSpPr>
            <p:spPr bwMode="auto">
              <a:xfrm flipV="1">
                <a:off x="4275" y="9285"/>
                <a:ext cx="75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770" name="Text Box 57"/>
            <p:cNvSpPr txBox="1">
              <a:spLocks noChangeArrowheads="1"/>
            </p:cNvSpPr>
            <p:nvPr/>
          </p:nvSpPr>
          <p:spPr bwMode="auto">
            <a:xfrm>
              <a:off x="1008" y="1787"/>
              <a:ext cx="236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.</a:t>
              </a:r>
              <a:endParaRPr kumimoji="1" lang="en-US" altLang="zh-CN" sz="2400" b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1771" name="Line 58"/>
            <p:cNvSpPr>
              <a:spLocks noChangeShapeType="1"/>
            </p:cNvSpPr>
            <p:nvPr/>
          </p:nvSpPr>
          <p:spPr bwMode="auto">
            <a:xfrm>
              <a:off x="1979" y="1823"/>
              <a:ext cx="709" cy="598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2" name="Line 59"/>
            <p:cNvSpPr>
              <a:spLocks noChangeShapeType="1"/>
            </p:cNvSpPr>
            <p:nvPr/>
          </p:nvSpPr>
          <p:spPr bwMode="auto">
            <a:xfrm flipH="1">
              <a:off x="1591" y="2001"/>
              <a:ext cx="591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3" name="Line 60"/>
            <p:cNvSpPr>
              <a:spLocks noChangeShapeType="1"/>
            </p:cNvSpPr>
            <p:nvPr/>
          </p:nvSpPr>
          <p:spPr bwMode="auto">
            <a:xfrm flipH="1">
              <a:off x="1118" y="2136"/>
              <a:ext cx="1224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4" name="Line 61"/>
            <p:cNvSpPr>
              <a:spLocks noChangeShapeType="1"/>
            </p:cNvSpPr>
            <p:nvPr/>
          </p:nvSpPr>
          <p:spPr bwMode="auto">
            <a:xfrm flipH="1">
              <a:off x="1591" y="2271"/>
              <a:ext cx="912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5" name="Freeform 62"/>
            <p:cNvSpPr/>
            <p:nvPr/>
          </p:nvSpPr>
          <p:spPr bwMode="auto">
            <a:xfrm>
              <a:off x="1616" y="1915"/>
              <a:ext cx="51" cy="441"/>
            </a:xfrm>
            <a:custGeom>
              <a:avLst/>
              <a:gdLst>
                <a:gd name="T0" fmla="*/ 0 w 90"/>
                <a:gd name="T1" fmla="*/ 0 h 930"/>
                <a:gd name="T2" fmla="*/ 1 w 90"/>
                <a:gd name="T3" fmla="*/ 0 h 930"/>
                <a:gd name="T4" fmla="*/ 0 w 90"/>
                <a:gd name="T5" fmla="*/ 0 h 9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0" h="930">
                  <a:moveTo>
                    <a:pt x="0" y="0"/>
                  </a:moveTo>
                  <a:cubicBezTo>
                    <a:pt x="45" y="155"/>
                    <a:pt x="90" y="310"/>
                    <a:pt x="90" y="465"/>
                  </a:cubicBezTo>
                  <a:cubicBezTo>
                    <a:pt x="90" y="620"/>
                    <a:pt x="15" y="853"/>
                    <a:pt x="0" y="930"/>
                  </a:cubicBez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6" name="Freeform 63"/>
            <p:cNvSpPr/>
            <p:nvPr/>
          </p:nvSpPr>
          <p:spPr bwMode="auto">
            <a:xfrm flipH="1">
              <a:off x="1565" y="1908"/>
              <a:ext cx="51" cy="441"/>
            </a:xfrm>
            <a:custGeom>
              <a:avLst/>
              <a:gdLst>
                <a:gd name="T0" fmla="*/ 0 w 90"/>
                <a:gd name="T1" fmla="*/ 0 h 930"/>
                <a:gd name="T2" fmla="*/ 1 w 90"/>
                <a:gd name="T3" fmla="*/ 0 h 930"/>
                <a:gd name="T4" fmla="*/ 0 w 90"/>
                <a:gd name="T5" fmla="*/ 0 h 9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0" h="930">
                  <a:moveTo>
                    <a:pt x="0" y="0"/>
                  </a:moveTo>
                  <a:cubicBezTo>
                    <a:pt x="45" y="155"/>
                    <a:pt x="90" y="310"/>
                    <a:pt x="90" y="465"/>
                  </a:cubicBezTo>
                  <a:cubicBezTo>
                    <a:pt x="90" y="620"/>
                    <a:pt x="15" y="853"/>
                    <a:pt x="0" y="930"/>
                  </a:cubicBez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7" name="Line 64"/>
            <p:cNvSpPr>
              <a:spLocks noChangeShapeType="1"/>
            </p:cNvSpPr>
            <p:nvPr/>
          </p:nvSpPr>
          <p:spPr bwMode="auto">
            <a:xfrm flipV="1">
              <a:off x="1135" y="2001"/>
              <a:ext cx="447" cy="135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8" name="Line 65"/>
            <p:cNvSpPr>
              <a:spLocks noChangeShapeType="1"/>
            </p:cNvSpPr>
            <p:nvPr/>
          </p:nvSpPr>
          <p:spPr bwMode="auto">
            <a:xfrm>
              <a:off x="1135" y="2136"/>
              <a:ext cx="473" cy="142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9" name="Text Box 66"/>
            <p:cNvSpPr txBox="1">
              <a:spLocks noChangeArrowheads="1"/>
            </p:cNvSpPr>
            <p:nvPr/>
          </p:nvSpPr>
          <p:spPr bwMode="auto">
            <a:xfrm>
              <a:off x="1025" y="1922"/>
              <a:ext cx="287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600" i="1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S</a:t>
              </a:r>
              <a:endParaRPr kumimoji="1" lang="en-US" altLang="zh-CN" sz="16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1780" name="Text Box 67"/>
            <p:cNvSpPr txBox="1">
              <a:spLocks noChangeArrowheads="1"/>
            </p:cNvSpPr>
            <p:nvPr/>
          </p:nvSpPr>
          <p:spPr bwMode="auto">
            <a:xfrm>
              <a:off x="1185" y="1616"/>
              <a:ext cx="929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160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分束镜 </a:t>
              </a:r>
              <a:r>
                <a:rPr kumimoji="1" lang="en-US" altLang="zh-CN" sz="160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M</a:t>
              </a:r>
              <a:endParaRPr kumimoji="1" lang="en-US" altLang="zh-CN" sz="16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1781" name="Line 68"/>
            <p:cNvSpPr>
              <a:spLocks noChangeShapeType="1"/>
            </p:cNvSpPr>
            <p:nvPr/>
          </p:nvSpPr>
          <p:spPr bwMode="auto">
            <a:xfrm>
              <a:off x="1819" y="2001"/>
              <a:ext cx="93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2" name="Line 69"/>
            <p:cNvSpPr>
              <a:spLocks noChangeShapeType="1"/>
            </p:cNvSpPr>
            <p:nvPr/>
          </p:nvSpPr>
          <p:spPr bwMode="auto">
            <a:xfrm>
              <a:off x="1819" y="2136"/>
              <a:ext cx="93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3" name="Line 70"/>
            <p:cNvSpPr>
              <a:spLocks noChangeShapeType="1"/>
            </p:cNvSpPr>
            <p:nvPr/>
          </p:nvSpPr>
          <p:spPr bwMode="auto">
            <a:xfrm>
              <a:off x="1810" y="2271"/>
              <a:ext cx="93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4" name="Line 71"/>
            <p:cNvSpPr>
              <a:spLocks noChangeShapeType="1"/>
            </p:cNvSpPr>
            <p:nvPr/>
          </p:nvSpPr>
          <p:spPr bwMode="auto">
            <a:xfrm>
              <a:off x="2182" y="2527"/>
              <a:ext cx="0" cy="107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5" name="Line 72"/>
            <p:cNvSpPr>
              <a:spLocks noChangeShapeType="1"/>
            </p:cNvSpPr>
            <p:nvPr/>
          </p:nvSpPr>
          <p:spPr bwMode="auto">
            <a:xfrm>
              <a:off x="2342" y="2527"/>
              <a:ext cx="0" cy="107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6" name="Line 73"/>
            <p:cNvSpPr>
              <a:spLocks noChangeShapeType="1"/>
            </p:cNvSpPr>
            <p:nvPr/>
          </p:nvSpPr>
          <p:spPr bwMode="auto">
            <a:xfrm>
              <a:off x="2503" y="2527"/>
              <a:ext cx="0" cy="107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7" name="Text Box 74"/>
            <p:cNvSpPr txBox="1">
              <a:spLocks noChangeArrowheads="1"/>
            </p:cNvSpPr>
            <p:nvPr/>
          </p:nvSpPr>
          <p:spPr bwMode="auto">
            <a:xfrm>
              <a:off x="1996" y="1161"/>
              <a:ext cx="760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160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显微镜</a:t>
              </a:r>
              <a:endParaRPr kumimoji="1" lang="zh-CN" altLang="en-US" sz="16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1788" name="Text Box 75"/>
            <p:cNvSpPr txBox="1">
              <a:spLocks noChangeArrowheads="1"/>
            </p:cNvSpPr>
            <p:nvPr/>
          </p:nvSpPr>
          <p:spPr bwMode="auto">
            <a:xfrm>
              <a:off x="2207" y="2997"/>
              <a:ext cx="355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o</a:t>
              </a:r>
              <a:endParaRPr kumimoji="1" lang="en-US" altLang="zh-CN" sz="24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1789" name="Text Box 76"/>
            <p:cNvSpPr txBox="1">
              <a:spLocks noChangeArrowheads="1"/>
            </p:cNvSpPr>
            <p:nvPr/>
          </p:nvSpPr>
          <p:spPr bwMode="auto">
            <a:xfrm>
              <a:off x="1126" y="1012"/>
              <a:ext cx="895" cy="4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600" b="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 </a:t>
              </a:r>
              <a:r>
                <a:rPr kumimoji="1" lang="zh-CN" altLang="en-US" sz="160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牛顿环</a:t>
              </a:r>
              <a:endParaRPr kumimoji="1" lang="zh-CN" altLang="en-US" sz="16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endParaRPr>
            </a:p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160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装置简图</a:t>
              </a:r>
              <a:endParaRPr kumimoji="1" lang="zh-CN" altLang="en-US" sz="1600" b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1790" name="Text Box 77"/>
            <p:cNvSpPr txBox="1">
              <a:spLocks noChangeArrowheads="1"/>
            </p:cNvSpPr>
            <p:nvPr/>
          </p:nvSpPr>
          <p:spPr bwMode="auto">
            <a:xfrm>
              <a:off x="1118" y="2780"/>
              <a:ext cx="912" cy="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24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1791" name="Text Box 78"/>
            <p:cNvSpPr txBox="1">
              <a:spLocks noChangeArrowheads="1"/>
            </p:cNvSpPr>
            <p:nvPr/>
          </p:nvSpPr>
          <p:spPr bwMode="auto">
            <a:xfrm>
              <a:off x="1396" y="3029"/>
              <a:ext cx="549" cy="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kumimoji="1" lang="zh-CN" altLang="zh-CN" sz="24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1792" name="AutoShape 79"/>
            <p:cNvSpPr>
              <a:spLocks noChangeArrowheads="1"/>
            </p:cNvSpPr>
            <p:nvPr/>
          </p:nvSpPr>
          <p:spPr bwMode="auto">
            <a:xfrm>
              <a:off x="624" y="2688"/>
              <a:ext cx="816" cy="288"/>
            </a:xfrm>
            <a:prstGeom prst="wedgeRoundRectCallout">
              <a:avLst>
                <a:gd name="adj1" fmla="val 110662"/>
                <a:gd name="adj2" fmla="val 18403"/>
                <a:gd name="adj3" fmla="val 16667"/>
              </a:avLst>
            </a:prstGeom>
            <a:noFill/>
            <a:ln w="9525">
              <a:solidFill>
                <a:srgbClr val="FF00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140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平凸透镜</a:t>
              </a:r>
              <a:endParaRPr kumimoji="1" lang="zh-CN" altLang="en-US" sz="14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1793" name="AutoShape 80"/>
            <p:cNvSpPr>
              <a:spLocks noChangeArrowheads="1"/>
            </p:cNvSpPr>
            <p:nvPr/>
          </p:nvSpPr>
          <p:spPr bwMode="auto">
            <a:xfrm>
              <a:off x="672" y="3120"/>
              <a:ext cx="720" cy="240"/>
            </a:xfrm>
            <a:prstGeom prst="wedgeRoundRectCallout">
              <a:avLst>
                <a:gd name="adj1" fmla="val 141806"/>
                <a:gd name="adj2" fmla="val -68750"/>
                <a:gd name="adj3" fmla="val 16667"/>
              </a:avLst>
            </a:prstGeom>
            <a:noFill/>
            <a:ln w="9525">
              <a:solidFill>
                <a:srgbClr val="FF00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140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平晶</a:t>
              </a:r>
              <a:endParaRPr kumimoji="1" lang="zh-CN" altLang="en-US" sz="14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31750" name="Rectangle 115"/>
          <p:cNvSpPr>
            <a:spLocks noChangeArrowheads="1"/>
          </p:cNvSpPr>
          <p:nvPr/>
        </p:nvSpPr>
        <p:spPr bwMode="auto">
          <a:xfrm>
            <a:off x="1258888" y="1303338"/>
            <a:ext cx="7885112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一束单色平行光垂直照射到此装置上时，所呈现的等厚条纹是一组以接触点</a:t>
            </a:r>
            <a:r>
              <a:rPr kumimoji="1" lang="en-US" altLang="zh-CN" sz="2800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为中心的同心园环</a:t>
            </a:r>
            <a:endParaRPr kumimoji="1" lang="zh-CN" altLang="en-US" sz="2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778" name="Picture 2" descr="等厚干涉1"/>
          <p:cNvPicPr>
            <a:picLocks noChangeAspect="1" noChangeArrowheads="1"/>
          </p:cNvPicPr>
          <p:nvPr/>
        </p:nvPicPr>
        <p:blipFill>
          <a:blip r:embed="rId1" cstate="print">
            <a:lum bright="-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1341438"/>
            <a:ext cx="4618038" cy="427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9779" name="Text Box 3"/>
          <p:cNvSpPr txBox="1">
            <a:spLocks noChangeArrowheads="1"/>
          </p:cNvSpPr>
          <p:nvPr/>
        </p:nvSpPr>
        <p:spPr bwMode="auto">
          <a:xfrm>
            <a:off x="4572000" y="5573713"/>
            <a:ext cx="4724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ea typeface="楷体_GB2312" pitchFamily="49" charset="-122"/>
              </a:rPr>
              <a:t>白光入射的牛顿环照片</a:t>
            </a:r>
            <a:endParaRPr kumimoji="1" lang="zh-CN" altLang="en-US" sz="28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32772" name="Picture 14" descr="牛顿环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3238"/>
            <a:ext cx="4479925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Text Box 15"/>
          <p:cNvSpPr txBox="1">
            <a:spLocks noChangeArrowheads="1"/>
          </p:cNvSpPr>
          <p:nvPr/>
        </p:nvSpPr>
        <p:spPr bwMode="auto">
          <a:xfrm>
            <a:off x="0" y="1052513"/>
            <a:ext cx="4724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ea typeface="楷体_GB2312" pitchFamily="49" charset="-122"/>
              </a:rPr>
              <a:t>单色光入射的牛顿环照片</a:t>
            </a:r>
            <a:endParaRPr kumimoji="1" lang="zh-CN" altLang="en-US" sz="280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59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9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77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539" name="Group 3"/>
          <p:cNvGrpSpPr/>
          <p:nvPr/>
        </p:nvGrpSpPr>
        <p:grpSpPr bwMode="auto">
          <a:xfrm>
            <a:off x="4787900" y="1550988"/>
            <a:ext cx="3429000" cy="2165350"/>
            <a:chOff x="672" y="960"/>
            <a:chExt cx="2160" cy="1364"/>
          </a:xfrm>
        </p:grpSpPr>
        <p:sp>
          <p:nvSpPr>
            <p:cNvPr id="33827" name="Freeform 4"/>
            <p:cNvSpPr/>
            <p:nvPr/>
          </p:nvSpPr>
          <p:spPr bwMode="auto">
            <a:xfrm flipV="1">
              <a:off x="672" y="1968"/>
              <a:ext cx="2160" cy="192"/>
            </a:xfrm>
            <a:custGeom>
              <a:avLst/>
              <a:gdLst>
                <a:gd name="T0" fmla="*/ 0 w 2160"/>
                <a:gd name="T1" fmla="*/ 192 h 192"/>
                <a:gd name="T2" fmla="*/ 1056 w 2160"/>
                <a:gd name="T3" fmla="*/ 0 h 192"/>
                <a:gd name="T4" fmla="*/ 2160 w 2160"/>
                <a:gd name="T5" fmla="*/ 192 h 1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" h="192">
                  <a:moveTo>
                    <a:pt x="0" y="192"/>
                  </a:moveTo>
                  <a:cubicBezTo>
                    <a:pt x="348" y="96"/>
                    <a:pt x="696" y="0"/>
                    <a:pt x="1056" y="0"/>
                  </a:cubicBezTo>
                  <a:cubicBezTo>
                    <a:pt x="1416" y="0"/>
                    <a:pt x="1788" y="96"/>
                    <a:pt x="2160" y="192"/>
                  </a:cubicBezTo>
                </a:path>
              </a:pathLst>
            </a:custGeom>
            <a:noFill/>
            <a:ln w="38100" cmpd="sng">
              <a:solidFill>
                <a:srgbClr val="96969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8" name="Line 5"/>
            <p:cNvSpPr>
              <a:spLocks noChangeShapeType="1"/>
            </p:cNvSpPr>
            <p:nvPr/>
          </p:nvSpPr>
          <p:spPr bwMode="auto">
            <a:xfrm>
              <a:off x="674" y="1968"/>
              <a:ext cx="2158" cy="0"/>
            </a:xfrm>
            <a:prstGeom prst="line">
              <a:avLst/>
            </a:prstGeom>
            <a:noFill/>
            <a:ln w="38100">
              <a:solidFill>
                <a:srgbClr val="96969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9" name="Rectangle 6"/>
            <p:cNvSpPr>
              <a:spLocks noChangeArrowheads="1"/>
            </p:cNvSpPr>
            <p:nvPr/>
          </p:nvSpPr>
          <p:spPr bwMode="auto">
            <a:xfrm>
              <a:off x="672" y="2180"/>
              <a:ext cx="2160" cy="144"/>
            </a:xfrm>
            <a:prstGeom prst="rect">
              <a:avLst/>
            </a:prstGeom>
            <a:solidFill>
              <a:srgbClr val="DDDDDD"/>
            </a:solidFill>
            <a:ln w="38100">
              <a:solidFill>
                <a:srgbClr val="B2B2B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pSp>
          <p:nvGrpSpPr>
            <p:cNvPr id="33830" name="Group 7"/>
            <p:cNvGrpSpPr/>
            <p:nvPr/>
          </p:nvGrpSpPr>
          <p:grpSpPr bwMode="auto">
            <a:xfrm>
              <a:off x="1008" y="960"/>
              <a:ext cx="1440" cy="384"/>
              <a:chOff x="3552" y="1344"/>
              <a:chExt cx="1440" cy="384"/>
            </a:xfrm>
          </p:grpSpPr>
          <p:sp>
            <p:nvSpPr>
              <p:cNvPr id="33831" name="Line 8"/>
              <p:cNvSpPr>
                <a:spLocks noChangeShapeType="1"/>
              </p:cNvSpPr>
              <p:nvPr/>
            </p:nvSpPr>
            <p:spPr bwMode="auto">
              <a:xfrm>
                <a:off x="3552" y="1344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32" name="Line 9"/>
              <p:cNvSpPr>
                <a:spLocks noChangeShapeType="1"/>
              </p:cNvSpPr>
              <p:nvPr/>
            </p:nvSpPr>
            <p:spPr bwMode="auto">
              <a:xfrm>
                <a:off x="3840" y="1344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33" name="Line 10"/>
              <p:cNvSpPr>
                <a:spLocks noChangeShapeType="1"/>
              </p:cNvSpPr>
              <p:nvPr/>
            </p:nvSpPr>
            <p:spPr bwMode="auto">
              <a:xfrm>
                <a:off x="4128" y="1344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34" name="Line 11"/>
              <p:cNvSpPr>
                <a:spLocks noChangeShapeType="1"/>
              </p:cNvSpPr>
              <p:nvPr/>
            </p:nvSpPr>
            <p:spPr bwMode="auto">
              <a:xfrm>
                <a:off x="4416" y="1344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35" name="Line 12"/>
              <p:cNvSpPr>
                <a:spLocks noChangeShapeType="1"/>
              </p:cNvSpPr>
              <p:nvPr/>
            </p:nvSpPr>
            <p:spPr bwMode="auto">
              <a:xfrm>
                <a:off x="4704" y="1344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36" name="Line 13"/>
              <p:cNvSpPr>
                <a:spLocks noChangeShapeType="1"/>
              </p:cNvSpPr>
              <p:nvPr/>
            </p:nvSpPr>
            <p:spPr bwMode="auto">
              <a:xfrm>
                <a:off x="4992" y="1344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49550" name="Group 14"/>
          <p:cNvGrpSpPr/>
          <p:nvPr/>
        </p:nvGrpSpPr>
        <p:grpSpPr bwMode="auto">
          <a:xfrm>
            <a:off x="8118475" y="2549525"/>
            <a:ext cx="1025525" cy="1600200"/>
            <a:chOff x="5066" y="1488"/>
            <a:chExt cx="646" cy="1008"/>
          </a:xfrm>
        </p:grpSpPr>
        <p:sp>
          <p:nvSpPr>
            <p:cNvPr id="33822" name="Line 15"/>
            <p:cNvSpPr>
              <a:spLocks noChangeShapeType="1"/>
            </p:cNvSpPr>
            <p:nvPr/>
          </p:nvSpPr>
          <p:spPr bwMode="auto">
            <a:xfrm>
              <a:off x="5066" y="1920"/>
              <a:ext cx="4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3" name="Line 16"/>
            <p:cNvSpPr>
              <a:spLocks noChangeShapeType="1"/>
            </p:cNvSpPr>
            <p:nvPr/>
          </p:nvSpPr>
          <p:spPr bwMode="auto">
            <a:xfrm>
              <a:off x="5066" y="2076"/>
              <a:ext cx="4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4" name="Line 17"/>
            <p:cNvSpPr>
              <a:spLocks noChangeShapeType="1"/>
            </p:cNvSpPr>
            <p:nvPr/>
          </p:nvSpPr>
          <p:spPr bwMode="auto">
            <a:xfrm>
              <a:off x="5354" y="1488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5" name="Line 18"/>
            <p:cNvSpPr>
              <a:spLocks noChangeShapeType="1"/>
            </p:cNvSpPr>
            <p:nvPr/>
          </p:nvSpPr>
          <p:spPr bwMode="auto">
            <a:xfrm flipV="1">
              <a:off x="5354" y="2064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6" name="Text Box 19"/>
            <p:cNvSpPr txBox="1">
              <a:spLocks noChangeArrowheads="1"/>
            </p:cNvSpPr>
            <p:nvPr/>
          </p:nvSpPr>
          <p:spPr bwMode="auto">
            <a:xfrm>
              <a:off x="5462" y="1804"/>
              <a:ext cx="250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600" i="1">
                  <a:latin typeface="Times New Roman" panose="02020603050405020304" pitchFamily="18" charset="0"/>
                </a:rPr>
                <a:t>e</a:t>
              </a:r>
              <a:endParaRPr kumimoji="1" lang="en-US" altLang="zh-CN" sz="2600" i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49556" name="Group 20"/>
          <p:cNvGrpSpPr/>
          <p:nvPr/>
        </p:nvGrpSpPr>
        <p:grpSpPr bwMode="auto">
          <a:xfrm>
            <a:off x="6227763" y="842963"/>
            <a:ext cx="1601787" cy="3017837"/>
            <a:chOff x="3888" y="384"/>
            <a:chExt cx="1009" cy="1912"/>
          </a:xfrm>
        </p:grpSpPr>
        <p:sp>
          <p:nvSpPr>
            <p:cNvPr id="33816" name="Line 21"/>
            <p:cNvSpPr>
              <a:spLocks noChangeShapeType="1"/>
            </p:cNvSpPr>
            <p:nvPr/>
          </p:nvSpPr>
          <p:spPr bwMode="auto">
            <a:xfrm flipV="1">
              <a:off x="4010" y="384"/>
              <a:ext cx="0" cy="16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lg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7" name="Line 22"/>
            <p:cNvSpPr>
              <a:spLocks noChangeShapeType="1"/>
            </p:cNvSpPr>
            <p:nvPr/>
          </p:nvSpPr>
          <p:spPr bwMode="auto">
            <a:xfrm>
              <a:off x="4010" y="384"/>
              <a:ext cx="887" cy="15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8" name="Line 23"/>
            <p:cNvSpPr>
              <a:spLocks noChangeShapeType="1"/>
            </p:cNvSpPr>
            <p:nvPr/>
          </p:nvSpPr>
          <p:spPr bwMode="auto">
            <a:xfrm flipH="1">
              <a:off x="4010" y="1920"/>
              <a:ext cx="8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9" name="Text Box 24"/>
            <p:cNvSpPr txBox="1">
              <a:spLocks noChangeArrowheads="1"/>
            </p:cNvSpPr>
            <p:nvPr/>
          </p:nvSpPr>
          <p:spPr bwMode="auto">
            <a:xfrm>
              <a:off x="4283" y="1200"/>
              <a:ext cx="255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600" i="1">
                  <a:latin typeface="Times New Roman" panose="02020603050405020304" pitchFamily="18" charset="0"/>
                </a:rPr>
                <a:t>R</a:t>
              </a:r>
              <a:endParaRPr kumimoji="1" lang="en-US" altLang="zh-CN" sz="2600" i="1">
                <a:latin typeface="Times New Roman" panose="02020603050405020304" pitchFamily="18" charset="0"/>
              </a:endParaRPr>
            </a:p>
          </p:txBody>
        </p:sp>
        <p:sp>
          <p:nvSpPr>
            <p:cNvPr id="33820" name="Text Box 25"/>
            <p:cNvSpPr txBox="1">
              <a:spLocks noChangeArrowheads="1"/>
            </p:cNvSpPr>
            <p:nvPr/>
          </p:nvSpPr>
          <p:spPr bwMode="auto">
            <a:xfrm>
              <a:off x="4321" y="1592"/>
              <a:ext cx="265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600" i="1">
                  <a:latin typeface="Times New Roman" panose="02020603050405020304" pitchFamily="18" charset="0"/>
                </a:rPr>
                <a:t>r</a:t>
              </a:r>
              <a:endParaRPr kumimoji="1" lang="en-US" altLang="zh-CN" sz="2600" i="1">
                <a:latin typeface="Times New Roman" panose="02020603050405020304" pitchFamily="18" charset="0"/>
              </a:endParaRPr>
            </a:p>
          </p:txBody>
        </p:sp>
        <p:sp>
          <p:nvSpPr>
            <p:cNvPr id="33821" name="Text Box 26"/>
            <p:cNvSpPr txBox="1">
              <a:spLocks noChangeArrowheads="1"/>
            </p:cNvSpPr>
            <p:nvPr/>
          </p:nvSpPr>
          <p:spPr bwMode="auto">
            <a:xfrm>
              <a:off x="3888" y="2006"/>
              <a:ext cx="255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i="1">
                  <a:latin typeface="Times New Roman" panose="02020603050405020304" pitchFamily="18" charset="0"/>
                </a:rPr>
                <a:t>O</a:t>
              </a:r>
              <a:endParaRPr kumimoji="1" lang="en-US" altLang="zh-CN" sz="2400" i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49563" name="Group 27"/>
          <p:cNvGrpSpPr/>
          <p:nvPr/>
        </p:nvGrpSpPr>
        <p:grpSpPr bwMode="auto">
          <a:xfrm>
            <a:off x="7885113" y="2365375"/>
            <a:ext cx="57150" cy="847725"/>
            <a:chOff x="2628" y="1488"/>
            <a:chExt cx="36" cy="534"/>
          </a:xfrm>
        </p:grpSpPr>
        <p:sp>
          <p:nvSpPr>
            <p:cNvPr id="33814" name="Line 28"/>
            <p:cNvSpPr>
              <a:spLocks noChangeShapeType="1"/>
            </p:cNvSpPr>
            <p:nvPr/>
          </p:nvSpPr>
          <p:spPr bwMode="auto">
            <a:xfrm>
              <a:off x="2628" y="1494"/>
              <a:ext cx="0" cy="52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5" name="Line 29"/>
            <p:cNvSpPr>
              <a:spLocks noChangeShapeType="1"/>
            </p:cNvSpPr>
            <p:nvPr/>
          </p:nvSpPr>
          <p:spPr bwMode="auto">
            <a:xfrm flipV="1">
              <a:off x="2664" y="1488"/>
              <a:ext cx="0" cy="52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49566" name="Group 30"/>
          <p:cNvGrpSpPr/>
          <p:nvPr/>
        </p:nvGrpSpPr>
        <p:grpSpPr bwMode="auto">
          <a:xfrm>
            <a:off x="7885113" y="2662238"/>
            <a:ext cx="76200" cy="838200"/>
            <a:chOff x="2628" y="1656"/>
            <a:chExt cx="48" cy="528"/>
          </a:xfrm>
        </p:grpSpPr>
        <p:sp>
          <p:nvSpPr>
            <p:cNvPr id="33812" name="Line 31"/>
            <p:cNvSpPr>
              <a:spLocks noChangeShapeType="1"/>
            </p:cNvSpPr>
            <p:nvPr/>
          </p:nvSpPr>
          <p:spPr bwMode="auto">
            <a:xfrm>
              <a:off x="2628" y="1656"/>
              <a:ext cx="0" cy="52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3" name="Line 32"/>
            <p:cNvSpPr>
              <a:spLocks noChangeShapeType="1"/>
            </p:cNvSpPr>
            <p:nvPr/>
          </p:nvSpPr>
          <p:spPr bwMode="auto">
            <a:xfrm flipV="1">
              <a:off x="2676" y="2004"/>
              <a:ext cx="0" cy="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3799" name="Text Box 33"/>
          <p:cNvSpPr txBox="1">
            <a:spLocks noChangeArrowheads="1"/>
          </p:cNvSpPr>
          <p:nvPr/>
        </p:nvSpPr>
        <p:spPr bwMode="auto">
          <a:xfrm>
            <a:off x="250825" y="727075"/>
            <a:ext cx="4751388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平行光垂直入射球面透镜与平玻璃表面之间的空气膜。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449570" name="Object 34"/>
          <p:cNvGraphicFramePr/>
          <p:nvPr/>
        </p:nvGraphicFramePr>
        <p:xfrm>
          <a:off x="395288" y="1970088"/>
          <a:ext cx="4183062" cy="167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2" name="Equation" r:id="rId1" imgW="1262380" imgH="457200" progId="Equation.DSMT4">
                  <p:embed/>
                </p:oleObj>
              </mc:Choice>
              <mc:Fallback>
                <p:oleObj name="Equation" r:id="rId1" imgW="1262380" imgH="457200" progId="Equation.DSMT4">
                  <p:embed/>
                  <p:pic>
                    <p:nvPicPr>
                      <p:cNvPr id="0" name="Object 34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970088"/>
                        <a:ext cx="4183062" cy="167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9571" name="Object 35"/>
          <p:cNvGraphicFramePr>
            <a:graphicFrameLocks noChangeAspect="1"/>
          </p:cNvGraphicFramePr>
          <p:nvPr/>
        </p:nvGraphicFramePr>
        <p:xfrm>
          <a:off x="468313" y="4011613"/>
          <a:ext cx="61563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3" name="Equation" r:id="rId3" imgW="1777365" imgH="109220" progId="Equation.DSMT4">
                  <p:embed/>
                </p:oleObj>
              </mc:Choice>
              <mc:Fallback>
                <p:oleObj name="Equation" r:id="rId3" imgW="1777365" imgH="10922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011613"/>
                        <a:ext cx="6156325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9572" name="Object 36"/>
          <p:cNvGraphicFramePr>
            <a:graphicFrameLocks noChangeAspect="1"/>
          </p:cNvGraphicFramePr>
          <p:nvPr/>
        </p:nvGraphicFramePr>
        <p:xfrm>
          <a:off x="7451725" y="3860800"/>
          <a:ext cx="1277938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4" name="Equation" r:id="rId5" imgW="309245" imgH="270510" progId="Equation.DSMT4">
                  <p:embed/>
                </p:oleObj>
              </mc:Choice>
              <mc:Fallback>
                <p:oleObj name="Equation" r:id="rId5" imgW="309245" imgH="27051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3860800"/>
                        <a:ext cx="1277938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9573" name="Text Box 37"/>
          <p:cNvSpPr txBox="1">
            <a:spLocks noChangeArrowheads="1"/>
          </p:cNvSpPr>
          <p:nvPr/>
        </p:nvSpPr>
        <p:spPr bwMode="auto">
          <a:xfrm>
            <a:off x="395288" y="3429000"/>
            <a:ext cx="268763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600">
                <a:latin typeface="Times New Roman" panose="02020603050405020304" pitchFamily="18" charset="0"/>
              </a:rPr>
              <a:t>由几何关系</a:t>
            </a:r>
            <a:endParaRPr kumimoji="1" lang="zh-CN" altLang="en-US" sz="2600">
              <a:latin typeface="Times New Roman" panose="02020603050405020304" pitchFamily="18" charset="0"/>
            </a:endParaRPr>
          </a:p>
        </p:txBody>
      </p:sp>
      <p:graphicFrame>
        <p:nvGraphicFramePr>
          <p:cNvPr id="449574" name="Object 38"/>
          <p:cNvGraphicFramePr>
            <a:graphicFrameLocks noChangeAspect="1"/>
          </p:cNvGraphicFramePr>
          <p:nvPr/>
        </p:nvGraphicFramePr>
        <p:xfrm>
          <a:off x="395288" y="4797425"/>
          <a:ext cx="3313112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5" name="公式" r:id="rId7" imgW="882015" imgH="295910" progId="Equation.3">
                  <p:embed/>
                </p:oleObj>
              </mc:Choice>
              <mc:Fallback>
                <p:oleObj name="公式" r:id="rId7" imgW="882015" imgH="29591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797425"/>
                        <a:ext cx="3313112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9575" name="Object 39"/>
          <p:cNvGraphicFramePr>
            <a:graphicFrameLocks noChangeAspect="1"/>
          </p:cNvGraphicFramePr>
          <p:nvPr/>
        </p:nvGraphicFramePr>
        <p:xfrm>
          <a:off x="5003800" y="4652963"/>
          <a:ext cx="2347913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6" name="公式" r:id="rId9" imgW="553720" imgH="295910" progId="Equation.3">
                  <p:embed/>
                </p:oleObj>
              </mc:Choice>
              <mc:Fallback>
                <p:oleObj name="公式" r:id="rId9" imgW="553720" imgH="29591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4652963"/>
                        <a:ext cx="2347913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9576" name="AutoShape 40"/>
          <p:cNvSpPr>
            <a:spLocks noChangeArrowheads="1"/>
          </p:cNvSpPr>
          <p:nvPr/>
        </p:nvSpPr>
        <p:spPr bwMode="auto">
          <a:xfrm>
            <a:off x="6877050" y="4365625"/>
            <a:ext cx="431800" cy="144463"/>
          </a:xfrm>
          <a:prstGeom prst="rightArrow">
            <a:avLst>
              <a:gd name="adj1" fmla="val 50000"/>
              <a:gd name="adj2" fmla="val 747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449596" name="Text Box 60"/>
          <p:cNvSpPr txBox="1">
            <a:spLocks noChangeArrowheads="1"/>
          </p:cNvSpPr>
          <p:nvPr/>
        </p:nvSpPr>
        <p:spPr bwMode="auto">
          <a:xfrm>
            <a:off x="7956550" y="238442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  <a:endParaRPr lang="en-US" altLang="zh-CN" sz="20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9597" name="Text Box 61"/>
          <p:cNvSpPr txBox="1">
            <a:spLocks noChangeArrowheads="1"/>
          </p:cNvSpPr>
          <p:nvPr/>
        </p:nvSpPr>
        <p:spPr bwMode="auto">
          <a:xfrm>
            <a:off x="7935913" y="29225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endParaRPr lang="en-US" altLang="zh-CN" sz="20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9598" name="Text Box 62"/>
          <p:cNvSpPr txBox="1">
            <a:spLocks noChangeArrowheads="1"/>
          </p:cNvSpPr>
          <p:nvPr/>
        </p:nvSpPr>
        <p:spPr bwMode="auto">
          <a:xfrm>
            <a:off x="2987675" y="6021388"/>
            <a:ext cx="24114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0" i="1">
                <a:solidFill>
                  <a:srgbClr val="FF0000"/>
                </a:solidFill>
                <a:latin typeface="Times New Roman" panose="02020603050405020304" pitchFamily="18" charset="0"/>
              </a:rPr>
              <a:t>k</a:t>
            </a:r>
            <a:r>
              <a:rPr kumimoji="1" lang="en-US" altLang="zh-CN" sz="2800" b="0">
                <a:solidFill>
                  <a:srgbClr val="FF0000"/>
                </a:solidFill>
                <a:latin typeface="Times New Roman" panose="02020603050405020304" pitchFamily="18" charset="0"/>
              </a:rPr>
              <a:t> = 1,2, </a:t>
            </a:r>
            <a:r>
              <a:rPr kumimoji="1" lang="en-US" altLang="zh-CN" sz="2800" b="0">
                <a:solidFill>
                  <a:srgbClr val="FF0000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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）</a:t>
            </a:r>
            <a:endParaRPr kumimoji="1" lang="zh-CN" altLang="en-US" sz="2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9599" name="Text Box 63"/>
          <p:cNvSpPr txBox="1">
            <a:spLocks noChangeArrowheads="1"/>
          </p:cNvSpPr>
          <p:nvPr/>
        </p:nvSpPr>
        <p:spPr bwMode="auto">
          <a:xfrm>
            <a:off x="5867400" y="6021388"/>
            <a:ext cx="29448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0" i="1">
                <a:solidFill>
                  <a:srgbClr val="FF0000"/>
                </a:solidFill>
                <a:latin typeface="Times New Roman" panose="02020603050405020304" pitchFamily="18" charset="0"/>
              </a:rPr>
              <a:t>k</a:t>
            </a:r>
            <a:r>
              <a:rPr kumimoji="1" lang="en-US" altLang="zh-CN" sz="2800" b="0">
                <a:solidFill>
                  <a:srgbClr val="FF0000"/>
                </a:solidFill>
                <a:latin typeface="Times New Roman" panose="02020603050405020304" pitchFamily="18" charset="0"/>
              </a:rPr>
              <a:t> = 0</a:t>
            </a:r>
            <a:r>
              <a:rPr kumimoji="1" lang="zh-CN" altLang="en-US" sz="2800" b="0">
                <a:solidFill>
                  <a:srgbClr val="FF0000"/>
                </a:solidFill>
                <a:latin typeface="Times New Roman" panose="02020603050405020304" pitchFamily="18" charset="0"/>
              </a:rPr>
              <a:t>，</a:t>
            </a:r>
            <a:r>
              <a:rPr kumimoji="1" lang="en-US" altLang="zh-CN" sz="2800" b="0">
                <a:solidFill>
                  <a:srgbClr val="FF0000"/>
                </a:solidFill>
                <a:latin typeface="Times New Roman" panose="02020603050405020304" pitchFamily="18" charset="0"/>
              </a:rPr>
              <a:t>1,2, </a:t>
            </a:r>
            <a:r>
              <a:rPr kumimoji="1" lang="en-US" altLang="zh-CN" sz="2800" b="0">
                <a:solidFill>
                  <a:srgbClr val="FF0000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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）</a:t>
            </a:r>
            <a:endParaRPr kumimoji="1" lang="zh-CN" altLang="en-US" sz="2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9600" name="Text Box 64"/>
          <p:cNvSpPr txBox="1">
            <a:spLocks noChangeArrowheads="1"/>
          </p:cNvSpPr>
          <p:nvPr/>
        </p:nvSpPr>
        <p:spPr bwMode="auto">
          <a:xfrm>
            <a:off x="5003800" y="3068638"/>
            <a:ext cx="3825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n</a:t>
            </a:r>
            <a:endParaRPr lang="en-US" altLang="zh-CN" sz="2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9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9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49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49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49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49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49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49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4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49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9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9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4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4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49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49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449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573" grpId="0" autoUpdateAnimBg="0"/>
      <p:bldP spid="449576" grpId="0" animBg="1"/>
      <p:bldP spid="449596" grpId="0"/>
      <p:bldP spid="449597" grpId="0"/>
      <p:bldP spid="44960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250825" y="1325563"/>
            <a:ext cx="83518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latin typeface="方正书宋简体" charset="-122"/>
              </a:rPr>
              <a:t> </a:t>
            </a:r>
            <a:r>
              <a:rPr kumimoji="1" lang="zh-CN" altLang="en-US" sz="2800">
                <a:solidFill>
                  <a:srgbClr val="0000FF"/>
                </a:solidFill>
                <a:latin typeface="方正书宋简体" charset="-122"/>
              </a:rPr>
              <a:t>形状：</a:t>
            </a:r>
            <a:r>
              <a:rPr kumimoji="1" lang="zh-CN" altLang="en-US" sz="2800">
                <a:latin typeface="方正书宋简体" charset="-122"/>
              </a:rPr>
              <a:t>同心圆环（由等厚条纹</a:t>
            </a:r>
            <a:r>
              <a:rPr kumimoji="1" lang="en-US" altLang="zh-CN" sz="2800">
                <a:latin typeface="宋体" panose="02010600030101010101" pitchFamily="2" charset="-122"/>
              </a:rPr>
              <a:t>+</a:t>
            </a:r>
            <a:r>
              <a:rPr kumimoji="1" lang="zh-CN" altLang="en-US" sz="2800">
                <a:latin typeface="方正书宋简体" charset="-122"/>
              </a:rPr>
              <a:t>几何结构决定）</a:t>
            </a:r>
            <a:endParaRPr kumimoji="1" lang="zh-CN" altLang="en-US" sz="2800">
              <a:latin typeface="方正书宋简体" charset="-122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323850" y="4292600"/>
            <a:ext cx="48974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0000FF"/>
                </a:solidFill>
                <a:latin typeface="方正书宋简体" charset="-122"/>
              </a:rPr>
              <a:t>条纹间隔分布：</a:t>
            </a:r>
            <a:r>
              <a:rPr kumimoji="1" lang="zh-CN" altLang="en-US" sz="2800">
                <a:latin typeface="Times New Roman" panose="02020603050405020304" pitchFamily="18" charset="0"/>
              </a:rPr>
              <a:t>内疏外密</a:t>
            </a:r>
            <a:endParaRPr kumimoji="1" lang="zh-CN" altLang="en-US" sz="2800">
              <a:latin typeface="方正书宋简体" charset="-122"/>
            </a:endParaRP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179388" y="1844675"/>
            <a:ext cx="33131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0000FF"/>
                </a:solidFill>
                <a:latin typeface="方正书宋简体" charset="-122"/>
              </a:rPr>
              <a:t>条纹级次分布：</a:t>
            </a:r>
            <a:endParaRPr kumimoji="1" lang="zh-CN" altLang="en-US" sz="2800">
              <a:solidFill>
                <a:srgbClr val="0000FF"/>
              </a:solidFill>
              <a:latin typeface="方正书宋简体" charset="-122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323850" y="822325"/>
            <a:ext cx="2952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en-US" altLang="zh-CN" sz="2800">
                <a:solidFill>
                  <a:srgbClr val="FF0000"/>
                </a:solidFill>
                <a:latin typeface="方正书宋简体" charset="-122"/>
              </a:rPr>
              <a:t> </a:t>
            </a:r>
            <a:r>
              <a:rPr kumimoji="1" lang="zh-CN" altLang="en-US" sz="2800">
                <a:solidFill>
                  <a:srgbClr val="FF0000"/>
                </a:solidFill>
                <a:latin typeface="方正书宋简体" charset="-122"/>
              </a:rPr>
              <a:t>条纹特点</a:t>
            </a:r>
            <a:r>
              <a:rPr kumimoji="1" lang="zh-CN" altLang="en-US" sz="2800">
                <a:latin typeface="方正书宋简体" charset="-122"/>
              </a:rPr>
              <a:t>  </a:t>
            </a:r>
            <a:endParaRPr kumimoji="1" lang="zh-CN" altLang="en-US" sz="2800">
              <a:latin typeface="方正书宋简体" charset="-122"/>
            </a:endParaRPr>
          </a:p>
        </p:txBody>
      </p:sp>
      <p:pic>
        <p:nvPicPr>
          <p:cNvPr id="34822" name="Picture 7" descr="2"/>
          <p:cNvPicPr>
            <a:picLocks noChangeAspect="1" noChangeArrowheads="1"/>
          </p:cNvPicPr>
          <p:nvPr/>
        </p:nvPicPr>
        <p:blipFill>
          <a:blip r:embed="rId1">
            <a:grayscl/>
            <a:lum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3171825"/>
            <a:ext cx="3529012" cy="329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Rectangle 8"/>
          <p:cNvSpPr>
            <a:spLocks noChangeArrowheads="1"/>
          </p:cNvSpPr>
          <p:nvPr/>
        </p:nvSpPr>
        <p:spPr bwMode="auto">
          <a:xfrm>
            <a:off x="539750" y="3068638"/>
            <a:ext cx="4824413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</a:rPr>
              <a:t>半径越大，级次越高。</a:t>
            </a:r>
            <a:r>
              <a:rPr kumimoji="1" lang="en-US" altLang="zh-CN" sz="2800">
                <a:latin typeface="Times New Roman" panose="02020603050405020304" pitchFamily="18" charset="0"/>
              </a:rPr>
              <a:t>(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与等倾干涉条纹不同</a:t>
            </a:r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endParaRPr kumimoji="1" lang="en-US" altLang="zh-CN" sz="2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24" name="Rectangle 9"/>
          <p:cNvSpPr>
            <a:spLocks noChangeArrowheads="1"/>
          </p:cNvSpPr>
          <p:nvPr/>
        </p:nvSpPr>
        <p:spPr bwMode="auto">
          <a:xfrm>
            <a:off x="468313" y="4941888"/>
            <a:ext cx="4968875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宋体" panose="02010600030101010101" pitchFamily="2" charset="-122"/>
              </a:rPr>
              <a:t>若压紧透镜， 牛顿环的条纹向外扩张。</a:t>
            </a:r>
            <a:endParaRPr kumimoji="1" lang="zh-CN" altLang="en-US" sz="2800">
              <a:latin typeface="宋体" panose="02010600030101010101" pitchFamily="2" charset="-122"/>
            </a:endParaRPr>
          </a:p>
        </p:txBody>
      </p:sp>
      <p:sp>
        <p:nvSpPr>
          <p:cNvPr id="34825" name="Text Box 20"/>
          <p:cNvSpPr txBox="1">
            <a:spLocks noChangeArrowheads="1"/>
          </p:cNvSpPr>
          <p:nvPr/>
        </p:nvSpPr>
        <p:spPr bwMode="auto">
          <a:xfrm>
            <a:off x="250825" y="2478088"/>
            <a:ext cx="75612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宋体" panose="02010600030101010101" pitchFamily="2" charset="-122"/>
              </a:rPr>
              <a:t>若接触良好</a:t>
            </a:r>
            <a:r>
              <a:rPr kumimoji="1" lang="en-US" altLang="zh-CN" sz="2800">
                <a:latin typeface="宋体" panose="02010600030101010101" pitchFamily="2" charset="-122"/>
              </a:rPr>
              <a:t>,</a:t>
            </a:r>
            <a:r>
              <a:rPr kumimoji="1" lang="zh-CN" altLang="en-US" sz="2800">
                <a:latin typeface="宋体" panose="02010600030101010101" pitchFamily="2" charset="-122"/>
              </a:rPr>
              <a:t>中央为零级暗纹</a:t>
            </a:r>
            <a:r>
              <a:rPr kumimoji="1" lang="en-US" altLang="zh-CN" sz="2800">
                <a:latin typeface="Times New Roman" panose="02020603050405020304" pitchFamily="18" charset="0"/>
              </a:rPr>
              <a:t>——</a:t>
            </a:r>
            <a:r>
              <a:rPr kumimoji="1" lang="zh-CN" altLang="en-US" sz="2800">
                <a:solidFill>
                  <a:srgbClr val="FF0000"/>
                </a:solidFill>
                <a:latin typeface="宋体" panose="02010600030101010101" pitchFamily="2" charset="-122"/>
              </a:rPr>
              <a:t>半波损失；</a:t>
            </a:r>
            <a:endParaRPr kumimoji="1" lang="zh-CN" altLang="en-US" sz="280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0" y="965200"/>
            <a:ext cx="320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kumimoji="1" lang="en-US" altLang="zh-CN" sz="2800">
                <a:solidFill>
                  <a:srgbClr val="FF0000"/>
                </a:solidFill>
                <a:latin typeface="方正书宋简体" charset="-122"/>
              </a:rPr>
              <a:t> </a:t>
            </a:r>
            <a:r>
              <a:rPr kumimoji="1" lang="zh-CN" altLang="en-US" sz="2800">
                <a:solidFill>
                  <a:srgbClr val="FF0000"/>
                </a:solidFill>
                <a:latin typeface="方正书宋简体" charset="-122"/>
              </a:rPr>
              <a:t>牛顿环的应用：</a:t>
            </a:r>
            <a:endParaRPr kumimoji="1" lang="zh-CN" altLang="en-US" sz="2800">
              <a:solidFill>
                <a:srgbClr val="FF0000"/>
              </a:solidFill>
              <a:latin typeface="方正书宋简体" charset="-122"/>
            </a:endParaRPr>
          </a:p>
        </p:txBody>
      </p:sp>
      <p:graphicFrame>
        <p:nvGraphicFramePr>
          <p:cNvPr id="35843" name="Object 3"/>
          <p:cNvGraphicFramePr>
            <a:graphicFrameLocks noChangeAspect="1"/>
          </p:cNvGraphicFramePr>
          <p:nvPr/>
        </p:nvGraphicFramePr>
        <p:xfrm>
          <a:off x="2627313" y="1773238"/>
          <a:ext cx="2982912" cy="110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8" name="公式" r:id="rId1" imgW="811530" imgH="250825" progId="Equation.3">
                  <p:embed/>
                </p:oleObj>
              </mc:Choice>
              <mc:Fallback>
                <p:oleObj name="公式" r:id="rId1" imgW="811530" imgH="25082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1773238"/>
                        <a:ext cx="2982912" cy="1109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4" name="Object 22"/>
          <p:cNvGraphicFramePr>
            <a:graphicFrameLocks noChangeAspect="1"/>
          </p:cNvGraphicFramePr>
          <p:nvPr/>
        </p:nvGraphicFramePr>
        <p:xfrm>
          <a:off x="5219700" y="808038"/>
          <a:ext cx="1989138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9" name="公式" r:id="rId3" imgW="553720" imgH="295910" progId="Equation.3">
                  <p:embed/>
                </p:oleObj>
              </mc:Choice>
              <mc:Fallback>
                <p:oleObj name="公式" r:id="rId3" imgW="553720" imgH="29591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808038"/>
                        <a:ext cx="1989138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5" name="AutoShape 23"/>
          <p:cNvSpPr>
            <a:spLocks noChangeArrowheads="1"/>
          </p:cNvSpPr>
          <p:nvPr/>
        </p:nvSpPr>
        <p:spPr bwMode="auto">
          <a:xfrm>
            <a:off x="1619250" y="2276475"/>
            <a:ext cx="503238" cy="144463"/>
          </a:xfrm>
          <a:prstGeom prst="rightArrow">
            <a:avLst>
              <a:gd name="adj1" fmla="val 50000"/>
              <a:gd name="adj2" fmla="val 8708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35846" name="Text Box 35"/>
          <p:cNvSpPr txBox="1">
            <a:spLocks noChangeArrowheads="1"/>
          </p:cNvSpPr>
          <p:nvPr/>
        </p:nvSpPr>
        <p:spPr bwMode="auto">
          <a:xfrm>
            <a:off x="0" y="2708275"/>
            <a:ext cx="8569325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>
                <a:solidFill>
                  <a:srgbClr val="0000FF"/>
                </a:solidFill>
                <a:latin typeface="宋体" panose="02010600030101010101" pitchFamily="2" charset="-122"/>
              </a:rPr>
              <a:t>(1) </a:t>
            </a:r>
            <a:r>
              <a:rPr kumimoji="1" lang="zh-CN" altLang="en-US" sz="2800">
                <a:solidFill>
                  <a:srgbClr val="0000FF"/>
                </a:solidFill>
                <a:latin typeface="宋体" panose="02010600030101010101" pitchFamily="2" charset="-122"/>
              </a:rPr>
              <a:t>测透镜球面的半径</a:t>
            </a:r>
            <a:r>
              <a:rPr kumimoji="1" lang="en-US" altLang="zh-CN" sz="2800" i="1">
                <a:solidFill>
                  <a:srgbClr val="0000FF"/>
                </a:solidFill>
                <a:latin typeface="宋体" panose="02010600030101010101" pitchFamily="2" charset="-122"/>
              </a:rPr>
              <a:t>R——</a:t>
            </a:r>
            <a:endParaRPr kumimoji="1" lang="en-US" altLang="zh-CN" sz="2800">
              <a:latin typeface="宋体" panose="02010600030101010101" pitchFamily="2" charset="-122"/>
            </a:endParaRPr>
          </a:p>
        </p:txBody>
      </p:sp>
      <p:graphicFrame>
        <p:nvGraphicFramePr>
          <p:cNvPr id="35847" name="Object 36"/>
          <p:cNvGraphicFramePr>
            <a:graphicFrameLocks noChangeAspect="1"/>
          </p:cNvGraphicFramePr>
          <p:nvPr/>
        </p:nvGraphicFramePr>
        <p:xfrm>
          <a:off x="2555875" y="4076700"/>
          <a:ext cx="3521075" cy="110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0" name="公式" r:id="rId5" imgW="972185" imgH="250825" progId="Equation.3">
                  <p:embed/>
                </p:oleObj>
              </mc:Choice>
              <mc:Fallback>
                <p:oleObj name="公式" r:id="rId5" imgW="972185" imgH="250825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076700"/>
                        <a:ext cx="3521075" cy="1109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8" name="Object 37"/>
          <p:cNvGraphicFramePr>
            <a:graphicFrameLocks noChangeAspect="1"/>
          </p:cNvGraphicFramePr>
          <p:nvPr/>
        </p:nvGraphicFramePr>
        <p:xfrm>
          <a:off x="2771775" y="5084763"/>
          <a:ext cx="3198813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1" name="Equation" r:id="rId7" imgW="875665" imgH="270510" progId="Equation.DSMT4">
                  <p:embed/>
                </p:oleObj>
              </mc:Choice>
              <mc:Fallback>
                <p:oleObj name="Equation" r:id="rId7" imgW="875665" imgH="27051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5084763"/>
                        <a:ext cx="3198813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9" name="Text Box 48"/>
          <p:cNvSpPr txBox="1">
            <a:spLocks noChangeArrowheads="1"/>
          </p:cNvSpPr>
          <p:nvPr/>
        </p:nvSpPr>
        <p:spPr bwMode="auto">
          <a:xfrm>
            <a:off x="0" y="4365625"/>
            <a:ext cx="2327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实际测量时：</a:t>
            </a:r>
            <a:endParaRPr lang="zh-CN" altLang="en-US" sz="2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50" name="Text Box 49"/>
          <p:cNvSpPr txBox="1">
            <a:spLocks noChangeArrowheads="1"/>
          </p:cNvSpPr>
          <p:nvPr/>
        </p:nvSpPr>
        <p:spPr bwMode="auto">
          <a:xfrm>
            <a:off x="3203575" y="1125538"/>
            <a:ext cx="15128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N</a:t>
            </a:r>
            <a:r>
              <a:rPr lang="zh-CN" altLang="en-US" sz="2800">
                <a:latin typeface="Times New Roman" panose="02020603050405020304" pitchFamily="18" charset="0"/>
              </a:rPr>
              <a:t>级暗纹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35851" name="Text Box 50"/>
          <p:cNvSpPr txBox="1">
            <a:spLocks noChangeArrowheads="1"/>
          </p:cNvSpPr>
          <p:nvPr/>
        </p:nvSpPr>
        <p:spPr bwMode="auto">
          <a:xfrm>
            <a:off x="574675" y="3429000"/>
            <a:ext cx="8569325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宋体" panose="02010600030101010101" pitchFamily="2" charset="-122"/>
              </a:rPr>
              <a:t>已知 </a:t>
            </a:r>
            <a:r>
              <a:rPr kumimoji="1" lang="zh-CN" altLang="en-US" sz="2800" i="1">
                <a:latin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kumimoji="1" lang="en-US" altLang="zh-CN" sz="2800">
                <a:latin typeface="宋体" panose="02010600030101010101" pitchFamily="2" charset="-122"/>
              </a:rPr>
              <a:t>, </a:t>
            </a:r>
            <a:r>
              <a:rPr kumimoji="1" lang="zh-CN" altLang="en-US" sz="2800">
                <a:latin typeface="Times New Roman" panose="02020603050405020304" pitchFamily="18" charset="0"/>
              </a:rPr>
              <a:t>测量第</a:t>
            </a:r>
            <a:r>
              <a:rPr kumimoji="1" lang="en-US" altLang="zh-CN" sz="2800" i="1">
                <a:latin typeface="Times New Roman" panose="02020603050405020304" pitchFamily="18" charset="0"/>
              </a:rPr>
              <a:t>k + m</a:t>
            </a:r>
            <a:r>
              <a:rPr kumimoji="1" lang="zh-CN" altLang="en-US" sz="2800">
                <a:latin typeface="Times New Roman" panose="02020603050405020304" pitchFamily="18" charset="0"/>
              </a:rPr>
              <a:t>和第</a:t>
            </a:r>
            <a:r>
              <a:rPr kumimoji="1" lang="en-US" altLang="zh-CN" sz="2800" i="1">
                <a:latin typeface="Times New Roman" panose="02020603050405020304" pitchFamily="18" charset="0"/>
              </a:rPr>
              <a:t>k</a:t>
            </a:r>
            <a:r>
              <a:rPr kumimoji="1" lang="zh-CN" altLang="en-US" sz="2800">
                <a:latin typeface="Times New Roman" panose="02020603050405020304" pitchFamily="18" charset="0"/>
              </a:rPr>
              <a:t>级暗条纹半径，</a:t>
            </a:r>
            <a:r>
              <a:rPr kumimoji="1" lang="zh-CN" altLang="en-US" sz="2800">
                <a:latin typeface="宋体" panose="02010600030101010101" pitchFamily="2" charset="-122"/>
              </a:rPr>
              <a:t>可得</a:t>
            </a:r>
            <a:r>
              <a:rPr kumimoji="1" lang="en-US" altLang="zh-CN" sz="2800" i="1">
                <a:latin typeface="宋体" panose="02010600030101010101" pitchFamily="2" charset="-122"/>
              </a:rPr>
              <a:t>R</a:t>
            </a:r>
            <a:r>
              <a:rPr kumimoji="1" lang="zh-CN" altLang="en-US" sz="2800">
                <a:latin typeface="宋体" panose="02010600030101010101" pitchFamily="2" charset="-122"/>
              </a:rPr>
              <a:t>；</a:t>
            </a:r>
            <a:endParaRPr kumimoji="1" lang="zh-CN" altLang="en-US" sz="280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Group 4"/>
          <p:cNvGrpSpPr/>
          <p:nvPr/>
        </p:nvGrpSpPr>
        <p:grpSpPr bwMode="auto">
          <a:xfrm>
            <a:off x="5724525" y="914400"/>
            <a:ext cx="3198813" cy="4314825"/>
            <a:chOff x="3543" y="594"/>
            <a:chExt cx="2015" cy="2718"/>
          </a:xfrm>
        </p:grpSpPr>
        <p:grpSp>
          <p:nvGrpSpPr>
            <p:cNvPr id="36875" name="Group 5"/>
            <p:cNvGrpSpPr/>
            <p:nvPr/>
          </p:nvGrpSpPr>
          <p:grpSpPr bwMode="auto">
            <a:xfrm>
              <a:off x="3543" y="1171"/>
              <a:ext cx="2015" cy="2141"/>
              <a:chOff x="3543" y="1171"/>
              <a:chExt cx="2015" cy="2141"/>
            </a:xfrm>
          </p:grpSpPr>
          <p:grpSp>
            <p:nvGrpSpPr>
              <p:cNvPr id="36881" name="Group 6"/>
              <p:cNvGrpSpPr>
                <a:grpSpLocks noChangeAspect="1"/>
              </p:cNvGrpSpPr>
              <p:nvPr/>
            </p:nvGrpSpPr>
            <p:grpSpPr bwMode="auto">
              <a:xfrm>
                <a:off x="3610" y="1171"/>
                <a:ext cx="1814" cy="1679"/>
                <a:chOff x="3600" y="2352"/>
                <a:chExt cx="1296" cy="1200"/>
              </a:xfrm>
            </p:grpSpPr>
            <p:sp>
              <p:nvSpPr>
                <p:cNvPr id="36885" name="Freeform 7"/>
                <p:cNvSpPr>
                  <a:spLocks noChangeAspect="1"/>
                </p:cNvSpPr>
                <p:nvPr/>
              </p:nvSpPr>
              <p:spPr bwMode="auto">
                <a:xfrm>
                  <a:off x="3840" y="2352"/>
                  <a:ext cx="864" cy="288"/>
                </a:xfrm>
                <a:custGeom>
                  <a:avLst/>
                  <a:gdLst>
                    <a:gd name="T0" fmla="*/ 0 w 1248"/>
                    <a:gd name="T1" fmla="*/ 1 h 528"/>
                    <a:gd name="T2" fmla="*/ 15 w 1248"/>
                    <a:gd name="T3" fmla="*/ 1 h 528"/>
                    <a:gd name="T4" fmla="*/ 15 w 1248"/>
                    <a:gd name="T5" fmla="*/ 0 h 528"/>
                    <a:gd name="T6" fmla="*/ 0 w 1248"/>
                    <a:gd name="T7" fmla="*/ 0 h 528"/>
                    <a:gd name="T8" fmla="*/ 0 w 1248"/>
                    <a:gd name="T9" fmla="*/ 1 h 5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48" h="528">
                      <a:moveTo>
                        <a:pt x="0" y="528"/>
                      </a:moveTo>
                      <a:lnTo>
                        <a:pt x="1248" y="528"/>
                      </a:lnTo>
                      <a:lnTo>
                        <a:pt x="1248" y="0"/>
                      </a:lnTo>
                      <a:lnTo>
                        <a:pt x="0" y="0"/>
                      </a:lnTo>
                      <a:lnTo>
                        <a:pt x="0" y="52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38100" cmpd="sng">
                  <a:solidFill>
                    <a:srgbClr val="969696"/>
                  </a:solidFill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886" name="Oval 8"/>
                <p:cNvSpPr>
                  <a:spLocks noChangeAspect="1" noChangeArrowheads="1"/>
                </p:cNvSpPr>
                <p:nvPr/>
              </p:nvSpPr>
              <p:spPr bwMode="auto">
                <a:xfrm>
                  <a:off x="3744" y="2448"/>
                  <a:ext cx="1056" cy="1056"/>
                </a:xfrm>
                <a:prstGeom prst="ellipse">
                  <a:avLst/>
                </a:prstGeom>
                <a:solidFill>
                  <a:srgbClr val="EAEAEA"/>
                </a:solidFill>
                <a:ln w="38100">
                  <a:solidFill>
                    <a:srgbClr val="969696"/>
                  </a:solidFill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887" name="Rectangle 9"/>
                <p:cNvSpPr>
                  <a:spLocks noChangeAspect="1" noChangeArrowheads="1"/>
                </p:cNvSpPr>
                <p:nvPr/>
              </p:nvSpPr>
              <p:spPr bwMode="auto">
                <a:xfrm>
                  <a:off x="3600" y="2640"/>
                  <a:ext cx="1296" cy="912"/>
                </a:xfrm>
                <a:prstGeom prst="rect">
                  <a:avLst/>
                </a:prstGeom>
                <a:solidFill>
                  <a:srgbClr val="FFFF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6882" name="Group 10"/>
              <p:cNvGrpSpPr>
                <a:grpSpLocks noChangeAspect="1"/>
              </p:cNvGrpSpPr>
              <p:nvPr/>
            </p:nvGrpSpPr>
            <p:grpSpPr bwMode="auto">
              <a:xfrm>
                <a:off x="3543" y="1381"/>
                <a:ext cx="2015" cy="1931"/>
                <a:chOff x="2352" y="2506"/>
                <a:chExt cx="1440" cy="1380"/>
              </a:xfrm>
            </p:grpSpPr>
            <p:sp>
              <p:nvSpPr>
                <p:cNvPr id="36883" name="Oval 11"/>
                <p:cNvSpPr>
                  <a:spLocks noChangeAspect="1" noChangeArrowheads="1"/>
                </p:cNvSpPr>
                <p:nvPr/>
              </p:nvSpPr>
              <p:spPr bwMode="auto">
                <a:xfrm>
                  <a:off x="2438" y="2506"/>
                  <a:ext cx="1267" cy="1267"/>
                </a:xfrm>
                <a:prstGeom prst="ellipse">
                  <a:avLst/>
                </a:prstGeom>
                <a:solidFill>
                  <a:srgbClr val="B2B2B2"/>
                </a:solidFill>
                <a:ln w="38100">
                  <a:solidFill>
                    <a:srgbClr val="969696"/>
                  </a:solidFill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884" name="Rectangl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2352" y="2686"/>
                  <a:ext cx="1440" cy="1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876" name="Group 13"/>
            <p:cNvGrpSpPr/>
            <p:nvPr/>
          </p:nvGrpSpPr>
          <p:grpSpPr bwMode="auto">
            <a:xfrm>
              <a:off x="3571" y="594"/>
              <a:ext cx="1881" cy="1028"/>
              <a:chOff x="3571" y="594"/>
              <a:chExt cx="1881" cy="1028"/>
            </a:xfrm>
          </p:grpSpPr>
          <p:sp>
            <p:nvSpPr>
              <p:cNvPr id="36877" name="Line 14"/>
              <p:cNvSpPr>
                <a:spLocks noChangeAspect="1" noChangeShapeType="1"/>
              </p:cNvSpPr>
              <p:nvPr/>
            </p:nvSpPr>
            <p:spPr bwMode="auto">
              <a:xfrm>
                <a:off x="3571" y="1622"/>
                <a:ext cx="188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878" name="Line 15"/>
              <p:cNvSpPr>
                <a:spLocks noChangeAspect="1" noChangeShapeType="1"/>
              </p:cNvSpPr>
              <p:nvPr/>
            </p:nvSpPr>
            <p:spPr bwMode="auto">
              <a:xfrm>
                <a:off x="4148" y="594"/>
                <a:ext cx="1" cy="558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879" name="Line 16"/>
              <p:cNvSpPr>
                <a:spLocks noChangeAspect="1" noChangeShapeType="1"/>
              </p:cNvSpPr>
              <p:nvPr/>
            </p:nvSpPr>
            <p:spPr bwMode="auto">
              <a:xfrm>
                <a:off x="4551" y="594"/>
                <a:ext cx="1" cy="558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880" name="Line 17"/>
              <p:cNvSpPr>
                <a:spLocks noChangeAspect="1" noChangeShapeType="1"/>
              </p:cNvSpPr>
              <p:nvPr/>
            </p:nvSpPr>
            <p:spPr bwMode="auto">
              <a:xfrm>
                <a:off x="4954" y="594"/>
                <a:ext cx="1" cy="558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6867" name="Text Box 18"/>
          <p:cNvSpPr txBox="1">
            <a:spLocks noChangeArrowheads="1"/>
          </p:cNvSpPr>
          <p:nvPr/>
        </p:nvSpPr>
        <p:spPr bwMode="auto">
          <a:xfrm>
            <a:off x="5580063" y="2263775"/>
            <a:ext cx="3259137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solidFill>
                  <a:schemeClr val="accent2"/>
                </a:solidFill>
                <a:latin typeface="方正书宋简体" charset="-122"/>
              </a:rPr>
              <a:t> </a:t>
            </a:r>
            <a:r>
              <a:rPr kumimoji="1" lang="zh-CN" altLang="en-US" sz="2800">
                <a:latin typeface="方正书宋简体" charset="-122"/>
              </a:rPr>
              <a:t>检验透镜表面质量</a:t>
            </a:r>
            <a:endParaRPr kumimoji="1" lang="zh-CN" altLang="en-US" sz="2800">
              <a:latin typeface="方正书宋简体" charset="-122"/>
            </a:endParaRPr>
          </a:p>
        </p:txBody>
      </p:sp>
      <p:pic>
        <p:nvPicPr>
          <p:cNvPr id="36868" name="Picture 19" descr="3"/>
          <p:cNvPicPr>
            <a:picLocks noChangeAspect="1" noChangeArrowheads="1"/>
          </p:cNvPicPr>
          <p:nvPr/>
        </p:nvPicPr>
        <p:blipFill>
          <a:blip r:embed="rId1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284538"/>
            <a:ext cx="3328988" cy="312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Text Box 35"/>
          <p:cNvSpPr txBox="1">
            <a:spLocks noChangeArrowheads="1"/>
          </p:cNvSpPr>
          <p:nvPr/>
        </p:nvSpPr>
        <p:spPr bwMode="auto">
          <a:xfrm>
            <a:off x="0" y="1508125"/>
            <a:ext cx="6372225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宋体" panose="02010600030101010101" pitchFamily="2" charset="-122"/>
              </a:rPr>
              <a:t>已知</a:t>
            </a:r>
            <a:r>
              <a:rPr kumimoji="1" lang="en-US" altLang="zh-CN" sz="2800" i="1">
                <a:latin typeface="Times New Roman" panose="02020603050405020304" pitchFamily="18" charset="0"/>
              </a:rPr>
              <a:t>R</a:t>
            </a:r>
            <a:r>
              <a:rPr kumimoji="1" lang="zh-CN" altLang="en-US" sz="2800" i="1">
                <a:latin typeface="宋体" panose="02010600030101010101" pitchFamily="2" charset="-122"/>
              </a:rPr>
              <a:t>，</a:t>
            </a:r>
            <a:r>
              <a:rPr kumimoji="1" lang="zh-CN" altLang="en-US" sz="2800">
                <a:latin typeface="宋体" panose="02010600030101010101" pitchFamily="2" charset="-122"/>
              </a:rPr>
              <a:t>测出</a:t>
            </a:r>
            <a:r>
              <a:rPr kumimoji="1" lang="en-US" altLang="zh-CN" sz="2800" i="1">
                <a:latin typeface="Times New Roman" panose="02020603050405020304" pitchFamily="18" charset="0"/>
              </a:rPr>
              <a:t>m</a:t>
            </a:r>
            <a:r>
              <a:rPr kumimoji="1" lang="en-US" altLang="zh-CN" sz="2800">
                <a:latin typeface="Times New Roman" panose="02020603050405020304" pitchFamily="18" charset="0"/>
              </a:rPr>
              <a:t> </a:t>
            </a:r>
            <a:r>
              <a:rPr kumimoji="1" lang="zh-CN" altLang="en-US" sz="2800">
                <a:latin typeface="Times New Roman" panose="02020603050405020304" pitchFamily="18" charset="0"/>
              </a:rPr>
              <a:t>、 </a:t>
            </a:r>
            <a:r>
              <a:rPr kumimoji="1" lang="en-US" altLang="zh-CN" sz="2800" i="1">
                <a:latin typeface="Times New Roman" panose="02020603050405020304" pitchFamily="18" charset="0"/>
              </a:rPr>
              <a:t>D</a:t>
            </a:r>
            <a:r>
              <a:rPr kumimoji="1" lang="en-US" altLang="zh-CN" sz="2800" i="1" baseline="-25000">
                <a:latin typeface="Times New Roman" panose="02020603050405020304" pitchFamily="18" charset="0"/>
              </a:rPr>
              <a:t>k+m</a:t>
            </a:r>
            <a:r>
              <a:rPr kumimoji="1" lang="zh-CN" altLang="en-US" sz="2800">
                <a:latin typeface="Times New Roman" panose="02020603050405020304" pitchFamily="18" charset="0"/>
              </a:rPr>
              <a:t>、</a:t>
            </a:r>
            <a:r>
              <a:rPr kumimoji="1" lang="en-US" altLang="zh-CN" sz="2800" i="1">
                <a:latin typeface="Times New Roman" panose="02020603050405020304" pitchFamily="18" charset="0"/>
              </a:rPr>
              <a:t>D</a:t>
            </a:r>
            <a:r>
              <a:rPr kumimoji="1" lang="en-US" altLang="zh-CN" sz="2800" i="1" baseline="-25000">
                <a:latin typeface="Times New Roman" panose="02020603050405020304" pitchFamily="18" charset="0"/>
              </a:rPr>
              <a:t>k</a:t>
            </a:r>
            <a:r>
              <a:rPr kumimoji="1" lang="zh-CN" altLang="en-US" sz="2800">
                <a:latin typeface="宋体" panose="02010600030101010101" pitchFamily="2" charset="-122"/>
              </a:rPr>
              <a:t>，可得</a:t>
            </a:r>
            <a:r>
              <a:rPr kumimoji="1" lang="en-US" altLang="zh-CN" sz="2800" i="1">
                <a:latin typeface="宋体" panose="02010600030101010101" pitchFamily="2" charset="-122"/>
              </a:rPr>
              <a:t>λ</a:t>
            </a:r>
            <a:r>
              <a:rPr kumimoji="1" lang="zh-CN" altLang="en-US" sz="2800">
                <a:latin typeface="宋体" panose="02010600030101010101" pitchFamily="2" charset="-122"/>
              </a:rPr>
              <a:t>；</a:t>
            </a:r>
            <a:endParaRPr kumimoji="1" lang="zh-CN" altLang="en-US" sz="2800">
              <a:latin typeface="宋体" panose="02010600030101010101" pitchFamily="2" charset="-122"/>
            </a:endParaRPr>
          </a:p>
        </p:txBody>
      </p:sp>
      <p:sp>
        <p:nvSpPr>
          <p:cNvPr id="36870" name="Text Box 36"/>
          <p:cNvSpPr txBox="1">
            <a:spLocks noChangeArrowheads="1"/>
          </p:cNvSpPr>
          <p:nvPr/>
        </p:nvSpPr>
        <p:spPr bwMode="auto">
          <a:xfrm>
            <a:off x="0" y="3284538"/>
            <a:ext cx="4725988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800">
                <a:solidFill>
                  <a:srgbClr val="0000FF"/>
                </a:solidFill>
                <a:latin typeface="宋体" panose="02010600030101010101" pitchFamily="2" charset="-122"/>
              </a:rPr>
              <a:t>(3) </a:t>
            </a:r>
            <a:r>
              <a:rPr kumimoji="1" lang="zh-CN" altLang="en-US" sz="2800">
                <a:solidFill>
                  <a:srgbClr val="0000FF"/>
                </a:solidFill>
                <a:latin typeface="宋体" panose="02010600030101010101" pitchFamily="2" charset="-122"/>
              </a:rPr>
              <a:t>检测透镜的曲率半径误差及其表面平整度；</a:t>
            </a:r>
            <a:r>
              <a:rPr kumimoji="1" lang="zh-CN" altLang="en-US" sz="2800">
                <a:latin typeface="宋体" panose="02010600030101010101" pitchFamily="2" charset="-122"/>
              </a:rPr>
              <a:t> </a:t>
            </a:r>
            <a:endParaRPr kumimoji="1" lang="zh-CN" altLang="en-US" sz="2800">
              <a:latin typeface="宋体" panose="02010600030101010101" pitchFamily="2" charset="-122"/>
            </a:endParaRPr>
          </a:p>
        </p:txBody>
      </p:sp>
      <p:sp>
        <p:nvSpPr>
          <p:cNvPr id="36871" name="Text Box 37"/>
          <p:cNvSpPr txBox="1">
            <a:spLocks noChangeArrowheads="1"/>
          </p:cNvSpPr>
          <p:nvPr/>
        </p:nvSpPr>
        <p:spPr bwMode="auto">
          <a:xfrm>
            <a:off x="0" y="4508500"/>
            <a:ext cx="48958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>
                <a:solidFill>
                  <a:srgbClr val="0000FF"/>
                </a:solidFill>
                <a:latin typeface="宋体" panose="02010600030101010101" pitchFamily="2" charset="-122"/>
              </a:rPr>
              <a:t>(4) </a:t>
            </a:r>
            <a:r>
              <a:rPr kumimoji="1" lang="zh-CN" altLang="en-US" sz="2800">
                <a:solidFill>
                  <a:srgbClr val="0000FF"/>
                </a:solidFill>
                <a:latin typeface="宋体" panose="02010600030101010101" pitchFamily="2" charset="-122"/>
              </a:rPr>
              <a:t>可测量介质的折射率。</a:t>
            </a:r>
            <a:endParaRPr kumimoji="1" lang="zh-CN" altLang="en-US" sz="2800">
              <a:latin typeface="宋体" panose="02010600030101010101" pitchFamily="2" charset="-122"/>
            </a:endParaRPr>
          </a:p>
        </p:txBody>
      </p:sp>
      <p:graphicFrame>
        <p:nvGraphicFramePr>
          <p:cNvPr id="36872" name="Object 38"/>
          <p:cNvGraphicFramePr>
            <a:graphicFrameLocks noChangeAspect="1"/>
          </p:cNvGraphicFramePr>
          <p:nvPr/>
        </p:nvGraphicFramePr>
        <p:xfrm>
          <a:off x="468313" y="2103438"/>
          <a:ext cx="3160712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6" name="Equation" r:id="rId2" imgW="856615" imgH="270510" progId="Equation.DSMT4">
                  <p:embed/>
                </p:oleObj>
              </mc:Choice>
              <mc:Fallback>
                <p:oleObj name="Equation" r:id="rId2" imgW="856615" imgH="27051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103438"/>
                        <a:ext cx="3160712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3" name="Object 39"/>
          <p:cNvGraphicFramePr>
            <a:graphicFrameLocks noChangeAspect="1"/>
          </p:cNvGraphicFramePr>
          <p:nvPr/>
        </p:nvGraphicFramePr>
        <p:xfrm>
          <a:off x="952500" y="5067300"/>
          <a:ext cx="2586038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7" name="Equation" r:id="rId4" imgW="688975" imgH="276860" progId="Equation.DSMT4">
                  <p:embed/>
                </p:oleObj>
              </mc:Choice>
              <mc:Fallback>
                <p:oleObj name="Equation" r:id="rId4" imgW="688975" imgH="27686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5067300"/>
                        <a:ext cx="2586038" cy="1217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4" name="Rectangle 50"/>
          <p:cNvSpPr>
            <a:spLocks noChangeArrowheads="1"/>
          </p:cNvSpPr>
          <p:nvPr/>
        </p:nvSpPr>
        <p:spPr bwMode="auto">
          <a:xfrm>
            <a:off x="395288" y="787400"/>
            <a:ext cx="2828925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>
                <a:solidFill>
                  <a:srgbClr val="0000FF"/>
                </a:solidFill>
                <a:latin typeface="Times New Roman" panose="02020603050405020304" pitchFamily="18" charset="0"/>
              </a:rPr>
              <a:t>(2)</a:t>
            </a:r>
            <a:r>
              <a:rPr kumimoji="1" lang="en-US" altLang="zh-CN" sz="2800">
                <a:latin typeface="Times New Roman" panose="02020603050405020304" pitchFamily="18" charset="0"/>
              </a:rPr>
              <a:t> 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测波长</a:t>
            </a:r>
            <a:r>
              <a:rPr kumimoji="1" lang="en-US" altLang="zh-CN" sz="2800" i="1">
                <a:solidFill>
                  <a:srgbClr val="0000FF"/>
                </a:solidFill>
                <a:latin typeface="Times New Roman" panose="02020603050405020304" pitchFamily="18" charset="0"/>
              </a:rPr>
              <a:t>λ</a:t>
            </a:r>
            <a:r>
              <a:rPr kumimoji="1" lang="en-US" altLang="zh-CN" sz="2800" i="1">
                <a:latin typeface="Times New Roman" panose="02020603050405020304" pitchFamily="18" charset="0"/>
              </a:rPr>
              <a:t>——</a:t>
            </a:r>
            <a:endParaRPr kumimoji="1" lang="en-US" altLang="zh-CN" sz="2800" i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ChangeArrowheads="1"/>
          </p:cNvSpPr>
          <p:nvPr/>
        </p:nvSpPr>
        <p:spPr bwMode="auto">
          <a:xfrm>
            <a:off x="539750" y="2693988"/>
            <a:ext cx="898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解：</a:t>
            </a:r>
            <a:endParaRPr kumimoji="1" lang="zh-CN" altLang="en-US" sz="2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54659" name="Object 3"/>
          <p:cNvGraphicFramePr>
            <a:graphicFrameLocks noChangeAspect="1"/>
          </p:cNvGraphicFramePr>
          <p:nvPr/>
        </p:nvGraphicFramePr>
        <p:xfrm>
          <a:off x="1763713" y="2608263"/>
          <a:ext cx="2111375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8" name="Equation" r:id="rId1" imgW="521335" imgH="135255" progId="Equation.3">
                  <p:embed/>
                </p:oleObj>
              </mc:Choice>
              <mc:Fallback>
                <p:oleObj name="Equation" r:id="rId1" imgW="521335" imgH="13525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608263"/>
                        <a:ext cx="2111375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4660" name="Object 4"/>
          <p:cNvGraphicFramePr>
            <a:graphicFrameLocks noChangeAspect="1"/>
          </p:cNvGraphicFramePr>
          <p:nvPr/>
        </p:nvGraphicFramePr>
        <p:xfrm>
          <a:off x="1331913" y="3573463"/>
          <a:ext cx="3335337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9" name="Equation" r:id="rId3" imgW="875665" imgH="135255" progId="Equation.3">
                  <p:embed/>
                </p:oleObj>
              </mc:Choice>
              <mc:Fallback>
                <p:oleObj name="Equation" r:id="rId3" imgW="875665" imgH="13525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573463"/>
                        <a:ext cx="3335337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4661" name="Rectangle 5"/>
          <p:cNvSpPr>
            <a:spLocks noChangeArrowheads="1"/>
          </p:cNvSpPr>
          <p:nvPr/>
        </p:nvSpPr>
        <p:spPr bwMode="auto">
          <a:xfrm>
            <a:off x="900113" y="4797425"/>
            <a:ext cx="19700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联立求解：</a:t>
            </a:r>
            <a:endParaRPr kumimoji="1" lang="zh-CN" altLang="en-US" sz="2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454662" name="Object 6"/>
          <p:cNvGraphicFramePr>
            <a:graphicFrameLocks noChangeAspect="1"/>
          </p:cNvGraphicFramePr>
          <p:nvPr/>
        </p:nvGraphicFramePr>
        <p:xfrm>
          <a:off x="3059113" y="4868863"/>
          <a:ext cx="93980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0" name="公式" r:id="rId5" imgW="219075" imgH="71120" progId="Equation.3">
                  <p:embed/>
                </p:oleObj>
              </mc:Choice>
              <mc:Fallback>
                <p:oleObj name="公式" r:id="rId5" imgW="219075" imgH="7112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4868863"/>
                        <a:ext cx="939800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4663" name="Object 7"/>
          <p:cNvGraphicFramePr>
            <a:graphicFrameLocks noChangeAspect="1"/>
          </p:cNvGraphicFramePr>
          <p:nvPr/>
        </p:nvGraphicFramePr>
        <p:xfrm>
          <a:off x="2627313" y="5589588"/>
          <a:ext cx="19494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1" name="公式" r:id="rId7" imgW="528320" imgH="90170" progId="Equation.3">
                  <p:embed/>
                </p:oleObj>
              </mc:Choice>
              <mc:Fallback>
                <p:oleObj name="公式" r:id="rId7" imgW="528320" imgH="9017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5589588"/>
                        <a:ext cx="194945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4664" name="Group 8"/>
          <p:cNvGrpSpPr/>
          <p:nvPr/>
        </p:nvGrpSpPr>
        <p:grpSpPr bwMode="auto">
          <a:xfrm>
            <a:off x="6084888" y="2420938"/>
            <a:ext cx="2743200" cy="2667000"/>
            <a:chOff x="3792" y="1071"/>
            <a:chExt cx="1728" cy="1680"/>
          </a:xfrm>
        </p:grpSpPr>
        <p:grpSp>
          <p:nvGrpSpPr>
            <p:cNvPr id="37899" name="Group 9"/>
            <p:cNvGrpSpPr/>
            <p:nvPr/>
          </p:nvGrpSpPr>
          <p:grpSpPr bwMode="auto">
            <a:xfrm>
              <a:off x="3792" y="2319"/>
              <a:ext cx="1728" cy="384"/>
              <a:chOff x="3552" y="1680"/>
              <a:chExt cx="1728" cy="384"/>
            </a:xfrm>
          </p:grpSpPr>
          <p:grpSp>
            <p:nvGrpSpPr>
              <p:cNvPr id="37909" name="Group 10"/>
              <p:cNvGrpSpPr/>
              <p:nvPr/>
            </p:nvGrpSpPr>
            <p:grpSpPr bwMode="auto">
              <a:xfrm>
                <a:off x="3552" y="1680"/>
                <a:ext cx="1728" cy="241"/>
                <a:chOff x="3504" y="1776"/>
                <a:chExt cx="1728" cy="241"/>
              </a:xfrm>
            </p:grpSpPr>
            <p:sp>
              <p:nvSpPr>
                <p:cNvPr id="37911" name="Arc 11"/>
                <p:cNvSpPr/>
                <p:nvPr/>
              </p:nvSpPr>
              <p:spPr bwMode="auto">
                <a:xfrm rot="5400000">
                  <a:off x="4247" y="1033"/>
                  <a:ext cx="241" cy="1728"/>
                </a:xfrm>
                <a:custGeom>
                  <a:avLst/>
                  <a:gdLst>
                    <a:gd name="T0" fmla="*/ 0 w 21721"/>
                    <a:gd name="T1" fmla="*/ 0 h 43197"/>
                    <a:gd name="T2" fmla="*/ 0 w 21721"/>
                    <a:gd name="T3" fmla="*/ 0 h 43197"/>
                    <a:gd name="T4" fmla="*/ 0 w 21721"/>
                    <a:gd name="T5" fmla="*/ 0 h 43197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721" h="43197" fill="none" extrusionOk="0">
                      <a:moveTo>
                        <a:pt x="496" y="0"/>
                      </a:moveTo>
                      <a:cubicBezTo>
                        <a:pt x="12277" y="205"/>
                        <a:pt x="21721" y="9814"/>
                        <a:pt x="21721" y="21597"/>
                      </a:cubicBezTo>
                      <a:cubicBezTo>
                        <a:pt x="21721" y="33526"/>
                        <a:pt x="12050" y="43197"/>
                        <a:pt x="121" y="43197"/>
                      </a:cubicBezTo>
                      <a:cubicBezTo>
                        <a:pt x="80" y="43197"/>
                        <a:pt x="40" y="43196"/>
                        <a:pt x="0" y="43196"/>
                      </a:cubicBezTo>
                    </a:path>
                    <a:path w="21721" h="43197" stroke="0" extrusionOk="0">
                      <a:moveTo>
                        <a:pt x="496" y="0"/>
                      </a:moveTo>
                      <a:cubicBezTo>
                        <a:pt x="12277" y="205"/>
                        <a:pt x="21721" y="9814"/>
                        <a:pt x="21721" y="21597"/>
                      </a:cubicBezTo>
                      <a:cubicBezTo>
                        <a:pt x="21721" y="33526"/>
                        <a:pt x="12050" y="43197"/>
                        <a:pt x="121" y="43197"/>
                      </a:cubicBezTo>
                      <a:cubicBezTo>
                        <a:pt x="80" y="43197"/>
                        <a:pt x="40" y="43196"/>
                        <a:pt x="0" y="43196"/>
                      </a:cubicBezTo>
                      <a:lnTo>
                        <a:pt x="121" y="21597"/>
                      </a:lnTo>
                      <a:lnTo>
                        <a:pt x="496" y="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912" name="Line 12"/>
                <p:cNvSpPr>
                  <a:spLocks noChangeShapeType="1"/>
                </p:cNvSpPr>
                <p:nvPr/>
              </p:nvSpPr>
              <p:spPr bwMode="auto">
                <a:xfrm>
                  <a:off x="3504" y="1776"/>
                  <a:ext cx="172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7910" name="Rectangle 13"/>
              <p:cNvSpPr>
                <a:spLocks noChangeArrowheads="1"/>
              </p:cNvSpPr>
              <p:nvPr/>
            </p:nvSpPr>
            <p:spPr bwMode="auto">
              <a:xfrm>
                <a:off x="3552" y="1920"/>
                <a:ext cx="1728" cy="144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7900" name="Group 14"/>
            <p:cNvGrpSpPr/>
            <p:nvPr/>
          </p:nvGrpSpPr>
          <p:grpSpPr bwMode="auto">
            <a:xfrm>
              <a:off x="4560" y="1071"/>
              <a:ext cx="768" cy="1680"/>
              <a:chOff x="4320" y="384"/>
              <a:chExt cx="768" cy="1680"/>
            </a:xfrm>
          </p:grpSpPr>
          <p:grpSp>
            <p:nvGrpSpPr>
              <p:cNvPr id="37901" name="Group 15"/>
              <p:cNvGrpSpPr/>
              <p:nvPr/>
            </p:nvGrpSpPr>
            <p:grpSpPr bwMode="auto">
              <a:xfrm>
                <a:off x="4320" y="384"/>
                <a:ext cx="768" cy="1680"/>
                <a:chOff x="4320" y="432"/>
                <a:chExt cx="768" cy="1680"/>
              </a:xfrm>
            </p:grpSpPr>
            <p:grpSp>
              <p:nvGrpSpPr>
                <p:cNvPr id="37904" name="Group 16"/>
                <p:cNvGrpSpPr/>
                <p:nvPr/>
              </p:nvGrpSpPr>
              <p:grpSpPr bwMode="auto">
                <a:xfrm>
                  <a:off x="4416" y="432"/>
                  <a:ext cx="672" cy="1488"/>
                  <a:chOff x="4416" y="432"/>
                  <a:chExt cx="672" cy="1488"/>
                </a:xfrm>
              </p:grpSpPr>
              <p:sp>
                <p:nvSpPr>
                  <p:cNvPr id="37906" name="Line 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16" y="432"/>
                    <a:ext cx="0" cy="148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tailEnd type="oval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07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4416" y="432"/>
                    <a:ext cx="672" cy="13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08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4416" y="1824"/>
                    <a:ext cx="67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790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320" y="1824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kumimoji="1" lang="en-US" altLang="zh-CN" sz="2400" i="1">
                      <a:latin typeface="Times New Roman" panose="02020603050405020304" pitchFamily="18" charset="0"/>
                    </a:rPr>
                    <a:t>O</a:t>
                  </a:r>
                  <a:endParaRPr kumimoji="1" lang="en-US" altLang="zh-CN" sz="2400" i="1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7902" name="Rectangle 21"/>
              <p:cNvSpPr>
                <a:spLocks noChangeArrowheads="1"/>
              </p:cNvSpPr>
              <p:nvPr/>
            </p:nvSpPr>
            <p:spPr bwMode="auto">
              <a:xfrm>
                <a:off x="4512" y="480"/>
                <a:ext cx="26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i="1">
                    <a:latin typeface="Times New Roman" panose="02020603050405020304" pitchFamily="18" charset="0"/>
                  </a:rPr>
                  <a:t>R</a:t>
                </a:r>
                <a:endParaRPr kumimoji="1" lang="en-US" altLang="zh-CN" sz="280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903" name="Rectangle 22"/>
              <p:cNvSpPr>
                <a:spLocks noChangeArrowheads="1"/>
              </p:cNvSpPr>
              <p:nvPr/>
            </p:nvSpPr>
            <p:spPr bwMode="auto">
              <a:xfrm>
                <a:off x="4704" y="1536"/>
                <a:ext cx="203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i="1">
                    <a:latin typeface="Times New Roman" panose="02020603050405020304" pitchFamily="18" charset="0"/>
                  </a:rPr>
                  <a:t>r</a:t>
                </a:r>
                <a:endParaRPr kumimoji="1" lang="en-US" altLang="zh-CN" sz="2800" i="1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454679" name="Text Box 23"/>
          <p:cNvSpPr txBox="1">
            <a:spLocks noChangeArrowheads="1"/>
          </p:cNvSpPr>
          <p:nvPr/>
        </p:nvSpPr>
        <p:spPr bwMode="auto">
          <a:xfrm>
            <a:off x="539750" y="862013"/>
            <a:ext cx="8070850" cy="163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rgbClr val="FF3300"/>
                </a:solidFill>
                <a:latin typeface="宋体" panose="02010600030101010101" pitchFamily="2" charset="-122"/>
              </a:rPr>
              <a:t>【</a:t>
            </a:r>
            <a:r>
              <a:rPr lang="zh-CN" altLang="en-US" sz="2800">
                <a:solidFill>
                  <a:srgbClr val="FF3300"/>
                </a:solidFill>
                <a:latin typeface="宋体" panose="02010600030101010101" pitchFamily="2" charset="-122"/>
              </a:rPr>
              <a:t>例题</a:t>
            </a:r>
            <a:r>
              <a:rPr lang="en-US" altLang="zh-CN" sz="2800">
                <a:solidFill>
                  <a:srgbClr val="FF3300"/>
                </a:solidFill>
                <a:latin typeface="宋体" panose="02010600030101010101" pitchFamily="2" charset="-122"/>
              </a:rPr>
              <a:t>】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>
                <a:latin typeface="Times New Roman" panose="02020603050405020304" pitchFamily="18" charset="0"/>
              </a:rPr>
              <a:t>用钠灯（</a:t>
            </a:r>
            <a:r>
              <a:rPr kumimoji="1" lang="zh-CN" altLang="en-US" sz="2800" i="1">
                <a:latin typeface="Times New Roman" panose="02020603050405020304" pitchFamily="18" charset="0"/>
                <a:sym typeface="Symbol" panose="05050102010706020507" pitchFamily="18" charset="2"/>
              </a:rPr>
              <a:t> 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= 589.3 nm  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）观察牛顿环，看到第</a:t>
            </a:r>
            <a:r>
              <a:rPr kumimoji="1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条暗环的半径为</a:t>
            </a:r>
            <a:r>
              <a:rPr kumimoji="1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= 4 mm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，第</a:t>
            </a:r>
            <a:r>
              <a:rPr kumimoji="1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+5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条暗环半径</a:t>
            </a:r>
            <a:r>
              <a:rPr kumimoji="1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1" lang="en-US" altLang="zh-CN" sz="2800">
                <a:latin typeface="Times New Roman" panose="02020603050405020304" pitchFamily="18" charset="0"/>
                <a:sym typeface="Symbol" panose="05050102010706020507" pitchFamily="18" charset="2"/>
              </a:rPr>
              <a:t> = 6 mm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，求所用平凸透镜的曲率半径</a:t>
            </a:r>
            <a:r>
              <a:rPr kumimoji="1" lang="en-US" altLang="zh-CN" sz="2800" i="1"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1" lang="zh-CN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。</a:t>
            </a:r>
            <a:endParaRPr kumimoji="1" lang="zh-CN" altLang="en-US" sz="2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37898" name="Object 24"/>
          <p:cNvGraphicFramePr>
            <a:graphicFrameLocks noChangeAspect="1"/>
          </p:cNvGraphicFramePr>
          <p:nvPr/>
        </p:nvGraphicFramePr>
        <p:xfrm>
          <a:off x="4719638" y="201613"/>
          <a:ext cx="26035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2" name="公式" r:id="rId9" imgW="114300" imgH="215900" progId="Equation.3">
                  <p:embed/>
                </p:oleObj>
              </mc:Choice>
              <mc:Fallback>
                <p:oleObj name="公式" r:id="rId9" imgW="114300" imgH="2159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9638" y="201613"/>
                        <a:ext cx="260350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4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4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4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54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4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54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54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54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658" grpId="0" autoUpdateAnimBg="0"/>
      <p:bldP spid="454661" grpId="0" autoUpdateAnimBg="0"/>
      <p:bldP spid="45467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grpSp>
        <p:nvGrpSpPr>
          <p:cNvPr id="385026" name="Group 2"/>
          <p:cNvGrpSpPr/>
          <p:nvPr/>
        </p:nvGrpSpPr>
        <p:grpSpPr>
          <a:xfrm>
            <a:off x="4937125" y="1790700"/>
            <a:ext cx="3902075" cy="2286000"/>
            <a:chOff x="3110" y="822"/>
            <a:chExt cx="2458" cy="1440"/>
          </a:xfrm>
        </p:grpSpPr>
        <p:sp>
          <p:nvSpPr>
            <p:cNvPr id="9304" name="Rectangle 3"/>
            <p:cNvSpPr/>
            <p:nvPr/>
          </p:nvSpPr>
          <p:spPr>
            <a:xfrm>
              <a:off x="3120" y="822"/>
              <a:ext cx="2448" cy="144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305" name="Line 4"/>
            <p:cNvSpPr/>
            <p:nvPr/>
          </p:nvSpPr>
          <p:spPr>
            <a:xfrm>
              <a:off x="3216" y="1014"/>
              <a:ext cx="2204" cy="357"/>
            </a:xfrm>
            <a:prstGeom prst="line">
              <a:avLst/>
            </a:prstGeom>
            <a:ln w="28575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306" name="Line 5"/>
            <p:cNvSpPr/>
            <p:nvPr/>
          </p:nvSpPr>
          <p:spPr>
            <a:xfrm flipV="1">
              <a:off x="3260" y="1364"/>
              <a:ext cx="2160" cy="447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307" name="Freeform 6"/>
            <p:cNvSpPr/>
            <p:nvPr/>
          </p:nvSpPr>
          <p:spPr>
            <a:xfrm rot="-801501">
              <a:off x="3348" y="1707"/>
              <a:ext cx="353" cy="89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8"/>
                </a:cxn>
              </a:cxnLst>
              <a:pathLst>
                <a:path w="672" h="104">
                  <a:moveTo>
                    <a:pt x="0" y="96"/>
                  </a:moveTo>
                  <a:cubicBezTo>
                    <a:pt x="16" y="48"/>
                    <a:pt x="32" y="0"/>
                    <a:pt x="48" y="0"/>
                  </a:cubicBezTo>
                  <a:cubicBezTo>
                    <a:pt x="64" y="0"/>
                    <a:pt x="80" y="96"/>
                    <a:pt x="96" y="96"/>
                  </a:cubicBezTo>
                  <a:cubicBezTo>
                    <a:pt x="112" y="96"/>
                    <a:pt x="128" y="0"/>
                    <a:pt x="144" y="0"/>
                  </a:cubicBezTo>
                  <a:cubicBezTo>
                    <a:pt x="160" y="0"/>
                    <a:pt x="176" y="96"/>
                    <a:pt x="192" y="96"/>
                  </a:cubicBezTo>
                  <a:cubicBezTo>
                    <a:pt x="208" y="96"/>
                    <a:pt x="224" y="0"/>
                    <a:pt x="240" y="0"/>
                  </a:cubicBezTo>
                  <a:cubicBezTo>
                    <a:pt x="256" y="0"/>
                    <a:pt x="272" y="96"/>
                    <a:pt x="288" y="96"/>
                  </a:cubicBezTo>
                  <a:cubicBezTo>
                    <a:pt x="304" y="96"/>
                    <a:pt x="320" y="0"/>
                    <a:pt x="336" y="0"/>
                  </a:cubicBezTo>
                  <a:cubicBezTo>
                    <a:pt x="352" y="0"/>
                    <a:pt x="368" y="96"/>
                    <a:pt x="384" y="96"/>
                  </a:cubicBezTo>
                  <a:cubicBezTo>
                    <a:pt x="400" y="96"/>
                    <a:pt x="416" y="0"/>
                    <a:pt x="432" y="0"/>
                  </a:cubicBezTo>
                  <a:cubicBezTo>
                    <a:pt x="448" y="0"/>
                    <a:pt x="464" y="88"/>
                    <a:pt x="480" y="96"/>
                  </a:cubicBezTo>
                  <a:cubicBezTo>
                    <a:pt x="496" y="104"/>
                    <a:pt x="504" y="56"/>
                    <a:pt x="528" y="48"/>
                  </a:cubicBezTo>
                  <a:cubicBezTo>
                    <a:pt x="552" y="40"/>
                    <a:pt x="600" y="48"/>
                    <a:pt x="624" y="48"/>
                  </a:cubicBezTo>
                  <a:cubicBezTo>
                    <a:pt x="648" y="48"/>
                    <a:pt x="660" y="48"/>
                    <a:pt x="672" y="48"/>
                  </a:cubicBezTo>
                </a:path>
              </a:pathLst>
            </a:custGeom>
            <a:noFill/>
            <a:ln w="1905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08" name="Freeform 7"/>
            <p:cNvSpPr/>
            <p:nvPr/>
          </p:nvSpPr>
          <p:spPr>
            <a:xfrm rot="-801501">
              <a:off x="3833" y="1600"/>
              <a:ext cx="353" cy="89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8"/>
                </a:cxn>
              </a:cxnLst>
              <a:pathLst>
                <a:path w="672" h="104">
                  <a:moveTo>
                    <a:pt x="0" y="96"/>
                  </a:moveTo>
                  <a:cubicBezTo>
                    <a:pt x="16" y="48"/>
                    <a:pt x="32" y="0"/>
                    <a:pt x="48" y="0"/>
                  </a:cubicBezTo>
                  <a:cubicBezTo>
                    <a:pt x="64" y="0"/>
                    <a:pt x="80" y="96"/>
                    <a:pt x="96" y="96"/>
                  </a:cubicBezTo>
                  <a:cubicBezTo>
                    <a:pt x="112" y="96"/>
                    <a:pt x="128" y="0"/>
                    <a:pt x="144" y="0"/>
                  </a:cubicBezTo>
                  <a:cubicBezTo>
                    <a:pt x="160" y="0"/>
                    <a:pt x="176" y="96"/>
                    <a:pt x="192" y="96"/>
                  </a:cubicBezTo>
                  <a:cubicBezTo>
                    <a:pt x="208" y="96"/>
                    <a:pt x="224" y="0"/>
                    <a:pt x="240" y="0"/>
                  </a:cubicBezTo>
                  <a:cubicBezTo>
                    <a:pt x="256" y="0"/>
                    <a:pt x="272" y="96"/>
                    <a:pt x="288" y="96"/>
                  </a:cubicBezTo>
                  <a:cubicBezTo>
                    <a:pt x="304" y="96"/>
                    <a:pt x="320" y="0"/>
                    <a:pt x="336" y="0"/>
                  </a:cubicBezTo>
                  <a:cubicBezTo>
                    <a:pt x="352" y="0"/>
                    <a:pt x="368" y="96"/>
                    <a:pt x="384" y="96"/>
                  </a:cubicBezTo>
                  <a:cubicBezTo>
                    <a:pt x="400" y="96"/>
                    <a:pt x="416" y="0"/>
                    <a:pt x="432" y="0"/>
                  </a:cubicBezTo>
                  <a:cubicBezTo>
                    <a:pt x="448" y="0"/>
                    <a:pt x="464" y="88"/>
                    <a:pt x="480" y="96"/>
                  </a:cubicBezTo>
                  <a:cubicBezTo>
                    <a:pt x="496" y="104"/>
                    <a:pt x="504" y="56"/>
                    <a:pt x="528" y="48"/>
                  </a:cubicBezTo>
                  <a:cubicBezTo>
                    <a:pt x="552" y="40"/>
                    <a:pt x="600" y="48"/>
                    <a:pt x="624" y="48"/>
                  </a:cubicBezTo>
                  <a:cubicBezTo>
                    <a:pt x="648" y="48"/>
                    <a:pt x="660" y="48"/>
                    <a:pt x="672" y="48"/>
                  </a:cubicBezTo>
                </a:path>
              </a:pathLst>
            </a:custGeom>
            <a:noFill/>
            <a:ln w="1905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09" name="Freeform 8"/>
            <p:cNvSpPr/>
            <p:nvPr/>
          </p:nvSpPr>
          <p:spPr>
            <a:xfrm rot="-801501">
              <a:off x="4759" y="1416"/>
              <a:ext cx="352" cy="89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8"/>
                </a:cxn>
              </a:cxnLst>
              <a:pathLst>
                <a:path w="672" h="104">
                  <a:moveTo>
                    <a:pt x="0" y="96"/>
                  </a:moveTo>
                  <a:cubicBezTo>
                    <a:pt x="16" y="48"/>
                    <a:pt x="32" y="0"/>
                    <a:pt x="48" y="0"/>
                  </a:cubicBezTo>
                  <a:cubicBezTo>
                    <a:pt x="64" y="0"/>
                    <a:pt x="80" y="96"/>
                    <a:pt x="96" y="96"/>
                  </a:cubicBezTo>
                  <a:cubicBezTo>
                    <a:pt x="112" y="96"/>
                    <a:pt x="128" y="0"/>
                    <a:pt x="144" y="0"/>
                  </a:cubicBezTo>
                  <a:cubicBezTo>
                    <a:pt x="160" y="0"/>
                    <a:pt x="176" y="96"/>
                    <a:pt x="192" y="96"/>
                  </a:cubicBezTo>
                  <a:cubicBezTo>
                    <a:pt x="208" y="96"/>
                    <a:pt x="224" y="0"/>
                    <a:pt x="240" y="0"/>
                  </a:cubicBezTo>
                  <a:cubicBezTo>
                    <a:pt x="256" y="0"/>
                    <a:pt x="272" y="96"/>
                    <a:pt x="288" y="96"/>
                  </a:cubicBezTo>
                  <a:cubicBezTo>
                    <a:pt x="304" y="96"/>
                    <a:pt x="320" y="0"/>
                    <a:pt x="336" y="0"/>
                  </a:cubicBezTo>
                  <a:cubicBezTo>
                    <a:pt x="352" y="0"/>
                    <a:pt x="368" y="96"/>
                    <a:pt x="384" y="96"/>
                  </a:cubicBezTo>
                  <a:cubicBezTo>
                    <a:pt x="400" y="96"/>
                    <a:pt x="416" y="0"/>
                    <a:pt x="432" y="0"/>
                  </a:cubicBezTo>
                  <a:cubicBezTo>
                    <a:pt x="448" y="0"/>
                    <a:pt x="464" y="88"/>
                    <a:pt x="480" y="96"/>
                  </a:cubicBezTo>
                  <a:cubicBezTo>
                    <a:pt x="496" y="104"/>
                    <a:pt x="504" y="56"/>
                    <a:pt x="528" y="48"/>
                  </a:cubicBezTo>
                  <a:cubicBezTo>
                    <a:pt x="552" y="40"/>
                    <a:pt x="600" y="48"/>
                    <a:pt x="624" y="48"/>
                  </a:cubicBezTo>
                  <a:cubicBezTo>
                    <a:pt x="648" y="48"/>
                    <a:pt x="660" y="48"/>
                    <a:pt x="672" y="48"/>
                  </a:cubicBezTo>
                </a:path>
              </a:pathLst>
            </a:custGeom>
            <a:noFill/>
            <a:ln w="1905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10" name="Freeform 9"/>
            <p:cNvSpPr/>
            <p:nvPr/>
          </p:nvSpPr>
          <p:spPr>
            <a:xfrm rot="-801501">
              <a:off x="4318" y="1505"/>
              <a:ext cx="353" cy="90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1" y="0"/>
                </a:cxn>
                <a:cxn ang="0">
                  <a:pos x="1" y="17"/>
                </a:cxn>
                <a:cxn ang="0">
                  <a:pos x="1" y="0"/>
                </a:cxn>
                <a:cxn ang="0">
                  <a:pos x="1" y="17"/>
                </a:cxn>
                <a:cxn ang="0">
                  <a:pos x="1" y="0"/>
                </a:cxn>
                <a:cxn ang="0">
                  <a:pos x="1" y="17"/>
                </a:cxn>
                <a:cxn ang="0">
                  <a:pos x="1" y="0"/>
                </a:cxn>
                <a:cxn ang="0">
                  <a:pos x="1" y="17"/>
                </a:cxn>
                <a:cxn ang="0">
                  <a:pos x="1" y="0"/>
                </a:cxn>
                <a:cxn ang="0">
                  <a:pos x="1" y="17"/>
                </a:cxn>
                <a:cxn ang="0">
                  <a:pos x="1" y="9"/>
                </a:cxn>
                <a:cxn ang="0">
                  <a:pos x="1" y="9"/>
                </a:cxn>
                <a:cxn ang="0">
                  <a:pos x="1" y="9"/>
                </a:cxn>
              </a:cxnLst>
              <a:pathLst>
                <a:path w="672" h="104">
                  <a:moveTo>
                    <a:pt x="0" y="96"/>
                  </a:moveTo>
                  <a:cubicBezTo>
                    <a:pt x="16" y="48"/>
                    <a:pt x="32" y="0"/>
                    <a:pt x="48" y="0"/>
                  </a:cubicBezTo>
                  <a:cubicBezTo>
                    <a:pt x="64" y="0"/>
                    <a:pt x="80" y="96"/>
                    <a:pt x="96" y="96"/>
                  </a:cubicBezTo>
                  <a:cubicBezTo>
                    <a:pt x="112" y="96"/>
                    <a:pt x="128" y="0"/>
                    <a:pt x="144" y="0"/>
                  </a:cubicBezTo>
                  <a:cubicBezTo>
                    <a:pt x="160" y="0"/>
                    <a:pt x="176" y="96"/>
                    <a:pt x="192" y="96"/>
                  </a:cubicBezTo>
                  <a:cubicBezTo>
                    <a:pt x="208" y="96"/>
                    <a:pt x="224" y="0"/>
                    <a:pt x="240" y="0"/>
                  </a:cubicBezTo>
                  <a:cubicBezTo>
                    <a:pt x="256" y="0"/>
                    <a:pt x="272" y="96"/>
                    <a:pt x="288" y="96"/>
                  </a:cubicBezTo>
                  <a:cubicBezTo>
                    <a:pt x="304" y="96"/>
                    <a:pt x="320" y="0"/>
                    <a:pt x="336" y="0"/>
                  </a:cubicBezTo>
                  <a:cubicBezTo>
                    <a:pt x="352" y="0"/>
                    <a:pt x="368" y="96"/>
                    <a:pt x="384" y="96"/>
                  </a:cubicBezTo>
                  <a:cubicBezTo>
                    <a:pt x="400" y="96"/>
                    <a:pt x="416" y="0"/>
                    <a:pt x="432" y="0"/>
                  </a:cubicBezTo>
                  <a:cubicBezTo>
                    <a:pt x="448" y="0"/>
                    <a:pt x="464" y="88"/>
                    <a:pt x="480" y="96"/>
                  </a:cubicBezTo>
                  <a:cubicBezTo>
                    <a:pt x="496" y="104"/>
                    <a:pt x="504" y="56"/>
                    <a:pt x="528" y="48"/>
                  </a:cubicBezTo>
                  <a:cubicBezTo>
                    <a:pt x="552" y="40"/>
                    <a:pt x="600" y="48"/>
                    <a:pt x="624" y="48"/>
                  </a:cubicBezTo>
                  <a:cubicBezTo>
                    <a:pt x="648" y="48"/>
                    <a:pt x="660" y="48"/>
                    <a:pt x="672" y="48"/>
                  </a:cubicBezTo>
                </a:path>
              </a:pathLst>
            </a:custGeom>
            <a:noFill/>
            <a:ln w="1905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11" name="Freeform 10"/>
            <p:cNvSpPr/>
            <p:nvPr/>
          </p:nvSpPr>
          <p:spPr>
            <a:xfrm rot="599933">
              <a:off x="3877" y="1104"/>
              <a:ext cx="397" cy="89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8"/>
                </a:cxn>
              </a:cxnLst>
              <a:pathLst>
                <a:path w="672" h="104">
                  <a:moveTo>
                    <a:pt x="0" y="96"/>
                  </a:moveTo>
                  <a:cubicBezTo>
                    <a:pt x="16" y="48"/>
                    <a:pt x="32" y="0"/>
                    <a:pt x="48" y="0"/>
                  </a:cubicBezTo>
                  <a:cubicBezTo>
                    <a:pt x="64" y="0"/>
                    <a:pt x="80" y="96"/>
                    <a:pt x="96" y="96"/>
                  </a:cubicBezTo>
                  <a:cubicBezTo>
                    <a:pt x="112" y="96"/>
                    <a:pt x="128" y="0"/>
                    <a:pt x="144" y="0"/>
                  </a:cubicBezTo>
                  <a:cubicBezTo>
                    <a:pt x="160" y="0"/>
                    <a:pt x="176" y="96"/>
                    <a:pt x="192" y="96"/>
                  </a:cubicBezTo>
                  <a:cubicBezTo>
                    <a:pt x="208" y="96"/>
                    <a:pt x="224" y="0"/>
                    <a:pt x="240" y="0"/>
                  </a:cubicBezTo>
                  <a:cubicBezTo>
                    <a:pt x="256" y="0"/>
                    <a:pt x="272" y="96"/>
                    <a:pt x="288" y="96"/>
                  </a:cubicBezTo>
                  <a:cubicBezTo>
                    <a:pt x="304" y="96"/>
                    <a:pt x="320" y="0"/>
                    <a:pt x="336" y="0"/>
                  </a:cubicBezTo>
                  <a:cubicBezTo>
                    <a:pt x="352" y="0"/>
                    <a:pt x="368" y="96"/>
                    <a:pt x="384" y="96"/>
                  </a:cubicBezTo>
                  <a:cubicBezTo>
                    <a:pt x="400" y="96"/>
                    <a:pt x="416" y="0"/>
                    <a:pt x="432" y="0"/>
                  </a:cubicBezTo>
                  <a:cubicBezTo>
                    <a:pt x="448" y="0"/>
                    <a:pt x="464" y="88"/>
                    <a:pt x="480" y="96"/>
                  </a:cubicBezTo>
                  <a:cubicBezTo>
                    <a:pt x="496" y="104"/>
                    <a:pt x="504" y="56"/>
                    <a:pt x="528" y="48"/>
                  </a:cubicBezTo>
                  <a:cubicBezTo>
                    <a:pt x="552" y="40"/>
                    <a:pt x="600" y="48"/>
                    <a:pt x="624" y="48"/>
                  </a:cubicBezTo>
                  <a:cubicBezTo>
                    <a:pt x="648" y="48"/>
                    <a:pt x="660" y="48"/>
                    <a:pt x="672" y="48"/>
                  </a:cubicBezTo>
                </a:path>
              </a:pathLst>
            </a:custGeom>
            <a:noFill/>
            <a:ln w="19050" cap="flat" cmpd="sng">
              <a:solidFill>
                <a:srgbClr val="FF6600">
                  <a:alpha val="100000"/>
                </a:srgb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12" name="Freeform 11"/>
            <p:cNvSpPr/>
            <p:nvPr/>
          </p:nvSpPr>
          <p:spPr>
            <a:xfrm rot="599933">
              <a:off x="4450" y="1193"/>
              <a:ext cx="397" cy="89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8"/>
                </a:cxn>
              </a:cxnLst>
              <a:pathLst>
                <a:path w="672" h="104">
                  <a:moveTo>
                    <a:pt x="0" y="96"/>
                  </a:moveTo>
                  <a:cubicBezTo>
                    <a:pt x="16" y="48"/>
                    <a:pt x="32" y="0"/>
                    <a:pt x="48" y="0"/>
                  </a:cubicBezTo>
                  <a:cubicBezTo>
                    <a:pt x="64" y="0"/>
                    <a:pt x="80" y="96"/>
                    <a:pt x="96" y="96"/>
                  </a:cubicBezTo>
                  <a:cubicBezTo>
                    <a:pt x="112" y="96"/>
                    <a:pt x="128" y="0"/>
                    <a:pt x="144" y="0"/>
                  </a:cubicBezTo>
                  <a:cubicBezTo>
                    <a:pt x="160" y="0"/>
                    <a:pt x="176" y="96"/>
                    <a:pt x="192" y="96"/>
                  </a:cubicBezTo>
                  <a:cubicBezTo>
                    <a:pt x="208" y="96"/>
                    <a:pt x="224" y="0"/>
                    <a:pt x="240" y="0"/>
                  </a:cubicBezTo>
                  <a:cubicBezTo>
                    <a:pt x="256" y="0"/>
                    <a:pt x="272" y="96"/>
                    <a:pt x="288" y="96"/>
                  </a:cubicBezTo>
                  <a:cubicBezTo>
                    <a:pt x="304" y="96"/>
                    <a:pt x="320" y="0"/>
                    <a:pt x="336" y="0"/>
                  </a:cubicBezTo>
                  <a:cubicBezTo>
                    <a:pt x="352" y="0"/>
                    <a:pt x="368" y="96"/>
                    <a:pt x="384" y="96"/>
                  </a:cubicBezTo>
                  <a:cubicBezTo>
                    <a:pt x="400" y="96"/>
                    <a:pt x="416" y="0"/>
                    <a:pt x="432" y="0"/>
                  </a:cubicBezTo>
                  <a:cubicBezTo>
                    <a:pt x="448" y="0"/>
                    <a:pt x="464" y="88"/>
                    <a:pt x="480" y="96"/>
                  </a:cubicBezTo>
                  <a:cubicBezTo>
                    <a:pt x="496" y="104"/>
                    <a:pt x="504" y="56"/>
                    <a:pt x="528" y="48"/>
                  </a:cubicBezTo>
                  <a:cubicBezTo>
                    <a:pt x="552" y="40"/>
                    <a:pt x="600" y="48"/>
                    <a:pt x="624" y="48"/>
                  </a:cubicBezTo>
                  <a:cubicBezTo>
                    <a:pt x="648" y="48"/>
                    <a:pt x="660" y="48"/>
                    <a:pt x="672" y="48"/>
                  </a:cubicBezTo>
                </a:path>
              </a:pathLst>
            </a:custGeom>
            <a:noFill/>
            <a:ln w="19050" cap="flat" cmpd="sng">
              <a:solidFill>
                <a:srgbClr val="FF6600">
                  <a:alpha val="100000"/>
                </a:srgb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13" name="Freeform 12"/>
            <p:cNvSpPr/>
            <p:nvPr/>
          </p:nvSpPr>
          <p:spPr>
            <a:xfrm rot="585018">
              <a:off x="5023" y="1282"/>
              <a:ext cx="397" cy="89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0"/>
                </a:cxn>
                <a:cxn ang="0">
                  <a:pos x="1" y="15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8"/>
                </a:cxn>
              </a:cxnLst>
              <a:pathLst>
                <a:path w="672" h="104">
                  <a:moveTo>
                    <a:pt x="0" y="96"/>
                  </a:moveTo>
                  <a:cubicBezTo>
                    <a:pt x="16" y="48"/>
                    <a:pt x="32" y="0"/>
                    <a:pt x="48" y="0"/>
                  </a:cubicBezTo>
                  <a:cubicBezTo>
                    <a:pt x="64" y="0"/>
                    <a:pt x="80" y="96"/>
                    <a:pt x="96" y="96"/>
                  </a:cubicBezTo>
                  <a:cubicBezTo>
                    <a:pt x="112" y="96"/>
                    <a:pt x="128" y="0"/>
                    <a:pt x="144" y="0"/>
                  </a:cubicBezTo>
                  <a:cubicBezTo>
                    <a:pt x="160" y="0"/>
                    <a:pt x="176" y="96"/>
                    <a:pt x="192" y="96"/>
                  </a:cubicBezTo>
                  <a:cubicBezTo>
                    <a:pt x="208" y="96"/>
                    <a:pt x="224" y="0"/>
                    <a:pt x="240" y="0"/>
                  </a:cubicBezTo>
                  <a:cubicBezTo>
                    <a:pt x="256" y="0"/>
                    <a:pt x="272" y="96"/>
                    <a:pt x="288" y="96"/>
                  </a:cubicBezTo>
                  <a:cubicBezTo>
                    <a:pt x="304" y="96"/>
                    <a:pt x="320" y="0"/>
                    <a:pt x="336" y="0"/>
                  </a:cubicBezTo>
                  <a:cubicBezTo>
                    <a:pt x="352" y="0"/>
                    <a:pt x="368" y="96"/>
                    <a:pt x="384" y="96"/>
                  </a:cubicBezTo>
                  <a:cubicBezTo>
                    <a:pt x="400" y="96"/>
                    <a:pt x="416" y="0"/>
                    <a:pt x="432" y="0"/>
                  </a:cubicBezTo>
                  <a:cubicBezTo>
                    <a:pt x="448" y="0"/>
                    <a:pt x="464" y="88"/>
                    <a:pt x="480" y="96"/>
                  </a:cubicBezTo>
                  <a:cubicBezTo>
                    <a:pt x="496" y="104"/>
                    <a:pt x="504" y="56"/>
                    <a:pt x="528" y="48"/>
                  </a:cubicBezTo>
                  <a:cubicBezTo>
                    <a:pt x="552" y="40"/>
                    <a:pt x="600" y="48"/>
                    <a:pt x="624" y="48"/>
                  </a:cubicBezTo>
                  <a:cubicBezTo>
                    <a:pt x="648" y="48"/>
                    <a:pt x="660" y="48"/>
                    <a:pt x="672" y="48"/>
                  </a:cubicBezTo>
                </a:path>
              </a:pathLst>
            </a:custGeom>
            <a:noFill/>
            <a:ln w="19050" cap="flat" cmpd="sng">
              <a:solidFill>
                <a:srgbClr val="FF6600">
                  <a:alpha val="100000"/>
                </a:srgb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14" name="Freeform 13"/>
            <p:cNvSpPr/>
            <p:nvPr/>
          </p:nvSpPr>
          <p:spPr>
            <a:xfrm rot="599933">
              <a:off x="3348" y="1014"/>
              <a:ext cx="397" cy="90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1" y="0"/>
                </a:cxn>
                <a:cxn ang="0">
                  <a:pos x="1" y="17"/>
                </a:cxn>
                <a:cxn ang="0">
                  <a:pos x="1" y="0"/>
                </a:cxn>
                <a:cxn ang="0">
                  <a:pos x="1" y="17"/>
                </a:cxn>
                <a:cxn ang="0">
                  <a:pos x="1" y="0"/>
                </a:cxn>
                <a:cxn ang="0">
                  <a:pos x="1" y="17"/>
                </a:cxn>
                <a:cxn ang="0">
                  <a:pos x="1" y="0"/>
                </a:cxn>
                <a:cxn ang="0">
                  <a:pos x="1" y="17"/>
                </a:cxn>
                <a:cxn ang="0">
                  <a:pos x="1" y="0"/>
                </a:cxn>
                <a:cxn ang="0">
                  <a:pos x="1" y="17"/>
                </a:cxn>
                <a:cxn ang="0">
                  <a:pos x="1" y="9"/>
                </a:cxn>
                <a:cxn ang="0">
                  <a:pos x="1" y="9"/>
                </a:cxn>
                <a:cxn ang="0">
                  <a:pos x="1" y="9"/>
                </a:cxn>
              </a:cxnLst>
              <a:pathLst>
                <a:path w="672" h="104">
                  <a:moveTo>
                    <a:pt x="0" y="96"/>
                  </a:moveTo>
                  <a:cubicBezTo>
                    <a:pt x="16" y="48"/>
                    <a:pt x="32" y="0"/>
                    <a:pt x="48" y="0"/>
                  </a:cubicBezTo>
                  <a:cubicBezTo>
                    <a:pt x="64" y="0"/>
                    <a:pt x="80" y="96"/>
                    <a:pt x="96" y="96"/>
                  </a:cubicBezTo>
                  <a:cubicBezTo>
                    <a:pt x="112" y="96"/>
                    <a:pt x="128" y="0"/>
                    <a:pt x="144" y="0"/>
                  </a:cubicBezTo>
                  <a:cubicBezTo>
                    <a:pt x="160" y="0"/>
                    <a:pt x="176" y="96"/>
                    <a:pt x="192" y="96"/>
                  </a:cubicBezTo>
                  <a:cubicBezTo>
                    <a:pt x="208" y="96"/>
                    <a:pt x="224" y="0"/>
                    <a:pt x="240" y="0"/>
                  </a:cubicBezTo>
                  <a:cubicBezTo>
                    <a:pt x="256" y="0"/>
                    <a:pt x="272" y="96"/>
                    <a:pt x="288" y="96"/>
                  </a:cubicBezTo>
                  <a:cubicBezTo>
                    <a:pt x="304" y="96"/>
                    <a:pt x="320" y="0"/>
                    <a:pt x="336" y="0"/>
                  </a:cubicBezTo>
                  <a:cubicBezTo>
                    <a:pt x="352" y="0"/>
                    <a:pt x="368" y="96"/>
                    <a:pt x="384" y="96"/>
                  </a:cubicBezTo>
                  <a:cubicBezTo>
                    <a:pt x="400" y="96"/>
                    <a:pt x="416" y="0"/>
                    <a:pt x="432" y="0"/>
                  </a:cubicBezTo>
                  <a:cubicBezTo>
                    <a:pt x="448" y="0"/>
                    <a:pt x="464" y="88"/>
                    <a:pt x="480" y="96"/>
                  </a:cubicBezTo>
                  <a:cubicBezTo>
                    <a:pt x="496" y="104"/>
                    <a:pt x="504" y="56"/>
                    <a:pt x="528" y="48"/>
                  </a:cubicBezTo>
                  <a:cubicBezTo>
                    <a:pt x="552" y="40"/>
                    <a:pt x="600" y="48"/>
                    <a:pt x="624" y="48"/>
                  </a:cubicBezTo>
                  <a:cubicBezTo>
                    <a:pt x="648" y="48"/>
                    <a:pt x="660" y="48"/>
                    <a:pt x="672" y="48"/>
                  </a:cubicBezTo>
                </a:path>
              </a:pathLst>
            </a:custGeom>
            <a:noFill/>
            <a:ln w="19050" cap="flat" cmpd="sng">
              <a:solidFill>
                <a:srgbClr val="FF6600">
                  <a:alpha val="100000"/>
                </a:srgb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15" name="Text Box 14"/>
            <p:cNvSpPr txBox="1"/>
            <p:nvPr/>
          </p:nvSpPr>
          <p:spPr>
            <a:xfrm>
              <a:off x="5288" y="1461"/>
              <a:ext cx="253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endPara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316" name="Text Box 15"/>
            <p:cNvSpPr txBox="1"/>
            <p:nvPr/>
          </p:nvSpPr>
          <p:spPr>
            <a:xfrm>
              <a:off x="3132" y="1542"/>
              <a:ext cx="22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317" name="Text Box 16"/>
            <p:cNvSpPr txBox="1"/>
            <p:nvPr/>
          </p:nvSpPr>
          <p:spPr>
            <a:xfrm>
              <a:off x="3110" y="975"/>
              <a:ext cx="29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800" b="1" dirty="0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385041" name="Object 17"/>
          <p:cNvGraphicFramePr>
            <a:graphicFrameLocks noChangeAspect="1"/>
          </p:cNvGraphicFramePr>
          <p:nvPr/>
        </p:nvGraphicFramePr>
        <p:xfrm>
          <a:off x="5148263" y="3467100"/>
          <a:ext cx="3352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" imgW="2870200" imgH="495300" progId="Equation.3">
                  <p:embed/>
                </p:oleObj>
              </mc:Choice>
              <mc:Fallback>
                <p:oleObj name="" r:id="rId1" imgW="2870200" imgH="495300" progId="Equation.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48263" y="3467100"/>
                        <a:ext cx="3352800" cy="609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5042" name="Text Box 18"/>
          <p:cNvSpPr txBox="1"/>
          <p:nvPr/>
        </p:nvSpPr>
        <p:spPr>
          <a:xfrm>
            <a:off x="4932363" y="4149725"/>
            <a:ext cx="4211637" cy="5191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fontAlgn="t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28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普通光源发光特点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385044" name="Group 20"/>
          <p:cNvGrpSpPr/>
          <p:nvPr/>
        </p:nvGrpSpPr>
        <p:grpSpPr>
          <a:xfrm>
            <a:off x="395288" y="2435225"/>
            <a:ext cx="4433887" cy="3657600"/>
            <a:chOff x="240" y="1200"/>
            <a:chExt cx="2793" cy="2304"/>
          </a:xfrm>
        </p:grpSpPr>
        <p:sp>
          <p:nvSpPr>
            <p:cNvPr id="9291" name="Rectangle 21"/>
            <p:cNvSpPr/>
            <p:nvPr/>
          </p:nvSpPr>
          <p:spPr>
            <a:xfrm>
              <a:off x="240" y="1200"/>
              <a:ext cx="2784" cy="2304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292" name="Line 22"/>
            <p:cNvSpPr/>
            <p:nvPr/>
          </p:nvSpPr>
          <p:spPr>
            <a:xfrm>
              <a:off x="855" y="1488"/>
              <a:ext cx="1488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sm" len="lg"/>
            </a:ln>
          </p:spPr>
        </p:sp>
        <p:sp>
          <p:nvSpPr>
            <p:cNvPr id="9293" name="Line 23"/>
            <p:cNvSpPr/>
            <p:nvPr/>
          </p:nvSpPr>
          <p:spPr>
            <a:xfrm>
              <a:off x="855" y="1584"/>
              <a:ext cx="1488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sm" len="lg"/>
            </a:ln>
          </p:spPr>
        </p:sp>
        <p:sp>
          <p:nvSpPr>
            <p:cNvPr id="9294" name="Line 24"/>
            <p:cNvSpPr/>
            <p:nvPr/>
          </p:nvSpPr>
          <p:spPr>
            <a:xfrm>
              <a:off x="855" y="1824"/>
              <a:ext cx="1488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sm" len="lg"/>
            </a:ln>
          </p:spPr>
        </p:sp>
        <p:sp>
          <p:nvSpPr>
            <p:cNvPr id="9295" name="Line 25"/>
            <p:cNvSpPr/>
            <p:nvPr/>
          </p:nvSpPr>
          <p:spPr>
            <a:xfrm>
              <a:off x="855" y="2208"/>
              <a:ext cx="1488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sm" len="lg"/>
            </a:ln>
          </p:spPr>
        </p:sp>
        <p:sp>
          <p:nvSpPr>
            <p:cNvPr id="9296" name="Line 26"/>
            <p:cNvSpPr/>
            <p:nvPr/>
          </p:nvSpPr>
          <p:spPr>
            <a:xfrm>
              <a:off x="855" y="2976"/>
              <a:ext cx="1488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sm" len="lg"/>
            </a:ln>
          </p:spPr>
        </p:sp>
        <p:sp>
          <p:nvSpPr>
            <p:cNvPr id="9297" name="Line 27"/>
            <p:cNvSpPr/>
            <p:nvPr/>
          </p:nvSpPr>
          <p:spPr>
            <a:xfrm>
              <a:off x="864" y="1440"/>
              <a:ext cx="1488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sm" len="lg"/>
            </a:ln>
          </p:spPr>
        </p:sp>
        <p:sp>
          <p:nvSpPr>
            <p:cNvPr id="9298" name="Text Box 28"/>
            <p:cNvSpPr txBox="1"/>
            <p:nvPr/>
          </p:nvSpPr>
          <p:spPr>
            <a:xfrm>
              <a:off x="249" y="3168"/>
              <a:ext cx="2784" cy="333"/>
            </a:xfrm>
            <a:prstGeom prst="rect">
              <a:avLst/>
            </a:prstGeom>
            <a:gradFill rotWithShape="0">
              <a:gsLst>
                <a:gs pos="0">
                  <a:srgbClr val="EDFAD2"/>
                </a:gs>
                <a:gs pos="50000">
                  <a:srgbClr val="FFFFFF"/>
                </a:gs>
                <a:gs pos="100000">
                  <a:srgbClr val="EDFAD2"/>
                </a:gs>
              </a:gsLst>
              <a:lin ang="5400000" scaled="1"/>
              <a:tileRect/>
            </a:gradFill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原子能级及发光跃迁</a:t>
              </a:r>
              <a:endPara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299" name="Text Box 29"/>
            <p:cNvSpPr txBox="1"/>
            <p:nvPr/>
          </p:nvSpPr>
          <p:spPr>
            <a:xfrm>
              <a:off x="288" y="2736"/>
              <a:ext cx="1209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基态</a:t>
              </a:r>
              <a:endPara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300" name="Text Box 30"/>
            <p:cNvSpPr txBox="1"/>
            <p:nvPr/>
          </p:nvSpPr>
          <p:spPr>
            <a:xfrm>
              <a:off x="248" y="1536"/>
              <a:ext cx="385" cy="100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激发态</a:t>
              </a:r>
              <a:endPara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301" name="AutoShape 31"/>
            <p:cNvSpPr/>
            <p:nvPr/>
          </p:nvSpPr>
          <p:spPr>
            <a:xfrm>
              <a:off x="633" y="1392"/>
              <a:ext cx="144" cy="864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none" w="sm" len="lg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302" name="Line 32"/>
            <p:cNvSpPr/>
            <p:nvPr/>
          </p:nvSpPr>
          <p:spPr>
            <a:xfrm>
              <a:off x="864" y="1392"/>
              <a:ext cx="1488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none" w="med" len="med"/>
              <a:tailEnd type="none" w="sm" len="lg"/>
            </a:ln>
          </p:spPr>
        </p:sp>
        <p:graphicFrame>
          <p:nvGraphicFramePr>
            <p:cNvPr id="9303" name="Object 33"/>
            <p:cNvGraphicFramePr>
              <a:graphicFrameLocks noChangeAspect="1"/>
            </p:cNvGraphicFramePr>
            <p:nvPr/>
          </p:nvGraphicFramePr>
          <p:xfrm>
            <a:off x="2350" y="1440"/>
            <a:ext cx="325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" name="" r:id="rId3" imgW="279400" imgH="330200" progId="Equation.3">
                    <p:embed/>
                  </p:oleObj>
                </mc:Choice>
                <mc:Fallback>
                  <p:oleObj name="" r:id="rId3" imgW="279400" imgH="330200" progId="Equation.3">
                    <p:embed/>
                    <p:pic>
                      <p:nvPicPr>
                        <p:cNvPr id="0" name="图片 308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350" y="1440"/>
                          <a:ext cx="325" cy="3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5058" name="Group 34"/>
          <p:cNvGrpSpPr/>
          <p:nvPr/>
        </p:nvGrpSpPr>
        <p:grpSpPr>
          <a:xfrm>
            <a:off x="1143000" y="2790825"/>
            <a:ext cx="1524000" cy="2438400"/>
            <a:chOff x="672" y="1440"/>
            <a:chExt cx="960" cy="1392"/>
          </a:xfrm>
        </p:grpSpPr>
        <p:sp>
          <p:nvSpPr>
            <p:cNvPr id="9289" name="Line 35"/>
            <p:cNvSpPr/>
            <p:nvPr/>
          </p:nvSpPr>
          <p:spPr>
            <a:xfrm flipV="1">
              <a:off x="1248" y="1440"/>
              <a:ext cx="0" cy="1392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triangle" w="sm" len="lg"/>
            </a:ln>
          </p:spPr>
        </p:sp>
        <p:sp>
          <p:nvSpPr>
            <p:cNvPr id="9290" name="Text Box 36"/>
            <p:cNvSpPr txBox="1"/>
            <p:nvPr/>
          </p:nvSpPr>
          <p:spPr>
            <a:xfrm>
              <a:off x="672" y="2297"/>
              <a:ext cx="960" cy="29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跃迁</a:t>
              </a:r>
              <a:endPara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85061" name="Group 37"/>
          <p:cNvGrpSpPr/>
          <p:nvPr/>
        </p:nvGrpSpPr>
        <p:grpSpPr>
          <a:xfrm>
            <a:off x="2362200" y="2852738"/>
            <a:ext cx="3276600" cy="2373312"/>
            <a:chOff x="1488" y="1481"/>
            <a:chExt cx="2064" cy="1495"/>
          </a:xfrm>
        </p:grpSpPr>
        <p:sp>
          <p:nvSpPr>
            <p:cNvPr id="9284" name="Line 38"/>
            <p:cNvSpPr/>
            <p:nvPr/>
          </p:nvSpPr>
          <p:spPr>
            <a:xfrm>
              <a:off x="1488" y="1481"/>
              <a:ext cx="0" cy="343"/>
            </a:xfrm>
            <a:prstGeom prst="line">
              <a:avLst/>
            </a:prstGeom>
            <a:ln w="28575" cap="flat" cmpd="sng">
              <a:solidFill>
                <a:srgbClr val="FF6600"/>
              </a:solidFill>
              <a:prstDash val="solid"/>
              <a:headEnd type="none" w="med" len="med"/>
              <a:tailEnd type="triangle" w="sm" len="lg"/>
            </a:ln>
          </p:spPr>
        </p:sp>
        <p:sp>
          <p:nvSpPr>
            <p:cNvPr id="9285" name="Line 39"/>
            <p:cNvSpPr/>
            <p:nvPr/>
          </p:nvSpPr>
          <p:spPr>
            <a:xfrm>
              <a:off x="1968" y="1481"/>
              <a:ext cx="0" cy="1495"/>
            </a:xfrm>
            <a:prstGeom prst="line">
              <a:avLst/>
            </a:prstGeom>
            <a:ln w="28575" cap="flat" cmpd="sng">
              <a:solidFill>
                <a:srgbClr val="CC0099"/>
              </a:solidFill>
              <a:prstDash val="solid"/>
              <a:headEnd type="none" w="med" len="med"/>
              <a:tailEnd type="triangle" w="sm" len="lg"/>
            </a:ln>
          </p:spPr>
        </p:sp>
        <p:sp>
          <p:nvSpPr>
            <p:cNvPr id="9286" name="Line 40"/>
            <p:cNvSpPr/>
            <p:nvPr/>
          </p:nvSpPr>
          <p:spPr>
            <a:xfrm>
              <a:off x="1728" y="1481"/>
              <a:ext cx="0" cy="727"/>
            </a:xfrm>
            <a:prstGeom prst="line">
              <a:avLst/>
            </a:prstGeom>
            <a:ln w="28575" cap="flat" cmpd="sng">
              <a:solidFill>
                <a:srgbClr val="009900"/>
              </a:solidFill>
              <a:prstDash val="solid"/>
              <a:headEnd type="none" w="med" len="med"/>
              <a:tailEnd type="triangle" w="sm" len="lg"/>
            </a:ln>
          </p:spPr>
        </p:sp>
        <p:sp>
          <p:nvSpPr>
            <p:cNvPr id="9287" name="Freeform 41"/>
            <p:cNvSpPr/>
            <p:nvPr/>
          </p:nvSpPr>
          <p:spPr>
            <a:xfrm>
              <a:off x="2016" y="2357"/>
              <a:ext cx="720" cy="155"/>
            </a:xfrm>
            <a:custGeom>
              <a:avLst/>
              <a:gdLst/>
              <a:ahLst/>
              <a:cxnLst>
                <a:cxn ang="0">
                  <a:pos x="0" y="11488"/>
                </a:cxn>
                <a:cxn ang="0">
                  <a:pos x="110" y="0"/>
                </a:cxn>
                <a:cxn ang="0">
                  <a:pos x="220" y="11488"/>
                </a:cxn>
                <a:cxn ang="0">
                  <a:pos x="332" y="0"/>
                </a:cxn>
                <a:cxn ang="0">
                  <a:pos x="440" y="11488"/>
                </a:cxn>
                <a:cxn ang="0">
                  <a:pos x="550" y="0"/>
                </a:cxn>
                <a:cxn ang="0">
                  <a:pos x="659" y="11488"/>
                </a:cxn>
                <a:cxn ang="0">
                  <a:pos x="771" y="0"/>
                </a:cxn>
                <a:cxn ang="0">
                  <a:pos x="878" y="11488"/>
                </a:cxn>
                <a:cxn ang="0">
                  <a:pos x="991" y="0"/>
                </a:cxn>
                <a:cxn ang="0">
                  <a:pos x="1098" y="11488"/>
                </a:cxn>
                <a:cxn ang="0">
                  <a:pos x="1206" y="5765"/>
                </a:cxn>
                <a:cxn ang="0">
                  <a:pos x="1430" y="5765"/>
                </a:cxn>
                <a:cxn ang="0">
                  <a:pos x="1538" y="5765"/>
                </a:cxn>
              </a:cxnLst>
              <a:pathLst>
                <a:path w="672" h="104">
                  <a:moveTo>
                    <a:pt x="0" y="96"/>
                  </a:moveTo>
                  <a:cubicBezTo>
                    <a:pt x="16" y="48"/>
                    <a:pt x="32" y="0"/>
                    <a:pt x="48" y="0"/>
                  </a:cubicBezTo>
                  <a:cubicBezTo>
                    <a:pt x="64" y="0"/>
                    <a:pt x="80" y="96"/>
                    <a:pt x="96" y="96"/>
                  </a:cubicBezTo>
                  <a:cubicBezTo>
                    <a:pt x="112" y="96"/>
                    <a:pt x="128" y="0"/>
                    <a:pt x="144" y="0"/>
                  </a:cubicBezTo>
                  <a:cubicBezTo>
                    <a:pt x="160" y="0"/>
                    <a:pt x="176" y="96"/>
                    <a:pt x="192" y="96"/>
                  </a:cubicBezTo>
                  <a:cubicBezTo>
                    <a:pt x="208" y="96"/>
                    <a:pt x="224" y="0"/>
                    <a:pt x="240" y="0"/>
                  </a:cubicBezTo>
                  <a:cubicBezTo>
                    <a:pt x="256" y="0"/>
                    <a:pt x="272" y="96"/>
                    <a:pt x="288" y="96"/>
                  </a:cubicBezTo>
                  <a:cubicBezTo>
                    <a:pt x="304" y="96"/>
                    <a:pt x="320" y="0"/>
                    <a:pt x="336" y="0"/>
                  </a:cubicBezTo>
                  <a:cubicBezTo>
                    <a:pt x="352" y="0"/>
                    <a:pt x="368" y="96"/>
                    <a:pt x="384" y="96"/>
                  </a:cubicBezTo>
                  <a:cubicBezTo>
                    <a:pt x="400" y="96"/>
                    <a:pt x="416" y="0"/>
                    <a:pt x="432" y="0"/>
                  </a:cubicBezTo>
                  <a:cubicBezTo>
                    <a:pt x="448" y="0"/>
                    <a:pt x="464" y="88"/>
                    <a:pt x="480" y="96"/>
                  </a:cubicBezTo>
                  <a:cubicBezTo>
                    <a:pt x="496" y="104"/>
                    <a:pt x="504" y="56"/>
                    <a:pt x="528" y="48"/>
                  </a:cubicBezTo>
                  <a:cubicBezTo>
                    <a:pt x="552" y="40"/>
                    <a:pt x="600" y="48"/>
                    <a:pt x="624" y="48"/>
                  </a:cubicBezTo>
                  <a:cubicBezTo>
                    <a:pt x="648" y="48"/>
                    <a:pt x="660" y="48"/>
                    <a:pt x="672" y="48"/>
                  </a:cubicBezTo>
                </a:path>
              </a:pathLst>
            </a:custGeom>
            <a:noFill/>
            <a:ln w="28575" cap="flat" cmpd="sng">
              <a:solidFill>
                <a:srgbClr val="CC0099">
                  <a:alpha val="100000"/>
                </a:srgbClr>
              </a:solidFill>
              <a:prstDash val="solid"/>
              <a:round/>
              <a:headEnd type="none" w="med" len="med"/>
              <a:tailEnd type="triangle" w="sm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8" name="Text Box 42"/>
            <p:cNvSpPr txBox="1"/>
            <p:nvPr/>
          </p:nvSpPr>
          <p:spPr>
            <a:xfrm>
              <a:off x="1968" y="2564"/>
              <a:ext cx="15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自发辐射</a:t>
              </a:r>
              <a:endPara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85067" name="Rectangle 43"/>
          <p:cNvSpPr/>
          <p:nvPr/>
        </p:nvSpPr>
        <p:spPr>
          <a:xfrm>
            <a:off x="3924300" y="836613"/>
            <a:ext cx="2819400" cy="457200"/>
          </a:xfrm>
          <a:prstGeom prst="rect">
            <a:avLst/>
          </a:prstGeom>
          <a:noFill/>
          <a:ln w="9525">
            <a:noFill/>
          </a:ln>
        </p:spPr>
        <p:txBody>
          <a:bodyPr lIns="12700" tIns="12700" rIns="12700" bIns="1270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不同原子发的光 </a:t>
            </a: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85068" name="Group 44"/>
          <p:cNvGrpSpPr/>
          <p:nvPr/>
        </p:nvGrpSpPr>
        <p:grpSpPr>
          <a:xfrm>
            <a:off x="3159125" y="1235075"/>
            <a:ext cx="611188" cy="650875"/>
            <a:chOff x="3206" y="3445"/>
            <a:chExt cx="407" cy="325"/>
          </a:xfrm>
        </p:grpSpPr>
        <p:sp>
          <p:nvSpPr>
            <p:cNvPr id="9273" name="Line 45"/>
            <p:cNvSpPr/>
            <p:nvPr/>
          </p:nvSpPr>
          <p:spPr>
            <a:xfrm flipV="1">
              <a:off x="3501" y="3475"/>
              <a:ext cx="105" cy="2"/>
            </a:xfrm>
            <a:prstGeom prst="line">
              <a:avLst/>
            </a:prstGeom>
            <a:ln w="25400" cap="flat" cmpd="sng">
              <a:solidFill>
                <a:srgbClr val="FF3300"/>
              </a:solidFill>
              <a:prstDash val="solid"/>
              <a:headEnd type="none" w="med" len="sm"/>
              <a:tailEnd type="triangle" w="med" len="sm"/>
            </a:ln>
          </p:spPr>
        </p:sp>
        <p:grpSp>
          <p:nvGrpSpPr>
            <p:cNvPr id="9274" name="Group 46"/>
            <p:cNvGrpSpPr/>
            <p:nvPr/>
          </p:nvGrpSpPr>
          <p:grpSpPr>
            <a:xfrm>
              <a:off x="3206" y="3445"/>
              <a:ext cx="303" cy="325"/>
              <a:chOff x="3206" y="3445"/>
              <a:chExt cx="303" cy="325"/>
            </a:xfrm>
          </p:grpSpPr>
          <p:sp>
            <p:nvSpPr>
              <p:cNvPr id="9276" name="Freeform 47"/>
              <p:cNvSpPr/>
              <p:nvPr/>
            </p:nvSpPr>
            <p:spPr>
              <a:xfrm>
                <a:off x="3206" y="3445"/>
                <a:ext cx="71" cy="3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20000" h="20000">
                    <a:moveTo>
                      <a:pt x="0" y="19223"/>
                    </a:moveTo>
                    <a:lnTo>
                      <a:pt x="197" y="18641"/>
                    </a:lnTo>
                    <a:lnTo>
                      <a:pt x="493" y="17670"/>
                    </a:lnTo>
                    <a:lnTo>
                      <a:pt x="690" y="17087"/>
                    </a:lnTo>
                    <a:lnTo>
                      <a:pt x="887" y="16699"/>
                    </a:lnTo>
                    <a:lnTo>
                      <a:pt x="985" y="16117"/>
                    </a:lnTo>
                    <a:lnTo>
                      <a:pt x="1281" y="15146"/>
                    </a:lnTo>
                    <a:lnTo>
                      <a:pt x="1576" y="14951"/>
                    </a:lnTo>
                    <a:lnTo>
                      <a:pt x="1675" y="14369"/>
                    </a:lnTo>
                    <a:lnTo>
                      <a:pt x="1970" y="13592"/>
                    </a:lnTo>
                    <a:lnTo>
                      <a:pt x="2167" y="13010"/>
                    </a:lnTo>
                    <a:lnTo>
                      <a:pt x="2562" y="12427"/>
                    </a:lnTo>
                    <a:lnTo>
                      <a:pt x="2660" y="12039"/>
                    </a:lnTo>
                    <a:lnTo>
                      <a:pt x="2956" y="11262"/>
                    </a:lnTo>
                    <a:lnTo>
                      <a:pt x="3054" y="10680"/>
                    </a:lnTo>
                    <a:lnTo>
                      <a:pt x="3350" y="10291"/>
                    </a:lnTo>
                    <a:lnTo>
                      <a:pt x="3547" y="10097"/>
                    </a:lnTo>
                    <a:lnTo>
                      <a:pt x="3744" y="9515"/>
                    </a:lnTo>
                    <a:lnTo>
                      <a:pt x="4039" y="8932"/>
                    </a:lnTo>
                    <a:lnTo>
                      <a:pt x="4236" y="8544"/>
                    </a:lnTo>
                    <a:lnTo>
                      <a:pt x="4433" y="7961"/>
                    </a:lnTo>
                    <a:lnTo>
                      <a:pt x="4729" y="7573"/>
                    </a:lnTo>
                    <a:lnTo>
                      <a:pt x="4828" y="6990"/>
                    </a:lnTo>
                    <a:lnTo>
                      <a:pt x="5123" y="6602"/>
                    </a:lnTo>
                    <a:lnTo>
                      <a:pt x="5320" y="6019"/>
                    </a:lnTo>
                    <a:lnTo>
                      <a:pt x="5419" y="5631"/>
                    </a:lnTo>
                    <a:lnTo>
                      <a:pt x="5813" y="5243"/>
                    </a:lnTo>
                    <a:lnTo>
                      <a:pt x="5813" y="4660"/>
                    </a:lnTo>
                    <a:lnTo>
                      <a:pt x="6305" y="4078"/>
                    </a:lnTo>
                    <a:lnTo>
                      <a:pt x="6502" y="3883"/>
                    </a:lnTo>
                    <a:lnTo>
                      <a:pt x="6601" y="3301"/>
                    </a:lnTo>
                    <a:lnTo>
                      <a:pt x="6897" y="3301"/>
                    </a:lnTo>
                    <a:lnTo>
                      <a:pt x="7192" y="2718"/>
                    </a:lnTo>
                    <a:lnTo>
                      <a:pt x="7291" y="2524"/>
                    </a:lnTo>
                    <a:lnTo>
                      <a:pt x="7586" y="2136"/>
                    </a:lnTo>
                    <a:lnTo>
                      <a:pt x="7685" y="1942"/>
                    </a:lnTo>
                    <a:lnTo>
                      <a:pt x="7980" y="1942"/>
                    </a:lnTo>
                    <a:lnTo>
                      <a:pt x="8177" y="1359"/>
                    </a:lnTo>
                    <a:lnTo>
                      <a:pt x="8374" y="1359"/>
                    </a:lnTo>
                    <a:lnTo>
                      <a:pt x="8571" y="777"/>
                    </a:lnTo>
                    <a:lnTo>
                      <a:pt x="8768" y="777"/>
                    </a:lnTo>
                    <a:lnTo>
                      <a:pt x="8966" y="583"/>
                    </a:lnTo>
                    <a:lnTo>
                      <a:pt x="9163" y="583"/>
                    </a:lnTo>
                    <a:lnTo>
                      <a:pt x="9458" y="388"/>
                    </a:lnTo>
                    <a:lnTo>
                      <a:pt x="9557" y="388"/>
                    </a:lnTo>
                    <a:lnTo>
                      <a:pt x="9852" y="388"/>
                    </a:lnTo>
                    <a:lnTo>
                      <a:pt x="10148" y="0"/>
                    </a:lnTo>
                    <a:lnTo>
                      <a:pt x="10345" y="0"/>
                    </a:lnTo>
                    <a:lnTo>
                      <a:pt x="10640" y="0"/>
                    </a:lnTo>
                    <a:lnTo>
                      <a:pt x="10739" y="0"/>
                    </a:lnTo>
                    <a:lnTo>
                      <a:pt x="10936" y="388"/>
                    </a:lnTo>
                    <a:lnTo>
                      <a:pt x="11133" y="388"/>
                    </a:lnTo>
                    <a:lnTo>
                      <a:pt x="11429" y="583"/>
                    </a:lnTo>
                    <a:lnTo>
                      <a:pt x="11626" y="583"/>
                    </a:lnTo>
                    <a:lnTo>
                      <a:pt x="11823" y="777"/>
                    </a:lnTo>
                    <a:lnTo>
                      <a:pt x="12118" y="777"/>
                    </a:lnTo>
                    <a:lnTo>
                      <a:pt x="12217" y="1359"/>
                    </a:lnTo>
                    <a:lnTo>
                      <a:pt x="12414" y="1942"/>
                    </a:lnTo>
                    <a:lnTo>
                      <a:pt x="12808" y="1942"/>
                    </a:lnTo>
                    <a:lnTo>
                      <a:pt x="12906" y="2136"/>
                    </a:lnTo>
                    <a:lnTo>
                      <a:pt x="13202" y="2718"/>
                    </a:lnTo>
                    <a:lnTo>
                      <a:pt x="13498" y="3301"/>
                    </a:lnTo>
                    <a:lnTo>
                      <a:pt x="13596" y="3883"/>
                    </a:lnTo>
                    <a:lnTo>
                      <a:pt x="13793" y="3883"/>
                    </a:lnTo>
                    <a:lnTo>
                      <a:pt x="14187" y="4466"/>
                    </a:lnTo>
                    <a:lnTo>
                      <a:pt x="14384" y="5049"/>
                    </a:lnTo>
                    <a:lnTo>
                      <a:pt x="14581" y="5631"/>
                    </a:lnTo>
                    <a:lnTo>
                      <a:pt x="14877" y="6019"/>
                    </a:lnTo>
                    <a:lnTo>
                      <a:pt x="15074" y="6602"/>
                    </a:lnTo>
                    <a:lnTo>
                      <a:pt x="15271" y="7184"/>
                    </a:lnTo>
                    <a:lnTo>
                      <a:pt x="15468" y="7767"/>
                    </a:lnTo>
                    <a:lnTo>
                      <a:pt x="15764" y="8350"/>
                    </a:lnTo>
                    <a:lnTo>
                      <a:pt x="15961" y="8932"/>
                    </a:lnTo>
                    <a:lnTo>
                      <a:pt x="16256" y="9515"/>
                    </a:lnTo>
                    <a:lnTo>
                      <a:pt x="16355" y="10097"/>
                    </a:lnTo>
                    <a:lnTo>
                      <a:pt x="16650" y="10291"/>
                    </a:lnTo>
                    <a:lnTo>
                      <a:pt x="16749" y="10680"/>
                    </a:lnTo>
                    <a:lnTo>
                      <a:pt x="16946" y="11650"/>
                    </a:lnTo>
                    <a:lnTo>
                      <a:pt x="17143" y="12039"/>
                    </a:lnTo>
                    <a:lnTo>
                      <a:pt x="17340" y="12427"/>
                    </a:lnTo>
                    <a:lnTo>
                      <a:pt x="17635" y="13204"/>
                    </a:lnTo>
                    <a:lnTo>
                      <a:pt x="17734" y="13786"/>
                    </a:lnTo>
                    <a:lnTo>
                      <a:pt x="17931" y="14369"/>
                    </a:lnTo>
                    <a:lnTo>
                      <a:pt x="18128" y="14951"/>
                    </a:lnTo>
                    <a:lnTo>
                      <a:pt x="18424" y="15146"/>
                    </a:lnTo>
                    <a:lnTo>
                      <a:pt x="18522" y="15728"/>
                    </a:lnTo>
                    <a:lnTo>
                      <a:pt x="18818" y="16311"/>
                    </a:lnTo>
                    <a:lnTo>
                      <a:pt x="18916" y="16893"/>
                    </a:lnTo>
                    <a:lnTo>
                      <a:pt x="19113" y="17087"/>
                    </a:lnTo>
                    <a:lnTo>
                      <a:pt x="19212" y="17670"/>
                    </a:lnTo>
                    <a:lnTo>
                      <a:pt x="19310" y="18058"/>
                    </a:lnTo>
                    <a:lnTo>
                      <a:pt x="19507" y="18641"/>
                    </a:lnTo>
                    <a:lnTo>
                      <a:pt x="19606" y="18835"/>
                    </a:lnTo>
                    <a:lnTo>
                      <a:pt x="19704" y="19223"/>
                    </a:lnTo>
                    <a:lnTo>
                      <a:pt x="19901" y="19612"/>
                    </a:lnTo>
                    <a:lnTo>
                      <a:pt x="19901" y="19806"/>
                    </a:lnTo>
                  </a:path>
                </a:pathLst>
              </a:custGeom>
              <a:noFill/>
              <a:ln w="28575" cap="flat" cmpd="sng">
                <a:solidFill>
                  <a:srgbClr val="FF33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277" name="Freeform 48"/>
              <p:cNvSpPr/>
              <p:nvPr/>
            </p:nvSpPr>
            <p:spPr>
              <a:xfrm>
                <a:off x="3277" y="3480"/>
                <a:ext cx="76" cy="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20000" h="20000">
                    <a:moveTo>
                      <a:pt x="0" y="0"/>
                    </a:moveTo>
                    <a:lnTo>
                      <a:pt x="185" y="800"/>
                    </a:lnTo>
                    <a:lnTo>
                      <a:pt x="370" y="1400"/>
                    </a:lnTo>
                    <a:lnTo>
                      <a:pt x="556" y="2000"/>
                    </a:lnTo>
                    <a:lnTo>
                      <a:pt x="833" y="2600"/>
                    </a:lnTo>
                    <a:lnTo>
                      <a:pt x="926" y="3200"/>
                    </a:lnTo>
                    <a:lnTo>
                      <a:pt x="1204" y="4000"/>
                    </a:lnTo>
                    <a:lnTo>
                      <a:pt x="1389" y="4200"/>
                    </a:lnTo>
                    <a:lnTo>
                      <a:pt x="1481" y="5200"/>
                    </a:lnTo>
                    <a:lnTo>
                      <a:pt x="1759" y="5600"/>
                    </a:lnTo>
                    <a:lnTo>
                      <a:pt x="2130" y="6200"/>
                    </a:lnTo>
                    <a:lnTo>
                      <a:pt x="2130" y="7200"/>
                    </a:lnTo>
                    <a:lnTo>
                      <a:pt x="2500" y="7800"/>
                    </a:lnTo>
                    <a:lnTo>
                      <a:pt x="2685" y="8200"/>
                    </a:lnTo>
                    <a:lnTo>
                      <a:pt x="2778" y="8800"/>
                    </a:lnTo>
                    <a:lnTo>
                      <a:pt x="2963" y="9400"/>
                    </a:lnTo>
                    <a:lnTo>
                      <a:pt x="3148" y="10000"/>
                    </a:lnTo>
                    <a:lnTo>
                      <a:pt x="3426" y="10200"/>
                    </a:lnTo>
                    <a:lnTo>
                      <a:pt x="3519" y="10800"/>
                    </a:lnTo>
                    <a:lnTo>
                      <a:pt x="3796" y="11400"/>
                    </a:lnTo>
                    <a:lnTo>
                      <a:pt x="4074" y="11800"/>
                    </a:lnTo>
                    <a:lnTo>
                      <a:pt x="4167" y="12200"/>
                    </a:lnTo>
                    <a:lnTo>
                      <a:pt x="4352" y="12800"/>
                    </a:lnTo>
                    <a:lnTo>
                      <a:pt x="4537" y="13400"/>
                    </a:lnTo>
                    <a:lnTo>
                      <a:pt x="4722" y="13600"/>
                    </a:lnTo>
                    <a:lnTo>
                      <a:pt x="5000" y="14200"/>
                    </a:lnTo>
                    <a:lnTo>
                      <a:pt x="5093" y="14800"/>
                    </a:lnTo>
                    <a:lnTo>
                      <a:pt x="5370" y="15000"/>
                    </a:lnTo>
                    <a:lnTo>
                      <a:pt x="5556" y="15400"/>
                    </a:lnTo>
                    <a:lnTo>
                      <a:pt x="5741" y="16000"/>
                    </a:lnTo>
                    <a:lnTo>
                      <a:pt x="6111" y="16200"/>
                    </a:lnTo>
                    <a:lnTo>
                      <a:pt x="6296" y="16600"/>
                    </a:lnTo>
                    <a:lnTo>
                      <a:pt x="6389" y="17000"/>
                    </a:lnTo>
                    <a:lnTo>
                      <a:pt x="6667" y="17600"/>
                    </a:lnTo>
                    <a:lnTo>
                      <a:pt x="6852" y="17600"/>
                    </a:lnTo>
                    <a:lnTo>
                      <a:pt x="7037" y="18000"/>
                    </a:lnTo>
                    <a:lnTo>
                      <a:pt x="7315" y="18200"/>
                    </a:lnTo>
                    <a:lnTo>
                      <a:pt x="7407" y="18600"/>
                    </a:lnTo>
                    <a:lnTo>
                      <a:pt x="7685" y="18800"/>
                    </a:lnTo>
                    <a:lnTo>
                      <a:pt x="7963" y="19200"/>
                    </a:lnTo>
                    <a:lnTo>
                      <a:pt x="7963" y="19400"/>
                    </a:lnTo>
                    <a:lnTo>
                      <a:pt x="8241" y="19600"/>
                    </a:lnTo>
                    <a:lnTo>
                      <a:pt x="8426" y="19600"/>
                    </a:lnTo>
                    <a:lnTo>
                      <a:pt x="8611" y="19800"/>
                    </a:lnTo>
                    <a:lnTo>
                      <a:pt x="8889" y="19800"/>
                    </a:lnTo>
                    <a:lnTo>
                      <a:pt x="8981" y="19800"/>
                    </a:lnTo>
                    <a:lnTo>
                      <a:pt x="9259" y="19800"/>
                    </a:lnTo>
                    <a:lnTo>
                      <a:pt x="9444" y="19800"/>
                    </a:lnTo>
                    <a:lnTo>
                      <a:pt x="9630" y="19800"/>
                    </a:lnTo>
                    <a:lnTo>
                      <a:pt x="9907" y="19800"/>
                    </a:lnTo>
                    <a:lnTo>
                      <a:pt x="10185" y="19800"/>
                    </a:lnTo>
                    <a:lnTo>
                      <a:pt x="10370" y="19800"/>
                    </a:lnTo>
                    <a:lnTo>
                      <a:pt x="10648" y="19800"/>
                    </a:lnTo>
                    <a:lnTo>
                      <a:pt x="10741" y="19600"/>
                    </a:lnTo>
                    <a:lnTo>
                      <a:pt x="11019" y="19600"/>
                    </a:lnTo>
                    <a:lnTo>
                      <a:pt x="11296" y="19400"/>
                    </a:lnTo>
                    <a:lnTo>
                      <a:pt x="11574" y="19200"/>
                    </a:lnTo>
                    <a:lnTo>
                      <a:pt x="11852" y="18800"/>
                    </a:lnTo>
                    <a:lnTo>
                      <a:pt x="11944" y="18200"/>
                    </a:lnTo>
                    <a:lnTo>
                      <a:pt x="12130" y="18000"/>
                    </a:lnTo>
                    <a:lnTo>
                      <a:pt x="12500" y="17600"/>
                    </a:lnTo>
                    <a:lnTo>
                      <a:pt x="12685" y="17000"/>
                    </a:lnTo>
                    <a:lnTo>
                      <a:pt x="12963" y="16600"/>
                    </a:lnTo>
                    <a:lnTo>
                      <a:pt x="13241" y="16600"/>
                    </a:lnTo>
                    <a:lnTo>
                      <a:pt x="13426" y="16000"/>
                    </a:lnTo>
                    <a:lnTo>
                      <a:pt x="13704" y="15400"/>
                    </a:lnTo>
                    <a:lnTo>
                      <a:pt x="13981" y="14800"/>
                    </a:lnTo>
                    <a:lnTo>
                      <a:pt x="14259" y="14200"/>
                    </a:lnTo>
                    <a:lnTo>
                      <a:pt x="14537" y="13600"/>
                    </a:lnTo>
                    <a:lnTo>
                      <a:pt x="14815" y="13400"/>
                    </a:lnTo>
                    <a:lnTo>
                      <a:pt x="14907" y="12800"/>
                    </a:lnTo>
                    <a:lnTo>
                      <a:pt x="15278" y="12200"/>
                    </a:lnTo>
                    <a:lnTo>
                      <a:pt x="15556" y="11800"/>
                    </a:lnTo>
                    <a:lnTo>
                      <a:pt x="15741" y="10800"/>
                    </a:lnTo>
                    <a:lnTo>
                      <a:pt x="15926" y="10600"/>
                    </a:lnTo>
                    <a:lnTo>
                      <a:pt x="16204" y="10200"/>
                    </a:lnTo>
                    <a:lnTo>
                      <a:pt x="16389" y="9800"/>
                    </a:lnTo>
                    <a:lnTo>
                      <a:pt x="16574" y="9200"/>
                    </a:lnTo>
                    <a:lnTo>
                      <a:pt x="16852" y="8400"/>
                    </a:lnTo>
                    <a:lnTo>
                      <a:pt x="17037" y="8200"/>
                    </a:lnTo>
                    <a:lnTo>
                      <a:pt x="17222" y="7800"/>
                    </a:lnTo>
                    <a:lnTo>
                      <a:pt x="17407" y="7200"/>
                    </a:lnTo>
                    <a:lnTo>
                      <a:pt x="17685" y="6600"/>
                    </a:lnTo>
                    <a:lnTo>
                      <a:pt x="17870" y="6000"/>
                    </a:lnTo>
                    <a:lnTo>
                      <a:pt x="18241" y="5400"/>
                    </a:lnTo>
                    <a:lnTo>
                      <a:pt x="18333" y="4800"/>
                    </a:lnTo>
                    <a:lnTo>
                      <a:pt x="18519" y="4200"/>
                    </a:lnTo>
                    <a:lnTo>
                      <a:pt x="18796" y="4000"/>
                    </a:lnTo>
                    <a:lnTo>
                      <a:pt x="18981" y="3600"/>
                    </a:lnTo>
                    <a:lnTo>
                      <a:pt x="19167" y="3200"/>
                    </a:lnTo>
                    <a:lnTo>
                      <a:pt x="19167" y="2800"/>
                    </a:lnTo>
                    <a:lnTo>
                      <a:pt x="19352" y="2200"/>
                    </a:lnTo>
                    <a:lnTo>
                      <a:pt x="19537" y="2000"/>
                    </a:lnTo>
                    <a:lnTo>
                      <a:pt x="19630" y="2000"/>
                    </a:lnTo>
                    <a:lnTo>
                      <a:pt x="19815" y="1400"/>
                    </a:lnTo>
                    <a:lnTo>
                      <a:pt x="19815" y="800"/>
                    </a:lnTo>
                    <a:lnTo>
                      <a:pt x="19907" y="800"/>
                    </a:lnTo>
                  </a:path>
                </a:pathLst>
              </a:custGeom>
              <a:noFill/>
              <a:ln w="28575" cap="flat" cmpd="sng">
                <a:solidFill>
                  <a:srgbClr val="FF33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278" name="Freeform 49"/>
              <p:cNvSpPr/>
              <p:nvPr/>
            </p:nvSpPr>
            <p:spPr>
              <a:xfrm>
                <a:off x="3355" y="3446"/>
                <a:ext cx="71" cy="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20000" h="20000">
                    <a:moveTo>
                      <a:pt x="0" y="19200"/>
                    </a:moveTo>
                    <a:lnTo>
                      <a:pt x="197" y="18600"/>
                    </a:lnTo>
                    <a:lnTo>
                      <a:pt x="493" y="17600"/>
                    </a:lnTo>
                    <a:lnTo>
                      <a:pt x="690" y="17000"/>
                    </a:lnTo>
                    <a:lnTo>
                      <a:pt x="887" y="16800"/>
                    </a:lnTo>
                    <a:lnTo>
                      <a:pt x="985" y="16000"/>
                    </a:lnTo>
                    <a:lnTo>
                      <a:pt x="1281" y="15600"/>
                    </a:lnTo>
                    <a:lnTo>
                      <a:pt x="1576" y="15000"/>
                    </a:lnTo>
                    <a:lnTo>
                      <a:pt x="1675" y="14200"/>
                    </a:lnTo>
                    <a:lnTo>
                      <a:pt x="1970" y="13600"/>
                    </a:lnTo>
                    <a:lnTo>
                      <a:pt x="2167" y="13000"/>
                    </a:lnTo>
                    <a:lnTo>
                      <a:pt x="2562" y="12800"/>
                    </a:lnTo>
                    <a:lnTo>
                      <a:pt x="2660" y="12000"/>
                    </a:lnTo>
                    <a:lnTo>
                      <a:pt x="2956" y="11400"/>
                    </a:lnTo>
                    <a:lnTo>
                      <a:pt x="3054" y="10800"/>
                    </a:lnTo>
                    <a:lnTo>
                      <a:pt x="3350" y="10200"/>
                    </a:lnTo>
                    <a:lnTo>
                      <a:pt x="3547" y="10000"/>
                    </a:lnTo>
                    <a:lnTo>
                      <a:pt x="3744" y="9800"/>
                    </a:lnTo>
                    <a:lnTo>
                      <a:pt x="4039" y="9200"/>
                    </a:lnTo>
                    <a:lnTo>
                      <a:pt x="4236" y="8400"/>
                    </a:lnTo>
                    <a:lnTo>
                      <a:pt x="4433" y="8000"/>
                    </a:lnTo>
                    <a:lnTo>
                      <a:pt x="4729" y="7400"/>
                    </a:lnTo>
                    <a:lnTo>
                      <a:pt x="4828" y="6800"/>
                    </a:lnTo>
                    <a:lnTo>
                      <a:pt x="5123" y="6200"/>
                    </a:lnTo>
                    <a:lnTo>
                      <a:pt x="5320" y="5600"/>
                    </a:lnTo>
                    <a:lnTo>
                      <a:pt x="5419" y="5600"/>
                    </a:lnTo>
                    <a:lnTo>
                      <a:pt x="5813" y="5200"/>
                    </a:lnTo>
                    <a:lnTo>
                      <a:pt x="5813" y="4600"/>
                    </a:lnTo>
                    <a:lnTo>
                      <a:pt x="6305" y="4200"/>
                    </a:lnTo>
                    <a:lnTo>
                      <a:pt x="6502" y="4000"/>
                    </a:lnTo>
                    <a:lnTo>
                      <a:pt x="6601" y="3400"/>
                    </a:lnTo>
                    <a:lnTo>
                      <a:pt x="6897" y="3200"/>
                    </a:lnTo>
                    <a:lnTo>
                      <a:pt x="7192" y="2800"/>
                    </a:lnTo>
                    <a:lnTo>
                      <a:pt x="7291" y="2600"/>
                    </a:lnTo>
                    <a:lnTo>
                      <a:pt x="7586" y="2200"/>
                    </a:lnTo>
                    <a:lnTo>
                      <a:pt x="7685" y="2000"/>
                    </a:lnTo>
                    <a:lnTo>
                      <a:pt x="7980" y="2000"/>
                    </a:lnTo>
                    <a:lnTo>
                      <a:pt x="8177" y="1400"/>
                    </a:lnTo>
                    <a:lnTo>
                      <a:pt x="8374" y="800"/>
                    </a:lnTo>
                    <a:lnTo>
                      <a:pt x="8571" y="800"/>
                    </a:lnTo>
                    <a:lnTo>
                      <a:pt x="8768" y="800"/>
                    </a:lnTo>
                    <a:lnTo>
                      <a:pt x="8966" y="600"/>
                    </a:lnTo>
                    <a:lnTo>
                      <a:pt x="9163" y="600"/>
                    </a:lnTo>
                    <a:lnTo>
                      <a:pt x="9458" y="400"/>
                    </a:lnTo>
                    <a:lnTo>
                      <a:pt x="9557" y="400"/>
                    </a:lnTo>
                    <a:lnTo>
                      <a:pt x="9852" y="400"/>
                    </a:lnTo>
                    <a:lnTo>
                      <a:pt x="10148" y="0"/>
                    </a:lnTo>
                    <a:lnTo>
                      <a:pt x="10345" y="0"/>
                    </a:lnTo>
                    <a:lnTo>
                      <a:pt x="10640" y="0"/>
                    </a:lnTo>
                    <a:lnTo>
                      <a:pt x="10739" y="0"/>
                    </a:lnTo>
                    <a:lnTo>
                      <a:pt x="10936" y="400"/>
                    </a:lnTo>
                    <a:lnTo>
                      <a:pt x="11133" y="400"/>
                    </a:lnTo>
                    <a:lnTo>
                      <a:pt x="11429" y="600"/>
                    </a:lnTo>
                    <a:lnTo>
                      <a:pt x="11626" y="600"/>
                    </a:lnTo>
                    <a:lnTo>
                      <a:pt x="11823" y="800"/>
                    </a:lnTo>
                    <a:lnTo>
                      <a:pt x="12118" y="800"/>
                    </a:lnTo>
                    <a:lnTo>
                      <a:pt x="12217" y="1400"/>
                    </a:lnTo>
                    <a:lnTo>
                      <a:pt x="12414" y="2000"/>
                    </a:lnTo>
                    <a:lnTo>
                      <a:pt x="12808" y="2000"/>
                    </a:lnTo>
                    <a:lnTo>
                      <a:pt x="12906" y="2200"/>
                    </a:lnTo>
                    <a:lnTo>
                      <a:pt x="13202" y="2800"/>
                    </a:lnTo>
                    <a:lnTo>
                      <a:pt x="13498" y="3200"/>
                    </a:lnTo>
                    <a:lnTo>
                      <a:pt x="13596" y="3400"/>
                    </a:lnTo>
                    <a:lnTo>
                      <a:pt x="13793" y="4000"/>
                    </a:lnTo>
                    <a:lnTo>
                      <a:pt x="14187" y="4600"/>
                    </a:lnTo>
                    <a:lnTo>
                      <a:pt x="14384" y="5200"/>
                    </a:lnTo>
                    <a:lnTo>
                      <a:pt x="14581" y="5600"/>
                    </a:lnTo>
                    <a:lnTo>
                      <a:pt x="14877" y="6200"/>
                    </a:lnTo>
                    <a:lnTo>
                      <a:pt x="15074" y="6800"/>
                    </a:lnTo>
                    <a:lnTo>
                      <a:pt x="15271" y="7200"/>
                    </a:lnTo>
                    <a:lnTo>
                      <a:pt x="15468" y="7800"/>
                    </a:lnTo>
                    <a:lnTo>
                      <a:pt x="15764" y="8400"/>
                    </a:lnTo>
                    <a:lnTo>
                      <a:pt x="15961" y="9200"/>
                    </a:lnTo>
                    <a:lnTo>
                      <a:pt x="16256" y="9800"/>
                    </a:lnTo>
                    <a:lnTo>
                      <a:pt x="16355" y="10000"/>
                    </a:lnTo>
                    <a:lnTo>
                      <a:pt x="16650" y="10200"/>
                    </a:lnTo>
                    <a:lnTo>
                      <a:pt x="16749" y="10800"/>
                    </a:lnTo>
                    <a:lnTo>
                      <a:pt x="16946" y="11800"/>
                    </a:lnTo>
                    <a:lnTo>
                      <a:pt x="17143" y="12200"/>
                    </a:lnTo>
                    <a:lnTo>
                      <a:pt x="17340" y="12800"/>
                    </a:lnTo>
                    <a:lnTo>
                      <a:pt x="17635" y="13000"/>
                    </a:lnTo>
                    <a:lnTo>
                      <a:pt x="17734" y="13600"/>
                    </a:lnTo>
                    <a:lnTo>
                      <a:pt x="17931" y="14600"/>
                    </a:lnTo>
                    <a:lnTo>
                      <a:pt x="18128" y="15000"/>
                    </a:lnTo>
                    <a:lnTo>
                      <a:pt x="18424" y="15600"/>
                    </a:lnTo>
                    <a:lnTo>
                      <a:pt x="18522" y="16000"/>
                    </a:lnTo>
                    <a:lnTo>
                      <a:pt x="18818" y="16600"/>
                    </a:lnTo>
                    <a:lnTo>
                      <a:pt x="18916" y="16800"/>
                    </a:lnTo>
                    <a:lnTo>
                      <a:pt x="19113" y="17000"/>
                    </a:lnTo>
                    <a:lnTo>
                      <a:pt x="19212" y="17600"/>
                    </a:lnTo>
                    <a:lnTo>
                      <a:pt x="19310" y="18200"/>
                    </a:lnTo>
                    <a:lnTo>
                      <a:pt x="19507" y="18600"/>
                    </a:lnTo>
                    <a:lnTo>
                      <a:pt x="19606" y="18800"/>
                    </a:lnTo>
                    <a:lnTo>
                      <a:pt x="19704" y="19400"/>
                    </a:lnTo>
                    <a:lnTo>
                      <a:pt x="19901" y="19600"/>
                    </a:lnTo>
                    <a:lnTo>
                      <a:pt x="19901" y="19800"/>
                    </a:lnTo>
                  </a:path>
                </a:pathLst>
              </a:custGeom>
              <a:noFill/>
              <a:ln w="28575" cap="flat" cmpd="sng">
                <a:solidFill>
                  <a:srgbClr val="FF33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279" name="Freeform 50"/>
              <p:cNvSpPr/>
              <p:nvPr/>
            </p:nvSpPr>
            <p:spPr>
              <a:xfrm>
                <a:off x="3426" y="3480"/>
                <a:ext cx="76" cy="3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20000" h="20000">
                    <a:moveTo>
                      <a:pt x="0" y="0"/>
                    </a:moveTo>
                    <a:lnTo>
                      <a:pt x="185" y="825"/>
                    </a:lnTo>
                    <a:lnTo>
                      <a:pt x="370" y="1443"/>
                    </a:lnTo>
                    <a:lnTo>
                      <a:pt x="556" y="2062"/>
                    </a:lnTo>
                    <a:lnTo>
                      <a:pt x="833" y="2680"/>
                    </a:lnTo>
                    <a:lnTo>
                      <a:pt x="926" y="3299"/>
                    </a:lnTo>
                    <a:lnTo>
                      <a:pt x="1204" y="3918"/>
                    </a:lnTo>
                    <a:lnTo>
                      <a:pt x="1389" y="4330"/>
                    </a:lnTo>
                    <a:lnTo>
                      <a:pt x="1481" y="4948"/>
                    </a:lnTo>
                    <a:lnTo>
                      <a:pt x="1759" y="5567"/>
                    </a:lnTo>
                    <a:lnTo>
                      <a:pt x="2130" y="6392"/>
                    </a:lnTo>
                    <a:lnTo>
                      <a:pt x="2130" y="6804"/>
                    </a:lnTo>
                    <a:lnTo>
                      <a:pt x="2500" y="7216"/>
                    </a:lnTo>
                    <a:lnTo>
                      <a:pt x="2685" y="7835"/>
                    </a:lnTo>
                    <a:lnTo>
                      <a:pt x="2778" y="8454"/>
                    </a:lnTo>
                    <a:lnTo>
                      <a:pt x="2963" y="9278"/>
                    </a:lnTo>
                    <a:lnTo>
                      <a:pt x="3148" y="9691"/>
                    </a:lnTo>
                    <a:lnTo>
                      <a:pt x="3426" y="10309"/>
                    </a:lnTo>
                    <a:lnTo>
                      <a:pt x="3519" y="10928"/>
                    </a:lnTo>
                    <a:lnTo>
                      <a:pt x="3796" y="11134"/>
                    </a:lnTo>
                    <a:lnTo>
                      <a:pt x="4074" y="11753"/>
                    </a:lnTo>
                    <a:lnTo>
                      <a:pt x="4167" y="12371"/>
                    </a:lnTo>
                    <a:lnTo>
                      <a:pt x="4352" y="12990"/>
                    </a:lnTo>
                    <a:lnTo>
                      <a:pt x="4537" y="13196"/>
                    </a:lnTo>
                    <a:lnTo>
                      <a:pt x="4722" y="13814"/>
                    </a:lnTo>
                    <a:lnTo>
                      <a:pt x="5000" y="14021"/>
                    </a:lnTo>
                    <a:lnTo>
                      <a:pt x="5093" y="14639"/>
                    </a:lnTo>
                    <a:lnTo>
                      <a:pt x="5370" y="14845"/>
                    </a:lnTo>
                    <a:lnTo>
                      <a:pt x="5556" y="15464"/>
                    </a:lnTo>
                    <a:lnTo>
                      <a:pt x="5741" y="15876"/>
                    </a:lnTo>
                    <a:lnTo>
                      <a:pt x="6111" y="16495"/>
                    </a:lnTo>
                    <a:lnTo>
                      <a:pt x="6296" y="16701"/>
                    </a:lnTo>
                    <a:lnTo>
                      <a:pt x="6389" y="16907"/>
                    </a:lnTo>
                    <a:lnTo>
                      <a:pt x="6667" y="17526"/>
                    </a:lnTo>
                    <a:lnTo>
                      <a:pt x="6852" y="17526"/>
                    </a:lnTo>
                    <a:lnTo>
                      <a:pt x="7037" y="17938"/>
                    </a:lnTo>
                    <a:lnTo>
                      <a:pt x="7315" y="18144"/>
                    </a:lnTo>
                    <a:lnTo>
                      <a:pt x="7407" y="18557"/>
                    </a:lnTo>
                    <a:lnTo>
                      <a:pt x="7685" y="18763"/>
                    </a:lnTo>
                    <a:lnTo>
                      <a:pt x="7963" y="19175"/>
                    </a:lnTo>
                    <a:lnTo>
                      <a:pt x="7963" y="19381"/>
                    </a:lnTo>
                    <a:lnTo>
                      <a:pt x="8241" y="19588"/>
                    </a:lnTo>
                    <a:lnTo>
                      <a:pt x="8426" y="19588"/>
                    </a:lnTo>
                    <a:lnTo>
                      <a:pt x="8611" y="19794"/>
                    </a:lnTo>
                    <a:lnTo>
                      <a:pt x="8889" y="19794"/>
                    </a:lnTo>
                    <a:lnTo>
                      <a:pt x="8981" y="19794"/>
                    </a:lnTo>
                    <a:lnTo>
                      <a:pt x="9259" y="19794"/>
                    </a:lnTo>
                    <a:lnTo>
                      <a:pt x="9444" y="19794"/>
                    </a:lnTo>
                    <a:lnTo>
                      <a:pt x="9630" y="19794"/>
                    </a:lnTo>
                    <a:lnTo>
                      <a:pt x="9907" y="19794"/>
                    </a:lnTo>
                    <a:lnTo>
                      <a:pt x="10185" y="19794"/>
                    </a:lnTo>
                    <a:lnTo>
                      <a:pt x="10370" y="19794"/>
                    </a:lnTo>
                    <a:lnTo>
                      <a:pt x="10648" y="19794"/>
                    </a:lnTo>
                    <a:lnTo>
                      <a:pt x="10741" y="19588"/>
                    </a:lnTo>
                    <a:lnTo>
                      <a:pt x="11019" y="19588"/>
                    </a:lnTo>
                    <a:lnTo>
                      <a:pt x="11296" y="19381"/>
                    </a:lnTo>
                    <a:lnTo>
                      <a:pt x="11574" y="19175"/>
                    </a:lnTo>
                    <a:lnTo>
                      <a:pt x="11852" y="18763"/>
                    </a:lnTo>
                    <a:lnTo>
                      <a:pt x="11944" y="18557"/>
                    </a:lnTo>
                    <a:lnTo>
                      <a:pt x="12130" y="17938"/>
                    </a:lnTo>
                    <a:lnTo>
                      <a:pt x="12500" y="17526"/>
                    </a:lnTo>
                    <a:lnTo>
                      <a:pt x="12685" y="16907"/>
                    </a:lnTo>
                    <a:lnTo>
                      <a:pt x="12963" y="16907"/>
                    </a:lnTo>
                    <a:lnTo>
                      <a:pt x="13241" y="16495"/>
                    </a:lnTo>
                    <a:lnTo>
                      <a:pt x="13426" y="15876"/>
                    </a:lnTo>
                    <a:lnTo>
                      <a:pt x="13704" y="15464"/>
                    </a:lnTo>
                    <a:lnTo>
                      <a:pt x="13981" y="14845"/>
                    </a:lnTo>
                    <a:lnTo>
                      <a:pt x="14259" y="14639"/>
                    </a:lnTo>
                    <a:lnTo>
                      <a:pt x="14537" y="14021"/>
                    </a:lnTo>
                    <a:lnTo>
                      <a:pt x="14815" y="13608"/>
                    </a:lnTo>
                    <a:lnTo>
                      <a:pt x="14907" y="12990"/>
                    </a:lnTo>
                    <a:lnTo>
                      <a:pt x="15278" y="12371"/>
                    </a:lnTo>
                    <a:lnTo>
                      <a:pt x="15556" y="11753"/>
                    </a:lnTo>
                    <a:lnTo>
                      <a:pt x="15741" y="11134"/>
                    </a:lnTo>
                    <a:lnTo>
                      <a:pt x="15926" y="10515"/>
                    </a:lnTo>
                    <a:lnTo>
                      <a:pt x="16204" y="10309"/>
                    </a:lnTo>
                    <a:lnTo>
                      <a:pt x="16389" y="9691"/>
                    </a:lnTo>
                    <a:lnTo>
                      <a:pt x="16574" y="9072"/>
                    </a:lnTo>
                    <a:lnTo>
                      <a:pt x="16852" y="8454"/>
                    </a:lnTo>
                    <a:lnTo>
                      <a:pt x="17037" y="7835"/>
                    </a:lnTo>
                    <a:lnTo>
                      <a:pt x="17222" y="7216"/>
                    </a:lnTo>
                    <a:lnTo>
                      <a:pt x="17407" y="6804"/>
                    </a:lnTo>
                    <a:lnTo>
                      <a:pt x="17685" y="6392"/>
                    </a:lnTo>
                    <a:lnTo>
                      <a:pt x="17870" y="5979"/>
                    </a:lnTo>
                    <a:lnTo>
                      <a:pt x="18241" y="5361"/>
                    </a:lnTo>
                    <a:lnTo>
                      <a:pt x="18333" y="4742"/>
                    </a:lnTo>
                    <a:lnTo>
                      <a:pt x="18519" y="4330"/>
                    </a:lnTo>
                    <a:lnTo>
                      <a:pt x="18796" y="3918"/>
                    </a:lnTo>
                    <a:lnTo>
                      <a:pt x="18981" y="3505"/>
                    </a:lnTo>
                    <a:lnTo>
                      <a:pt x="19167" y="3299"/>
                    </a:lnTo>
                    <a:lnTo>
                      <a:pt x="19167" y="2680"/>
                    </a:lnTo>
                    <a:lnTo>
                      <a:pt x="19352" y="2268"/>
                    </a:lnTo>
                    <a:lnTo>
                      <a:pt x="19537" y="2062"/>
                    </a:lnTo>
                    <a:lnTo>
                      <a:pt x="19630" y="1443"/>
                    </a:lnTo>
                    <a:lnTo>
                      <a:pt x="19815" y="1443"/>
                    </a:lnTo>
                    <a:lnTo>
                      <a:pt x="19815" y="825"/>
                    </a:lnTo>
                    <a:lnTo>
                      <a:pt x="19907" y="825"/>
                    </a:lnTo>
                  </a:path>
                </a:pathLst>
              </a:custGeom>
              <a:noFill/>
              <a:ln w="28575" cap="flat" cmpd="sng">
                <a:solidFill>
                  <a:srgbClr val="FF33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280" name="Freeform 51"/>
              <p:cNvSpPr/>
              <p:nvPr/>
            </p:nvSpPr>
            <p:spPr>
              <a:xfrm>
                <a:off x="3213" y="3700"/>
                <a:ext cx="71" cy="3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20000" h="20000">
                    <a:moveTo>
                      <a:pt x="0" y="19223"/>
                    </a:moveTo>
                    <a:lnTo>
                      <a:pt x="197" y="18641"/>
                    </a:lnTo>
                    <a:lnTo>
                      <a:pt x="493" y="17670"/>
                    </a:lnTo>
                    <a:lnTo>
                      <a:pt x="690" y="17087"/>
                    </a:lnTo>
                    <a:lnTo>
                      <a:pt x="887" y="16699"/>
                    </a:lnTo>
                    <a:lnTo>
                      <a:pt x="985" y="16117"/>
                    </a:lnTo>
                    <a:lnTo>
                      <a:pt x="1281" y="15146"/>
                    </a:lnTo>
                    <a:lnTo>
                      <a:pt x="1576" y="14951"/>
                    </a:lnTo>
                    <a:lnTo>
                      <a:pt x="1675" y="14369"/>
                    </a:lnTo>
                    <a:lnTo>
                      <a:pt x="1970" y="13592"/>
                    </a:lnTo>
                    <a:lnTo>
                      <a:pt x="2167" y="13010"/>
                    </a:lnTo>
                    <a:lnTo>
                      <a:pt x="2562" y="12427"/>
                    </a:lnTo>
                    <a:lnTo>
                      <a:pt x="2660" y="12039"/>
                    </a:lnTo>
                    <a:lnTo>
                      <a:pt x="2956" y="11262"/>
                    </a:lnTo>
                    <a:lnTo>
                      <a:pt x="3054" y="10680"/>
                    </a:lnTo>
                    <a:lnTo>
                      <a:pt x="3350" y="10291"/>
                    </a:lnTo>
                    <a:lnTo>
                      <a:pt x="3547" y="10097"/>
                    </a:lnTo>
                    <a:lnTo>
                      <a:pt x="3744" y="9515"/>
                    </a:lnTo>
                    <a:lnTo>
                      <a:pt x="4039" y="8932"/>
                    </a:lnTo>
                    <a:lnTo>
                      <a:pt x="4236" y="8544"/>
                    </a:lnTo>
                    <a:lnTo>
                      <a:pt x="4433" y="7961"/>
                    </a:lnTo>
                    <a:lnTo>
                      <a:pt x="4729" y="7573"/>
                    </a:lnTo>
                    <a:lnTo>
                      <a:pt x="4828" y="6990"/>
                    </a:lnTo>
                    <a:lnTo>
                      <a:pt x="5123" y="6602"/>
                    </a:lnTo>
                    <a:lnTo>
                      <a:pt x="5320" y="6019"/>
                    </a:lnTo>
                    <a:lnTo>
                      <a:pt x="5419" y="5631"/>
                    </a:lnTo>
                    <a:lnTo>
                      <a:pt x="5813" y="5243"/>
                    </a:lnTo>
                    <a:lnTo>
                      <a:pt x="5813" y="4660"/>
                    </a:lnTo>
                    <a:lnTo>
                      <a:pt x="6305" y="4078"/>
                    </a:lnTo>
                    <a:lnTo>
                      <a:pt x="6502" y="3883"/>
                    </a:lnTo>
                    <a:lnTo>
                      <a:pt x="6601" y="3301"/>
                    </a:lnTo>
                    <a:lnTo>
                      <a:pt x="6897" y="3301"/>
                    </a:lnTo>
                    <a:lnTo>
                      <a:pt x="7192" y="2718"/>
                    </a:lnTo>
                    <a:lnTo>
                      <a:pt x="7291" y="2524"/>
                    </a:lnTo>
                    <a:lnTo>
                      <a:pt x="7586" y="2136"/>
                    </a:lnTo>
                    <a:lnTo>
                      <a:pt x="7685" y="1942"/>
                    </a:lnTo>
                    <a:lnTo>
                      <a:pt x="7980" y="1942"/>
                    </a:lnTo>
                    <a:lnTo>
                      <a:pt x="8177" y="1359"/>
                    </a:lnTo>
                    <a:lnTo>
                      <a:pt x="8374" y="1359"/>
                    </a:lnTo>
                    <a:lnTo>
                      <a:pt x="8571" y="777"/>
                    </a:lnTo>
                    <a:lnTo>
                      <a:pt x="8768" y="777"/>
                    </a:lnTo>
                    <a:lnTo>
                      <a:pt x="8966" y="583"/>
                    </a:lnTo>
                    <a:lnTo>
                      <a:pt x="9163" y="583"/>
                    </a:lnTo>
                    <a:lnTo>
                      <a:pt x="9458" y="388"/>
                    </a:lnTo>
                    <a:lnTo>
                      <a:pt x="9557" y="388"/>
                    </a:lnTo>
                    <a:lnTo>
                      <a:pt x="9852" y="388"/>
                    </a:lnTo>
                    <a:lnTo>
                      <a:pt x="10148" y="0"/>
                    </a:lnTo>
                    <a:lnTo>
                      <a:pt x="10345" y="0"/>
                    </a:lnTo>
                    <a:lnTo>
                      <a:pt x="10640" y="0"/>
                    </a:lnTo>
                    <a:lnTo>
                      <a:pt x="10739" y="0"/>
                    </a:lnTo>
                    <a:lnTo>
                      <a:pt x="10936" y="388"/>
                    </a:lnTo>
                    <a:lnTo>
                      <a:pt x="11133" y="388"/>
                    </a:lnTo>
                    <a:lnTo>
                      <a:pt x="11429" y="583"/>
                    </a:lnTo>
                    <a:lnTo>
                      <a:pt x="11626" y="583"/>
                    </a:lnTo>
                    <a:lnTo>
                      <a:pt x="11823" y="777"/>
                    </a:lnTo>
                    <a:lnTo>
                      <a:pt x="12118" y="777"/>
                    </a:lnTo>
                    <a:lnTo>
                      <a:pt x="12217" y="1359"/>
                    </a:lnTo>
                    <a:lnTo>
                      <a:pt x="12414" y="1942"/>
                    </a:lnTo>
                    <a:lnTo>
                      <a:pt x="12808" y="1942"/>
                    </a:lnTo>
                    <a:lnTo>
                      <a:pt x="12906" y="2136"/>
                    </a:lnTo>
                    <a:lnTo>
                      <a:pt x="13202" y="2718"/>
                    </a:lnTo>
                    <a:lnTo>
                      <a:pt x="13498" y="3301"/>
                    </a:lnTo>
                    <a:lnTo>
                      <a:pt x="13596" y="3883"/>
                    </a:lnTo>
                    <a:lnTo>
                      <a:pt x="13793" y="3883"/>
                    </a:lnTo>
                    <a:lnTo>
                      <a:pt x="14187" y="4466"/>
                    </a:lnTo>
                    <a:lnTo>
                      <a:pt x="14384" y="5049"/>
                    </a:lnTo>
                    <a:lnTo>
                      <a:pt x="14581" y="5631"/>
                    </a:lnTo>
                    <a:lnTo>
                      <a:pt x="14877" y="6019"/>
                    </a:lnTo>
                    <a:lnTo>
                      <a:pt x="15074" y="6602"/>
                    </a:lnTo>
                    <a:lnTo>
                      <a:pt x="15271" y="7184"/>
                    </a:lnTo>
                    <a:lnTo>
                      <a:pt x="15468" y="7767"/>
                    </a:lnTo>
                    <a:lnTo>
                      <a:pt x="15764" y="8350"/>
                    </a:lnTo>
                    <a:lnTo>
                      <a:pt x="15961" y="8932"/>
                    </a:lnTo>
                    <a:lnTo>
                      <a:pt x="16256" y="9515"/>
                    </a:lnTo>
                    <a:lnTo>
                      <a:pt x="16355" y="10097"/>
                    </a:lnTo>
                    <a:lnTo>
                      <a:pt x="16650" y="10291"/>
                    </a:lnTo>
                    <a:lnTo>
                      <a:pt x="16749" y="10680"/>
                    </a:lnTo>
                    <a:lnTo>
                      <a:pt x="16946" y="11650"/>
                    </a:lnTo>
                    <a:lnTo>
                      <a:pt x="17143" y="12039"/>
                    </a:lnTo>
                    <a:lnTo>
                      <a:pt x="17340" y="12427"/>
                    </a:lnTo>
                    <a:lnTo>
                      <a:pt x="17635" y="13204"/>
                    </a:lnTo>
                    <a:lnTo>
                      <a:pt x="17734" y="13786"/>
                    </a:lnTo>
                    <a:lnTo>
                      <a:pt x="17931" y="14369"/>
                    </a:lnTo>
                    <a:lnTo>
                      <a:pt x="18128" y="14951"/>
                    </a:lnTo>
                    <a:lnTo>
                      <a:pt x="18424" y="15146"/>
                    </a:lnTo>
                    <a:lnTo>
                      <a:pt x="18522" y="15728"/>
                    </a:lnTo>
                    <a:lnTo>
                      <a:pt x="18818" y="16311"/>
                    </a:lnTo>
                    <a:lnTo>
                      <a:pt x="18916" y="16893"/>
                    </a:lnTo>
                    <a:lnTo>
                      <a:pt x="19113" y="17087"/>
                    </a:lnTo>
                    <a:lnTo>
                      <a:pt x="19212" y="17670"/>
                    </a:lnTo>
                    <a:lnTo>
                      <a:pt x="19310" y="18058"/>
                    </a:lnTo>
                    <a:lnTo>
                      <a:pt x="19507" y="18641"/>
                    </a:lnTo>
                    <a:lnTo>
                      <a:pt x="19606" y="18835"/>
                    </a:lnTo>
                    <a:lnTo>
                      <a:pt x="19704" y="19223"/>
                    </a:lnTo>
                    <a:lnTo>
                      <a:pt x="19901" y="19612"/>
                    </a:lnTo>
                    <a:lnTo>
                      <a:pt x="19901" y="19806"/>
                    </a:lnTo>
                  </a:path>
                </a:pathLst>
              </a:custGeom>
              <a:noFill/>
              <a:ln w="28575" cap="flat" cmpd="sng">
                <a:solidFill>
                  <a:srgbClr val="FF33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281" name="Freeform 52"/>
              <p:cNvSpPr/>
              <p:nvPr/>
            </p:nvSpPr>
            <p:spPr>
              <a:xfrm>
                <a:off x="3284" y="3735"/>
                <a:ext cx="76" cy="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20000" h="20000">
                    <a:moveTo>
                      <a:pt x="0" y="0"/>
                    </a:moveTo>
                    <a:lnTo>
                      <a:pt x="185" y="800"/>
                    </a:lnTo>
                    <a:lnTo>
                      <a:pt x="370" y="1400"/>
                    </a:lnTo>
                    <a:lnTo>
                      <a:pt x="556" y="2000"/>
                    </a:lnTo>
                    <a:lnTo>
                      <a:pt x="833" y="2600"/>
                    </a:lnTo>
                    <a:lnTo>
                      <a:pt x="926" y="3200"/>
                    </a:lnTo>
                    <a:lnTo>
                      <a:pt x="1204" y="4000"/>
                    </a:lnTo>
                    <a:lnTo>
                      <a:pt x="1389" y="4200"/>
                    </a:lnTo>
                    <a:lnTo>
                      <a:pt x="1481" y="5200"/>
                    </a:lnTo>
                    <a:lnTo>
                      <a:pt x="1759" y="5600"/>
                    </a:lnTo>
                    <a:lnTo>
                      <a:pt x="2130" y="6200"/>
                    </a:lnTo>
                    <a:lnTo>
                      <a:pt x="2130" y="7200"/>
                    </a:lnTo>
                    <a:lnTo>
                      <a:pt x="2500" y="7800"/>
                    </a:lnTo>
                    <a:lnTo>
                      <a:pt x="2685" y="8200"/>
                    </a:lnTo>
                    <a:lnTo>
                      <a:pt x="2778" y="8800"/>
                    </a:lnTo>
                    <a:lnTo>
                      <a:pt x="2963" y="9400"/>
                    </a:lnTo>
                    <a:lnTo>
                      <a:pt x="3148" y="10000"/>
                    </a:lnTo>
                    <a:lnTo>
                      <a:pt x="3426" y="10200"/>
                    </a:lnTo>
                    <a:lnTo>
                      <a:pt x="3519" y="10800"/>
                    </a:lnTo>
                    <a:lnTo>
                      <a:pt x="3796" y="11400"/>
                    </a:lnTo>
                    <a:lnTo>
                      <a:pt x="4074" y="11800"/>
                    </a:lnTo>
                    <a:lnTo>
                      <a:pt x="4167" y="12200"/>
                    </a:lnTo>
                    <a:lnTo>
                      <a:pt x="4352" y="12800"/>
                    </a:lnTo>
                    <a:lnTo>
                      <a:pt x="4537" y="13400"/>
                    </a:lnTo>
                    <a:lnTo>
                      <a:pt x="4722" y="13600"/>
                    </a:lnTo>
                    <a:lnTo>
                      <a:pt x="5000" y="14200"/>
                    </a:lnTo>
                    <a:lnTo>
                      <a:pt x="5093" y="14800"/>
                    </a:lnTo>
                    <a:lnTo>
                      <a:pt x="5370" y="15000"/>
                    </a:lnTo>
                    <a:lnTo>
                      <a:pt x="5556" y="15400"/>
                    </a:lnTo>
                    <a:lnTo>
                      <a:pt x="5741" y="16000"/>
                    </a:lnTo>
                    <a:lnTo>
                      <a:pt x="6111" y="16200"/>
                    </a:lnTo>
                    <a:lnTo>
                      <a:pt x="6296" y="16600"/>
                    </a:lnTo>
                    <a:lnTo>
                      <a:pt x="6389" y="17000"/>
                    </a:lnTo>
                    <a:lnTo>
                      <a:pt x="6667" y="17600"/>
                    </a:lnTo>
                    <a:lnTo>
                      <a:pt x="6852" y="17600"/>
                    </a:lnTo>
                    <a:lnTo>
                      <a:pt x="7037" y="18000"/>
                    </a:lnTo>
                    <a:lnTo>
                      <a:pt x="7315" y="18200"/>
                    </a:lnTo>
                    <a:lnTo>
                      <a:pt x="7407" y="18600"/>
                    </a:lnTo>
                    <a:lnTo>
                      <a:pt x="7685" y="18800"/>
                    </a:lnTo>
                    <a:lnTo>
                      <a:pt x="7963" y="19200"/>
                    </a:lnTo>
                    <a:lnTo>
                      <a:pt x="7963" y="19400"/>
                    </a:lnTo>
                    <a:lnTo>
                      <a:pt x="8241" y="19600"/>
                    </a:lnTo>
                    <a:lnTo>
                      <a:pt x="8426" y="19600"/>
                    </a:lnTo>
                    <a:lnTo>
                      <a:pt x="8611" y="19800"/>
                    </a:lnTo>
                    <a:lnTo>
                      <a:pt x="8889" y="19800"/>
                    </a:lnTo>
                    <a:lnTo>
                      <a:pt x="8981" y="19800"/>
                    </a:lnTo>
                    <a:lnTo>
                      <a:pt x="9259" y="19800"/>
                    </a:lnTo>
                    <a:lnTo>
                      <a:pt x="9444" y="19800"/>
                    </a:lnTo>
                    <a:lnTo>
                      <a:pt x="9630" y="19800"/>
                    </a:lnTo>
                    <a:lnTo>
                      <a:pt x="9907" y="19800"/>
                    </a:lnTo>
                    <a:lnTo>
                      <a:pt x="10185" y="19800"/>
                    </a:lnTo>
                    <a:lnTo>
                      <a:pt x="10370" y="19800"/>
                    </a:lnTo>
                    <a:lnTo>
                      <a:pt x="10648" y="19800"/>
                    </a:lnTo>
                    <a:lnTo>
                      <a:pt x="10741" y="19600"/>
                    </a:lnTo>
                    <a:lnTo>
                      <a:pt x="11019" y="19600"/>
                    </a:lnTo>
                    <a:lnTo>
                      <a:pt x="11296" y="19400"/>
                    </a:lnTo>
                    <a:lnTo>
                      <a:pt x="11574" y="19200"/>
                    </a:lnTo>
                    <a:lnTo>
                      <a:pt x="11852" y="18800"/>
                    </a:lnTo>
                    <a:lnTo>
                      <a:pt x="11944" y="18200"/>
                    </a:lnTo>
                    <a:lnTo>
                      <a:pt x="12130" y="18000"/>
                    </a:lnTo>
                    <a:lnTo>
                      <a:pt x="12500" y="17600"/>
                    </a:lnTo>
                    <a:lnTo>
                      <a:pt x="12685" y="17000"/>
                    </a:lnTo>
                    <a:lnTo>
                      <a:pt x="12963" y="16600"/>
                    </a:lnTo>
                    <a:lnTo>
                      <a:pt x="13241" y="16600"/>
                    </a:lnTo>
                    <a:lnTo>
                      <a:pt x="13426" y="16000"/>
                    </a:lnTo>
                    <a:lnTo>
                      <a:pt x="13704" y="15400"/>
                    </a:lnTo>
                    <a:lnTo>
                      <a:pt x="13981" y="14800"/>
                    </a:lnTo>
                    <a:lnTo>
                      <a:pt x="14259" y="14200"/>
                    </a:lnTo>
                    <a:lnTo>
                      <a:pt x="14537" y="13600"/>
                    </a:lnTo>
                    <a:lnTo>
                      <a:pt x="14815" y="13400"/>
                    </a:lnTo>
                    <a:lnTo>
                      <a:pt x="14907" y="12800"/>
                    </a:lnTo>
                    <a:lnTo>
                      <a:pt x="15278" y="12200"/>
                    </a:lnTo>
                    <a:lnTo>
                      <a:pt x="15556" y="11800"/>
                    </a:lnTo>
                    <a:lnTo>
                      <a:pt x="15741" y="10800"/>
                    </a:lnTo>
                    <a:lnTo>
                      <a:pt x="15926" y="10600"/>
                    </a:lnTo>
                    <a:lnTo>
                      <a:pt x="16204" y="10200"/>
                    </a:lnTo>
                    <a:lnTo>
                      <a:pt x="16389" y="9800"/>
                    </a:lnTo>
                    <a:lnTo>
                      <a:pt x="16574" y="9200"/>
                    </a:lnTo>
                    <a:lnTo>
                      <a:pt x="16852" y="8400"/>
                    </a:lnTo>
                    <a:lnTo>
                      <a:pt x="17037" y="8200"/>
                    </a:lnTo>
                    <a:lnTo>
                      <a:pt x="17222" y="7800"/>
                    </a:lnTo>
                    <a:lnTo>
                      <a:pt x="17407" y="7200"/>
                    </a:lnTo>
                    <a:lnTo>
                      <a:pt x="17685" y="6600"/>
                    </a:lnTo>
                    <a:lnTo>
                      <a:pt x="17870" y="6000"/>
                    </a:lnTo>
                    <a:lnTo>
                      <a:pt x="18241" y="5400"/>
                    </a:lnTo>
                    <a:lnTo>
                      <a:pt x="18333" y="4800"/>
                    </a:lnTo>
                    <a:lnTo>
                      <a:pt x="18519" y="4200"/>
                    </a:lnTo>
                    <a:lnTo>
                      <a:pt x="18796" y="4000"/>
                    </a:lnTo>
                    <a:lnTo>
                      <a:pt x="18981" y="3600"/>
                    </a:lnTo>
                    <a:lnTo>
                      <a:pt x="19167" y="3200"/>
                    </a:lnTo>
                    <a:lnTo>
                      <a:pt x="19167" y="2800"/>
                    </a:lnTo>
                    <a:lnTo>
                      <a:pt x="19352" y="2200"/>
                    </a:lnTo>
                    <a:lnTo>
                      <a:pt x="19537" y="2000"/>
                    </a:lnTo>
                    <a:lnTo>
                      <a:pt x="19630" y="2000"/>
                    </a:lnTo>
                    <a:lnTo>
                      <a:pt x="19815" y="1400"/>
                    </a:lnTo>
                    <a:lnTo>
                      <a:pt x="19815" y="800"/>
                    </a:lnTo>
                    <a:lnTo>
                      <a:pt x="19907" y="800"/>
                    </a:lnTo>
                  </a:path>
                </a:pathLst>
              </a:custGeom>
              <a:noFill/>
              <a:ln w="28575" cap="flat" cmpd="sng">
                <a:solidFill>
                  <a:srgbClr val="FF33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282" name="Freeform 53"/>
              <p:cNvSpPr/>
              <p:nvPr/>
            </p:nvSpPr>
            <p:spPr>
              <a:xfrm>
                <a:off x="3362" y="3701"/>
                <a:ext cx="71" cy="3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20000" h="20000">
                    <a:moveTo>
                      <a:pt x="0" y="19200"/>
                    </a:moveTo>
                    <a:lnTo>
                      <a:pt x="197" y="18600"/>
                    </a:lnTo>
                    <a:lnTo>
                      <a:pt x="493" y="17600"/>
                    </a:lnTo>
                    <a:lnTo>
                      <a:pt x="690" y="17000"/>
                    </a:lnTo>
                    <a:lnTo>
                      <a:pt x="887" y="16800"/>
                    </a:lnTo>
                    <a:lnTo>
                      <a:pt x="985" y="16000"/>
                    </a:lnTo>
                    <a:lnTo>
                      <a:pt x="1281" y="15600"/>
                    </a:lnTo>
                    <a:lnTo>
                      <a:pt x="1576" y="15000"/>
                    </a:lnTo>
                    <a:lnTo>
                      <a:pt x="1675" y="14200"/>
                    </a:lnTo>
                    <a:lnTo>
                      <a:pt x="1970" y="13600"/>
                    </a:lnTo>
                    <a:lnTo>
                      <a:pt x="2167" y="13000"/>
                    </a:lnTo>
                    <a:lnTo>
                      <a:pt x="2562" y="12800"/>
                    </a:lnTo>
                    <a:lnTo>
                      <a:pt x="2660" y="12000"/>
                    </a:lnTo>
                    <a:lnTo>
                      <a:pt x="2956" y="11400"/>
                    </a:lnTo>
                    <a:lnTo>
                      <a:pt x="3054" y="10800"/>
                    </a:lnTo>
                    <a:lnTo>
                      <a:pt x="3350" y="10200"/>
                    </a:lnTo>
                    <a:lnTo>
                      <a:pt x="3547" y="10000"/>
                    </a:lnTo>
                    <a:lnTo>
                      <a:pt x="3744" y="9800"/>
                    </a:lnTo>
                    <a:lnTo>
                      <a:pt x="4039" y="9200"/>
                    </a:lnTo>
                    <a:lnTo>
                      <a:pt x="4236" y="8400"/>
                    </a:lnTo>
                    <a:lnTo>
                      <a:pt x="4433" y="8000"/>
                    </a:lnTo>
                    <a:lnTo>
                      <a:pt x="4729" y="7400"/>
                    </a:lnTo>
                    <a:lnTo>
                      <a:pt x="4828" y="6800"/>
                    </a:lnTo>
                    <a:lnTo>
                      <a:pt x="5123" y="6200"/>
                    </a:lnTo>
                    <a:lnTo>
                      <a:pt x="5320" y="5600"/>
                    </a:lnTo>
                    <a:lnTo>
                      <a:pt x="5419" y="5600"/>
                    </a:lnTo>
                    <a:lnTo>
                      <a:pt x="5813" y="5200"/>
                    </a:lnTo>
                    <a:lnTo>
                      <a:pt x="5813" y="4600"/>
                    </a:lnTo>
                    <a:lnTo>
                      <a:pt x="6305" y="4200"/>
                    </a:lnTo>
                    <a:lnTo>
                      <a:pt x="6502" y="4000"/>
                    </a:lnTo>
                    <a:lnTo>
                      <a:pt x="6601" y="3400"/>
                    </a:lnTo>
                    <a:lnTo>
                      <a:pt x="6897" y="3200"/>
                    </a:lnTo>
                    <a:lnTo>
                      <a:pt x="7192" y="2800"/>
                    </a:lnTo>
                    <a:lnTo>
                      <a:pt x="7291" y="2600"/>
                    </a:lnTo>
                    <a:lnTo>
                      <a:pt x="7586" y="2200"/>
                    </a:lnTo>
                    <a:lnTo>
                      <a:pt x="7685" y="2000"/>
                    </a:lnTo>
                    <a:lnTo>
                      <a:pt x="7980" y="2000"/>
                    </a:lnTo>
                    <a:lnTo>
                      <a:pt x="8177" y="1400"/>
                    </a:lnTo>
                    <a:lnTo>
                      <a:pt x="8374" y="800"/>
                    </a:lnTo>
                    <a:lnTo>
                      <a:pt x="8571" y="800"/>
                    </a:lnTo>
                    <a:lnTo>
                      <a:pt x="8768" y="800"/>
                    </a:lnTo>
                    <a:lnTo>
                      <a:pt x="8966" y="600"/>
                    </a:lnTo>
                    <a:lnTo>
                      <a:pt x="9163" y="600"/>
                    </a:lnTo>
                    <a:lnTo>
                      <a:pt x="9458" y="400"/>
                    </a:lnTo>
                    <a:lnTo>
                      <a:pt x="9557" y="400"/>
                    </a:lnTo>
                    <a:lnTo>
                      <a:pt x="9852" y="400"/>
                    </a:lnTo>
                    <a:lnTo>
                      <a:pt x="10148" y="0"/>
                    </a:lnTo>
                    <a:lnTo>
                      <a:pt x="10345" y="0"/>
                    </a:lnTo>
                    <a:lnTo>
                      <a:pt x="10640" y="0"/>
                    </a:lnTo>
                    <a:lnTo>
                      <a:pt x="10739" y="0"/>
                    </a:lnTo>
                    <a:lnTo>
                      <a:pt x="10936" y="400"/>
                    </a:lnTo>
                    <a:lnTo>
                      <a:pt x="11133" y="400"/>
                    </a:lnTo>
                    <a:lnTo>
                      <a:pt x="11429" y="600"/>
                    </a:lnTo>
                    <a:lnTo>
                      <a:pt x="11626" y="600"/>
                    </a:lnTo>
                    <a:lnTo>
                      <a:pt x="11823" y="800"/>
                    </a:lnTo>
                    <a:lnTo>
                      <a:pt x="12118" y="800"/>
                    </a:lnTo>
                    <a:lnTo>
                      <a:pt x="12217" y="1400"/>
                    </a:lnTo>
                    <a:lnTo>
                      <a:pt x="12414" y="2000"/>
                    </a:lnTo>
                    <a:lnTo>
                      <a:pt x="12808" y="2000"/>
                    </a:lnTo>
                    <a:lnTo>
                      <a:pt x="12906" y="2200"/>
                    </a:lnTo>
                    <a:lnTo>
                      <a:pt x="13202" y="2800"/>
                    </a:lnTo>
                    <a:lnTo>
                      <a:pt x="13498" y="3200"/>
                    </a:lnTo>
                    <a:lnTo>
                      <a:pt x="13596" y="3400"/>
                    </a:lnTo>
                    <a:lnTo>
                      <a:pt x="13793" y="4000"/>
                    </a:lnTo>
                    <a:lnTo>
                      <a:pt x="14187" y="4600"/>
                    </a:lnTo>
                    <a:lnTo>
                      <a:pt x="14384" y="5200"/>
                    </a:lnTo>
                    <a:lnTo>
                      <a:pt x="14581" y="5600"/>
                    </a:lnTo>
                    <a:lnTo>
                      <a:pt x="14877" y="6200"/>
                    </a:lnTo>
                    <a:lnTo>
                      <a:pt x="15074" y="6800"/>
                    </a:lnTo>
                    <a:lnTo>
                      <a:pt x="15271" y="7200"/>
                    </a:lnTo>
                    <a:lnTo>
                      <a:pt x="15468" y="7800"/>
                    </a:lnTo>
                    <a:lnTo>
                      <a:pt x="15764" y="8400"/>
                    </a:lnTo>
                    <a:lnTo>
                      <a:pt x="15961" y="9200"/>
                    </a:lnTo>
                    <a:lnTo>
                      <a:pt x="16256" y="9800"/>
                    </a:lnTo>
                    <a:lnTo>
                      <a:pt x="16355" y="10000"/>
                    </a:lnTo>
                    <a:lnTo>
                      <a:pt x="16650" y="10200"/>
                    </a:lnTo>
                    <a:lnTo>
                      <a:pt x="16749" y="10800"/>
                    </a:lnTo>
                    <a:lnTo>
                      <a:pt x="16946" y="11800"/>
                    </a:lnTo>
                    <a:lnTo>
                      <a:pt x="17143" y="12200"/>
                    </a:lnTo>
                    <a:lnTo>
                      <a:pt x="17340" y="12800"/>
                    </a:lnTo>
                    <a:lnTo>
                      <a:pt x="17635" y="13000"/>
                    </a:lnTo>
                    <a:lnTo>
                      <a:pt x="17734" y="13600"/>
                    </a:lnTo>
                    <a:lnTo>
                      <a:pt x="17931" y="14600"/>
                    </a:lnTo>
                    <a:lnTo>
                      <a:pt x="18128" y="15000"/>
                    </a:lnTo>
                    <a:lnTo>
                      <a:pt x="18424" y="15600"/>
                    </a:lnTo>
                    <a:lnTo>
                      <a:pt x="18522" y="16000"/>
                    </a:lnTo>
                    <a:lnTo>
                      <a:pt x="18818" y="16600"/>
                    </a:lnTo>
                    <a:lnTo>
                      <a:pt x="18916" y="16800"/>
                    </a:lnTo>
                    <a:lnTo>
                      <a:pt x="19113" y="17000"/>
                    </a:lnTo>
                    <a:lnTo>
                      <a:pt x="19212" y="17600"/>
                    </a:lnTo>
                    <a:lnTo>
                      <a:pt x="19310" y="18200"/>
                    </a:lnTo>
                    <a:lnTo>
                      <a:pt x="19507" y="18600"/>
                    </a:lnTo>
                    <a:lnTo>
                      <a:pt x="19606" y="18800"/>
                    </a:lnTo>
                    <a:lnTo>
                      <a:pt x="19704" y="19400"/>
                    </a:lnTo>
                    <a:lnTo>
                      <a:pt x="19901" y="19600"/>
                    </a:lnTo>
                    <a:lnTo>
                      <a:pt x="19901" y="19800"/>
                    </a:lnTo>
                  </a:path>
                </a:pathLst>
              </a:custGeom>
              <a:noFill/>
              <a:ln w="28575" cap="flat" cmpd="sng">
                <a:solidFill>
                  <a:srgbClr val="FF33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283" name="Freeform 54"/>
              <p:cNvSpPr/>
              <p:nvPr/>
            </p:nvSpPr>
            <p:spPr>
              <a:xfrm>
                <a:off x="3433" y="3735"/>
                <a:ext cx="76" cy="3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20000" h="20000">
                    <a:moveTo>
                      <a:pt x="0" y="0"/>
                    </a:moveTo>
                    <a:lnTo>
                      <a:pt x="185" y="825"/>
                    </a:lnTo>
                    <a:lnTo>
                      <a:pt x="370" y="1443"/>
                    </a:lnTo>
                    <a:lnTo>
                      <a:pt x="556" y="2062"/>
                    </a:lnTo>
                    <a:lnTo>
                      <a:pt x="833" y="2680"/>
                    </a:lnTo>
                    <a:lnTo>
                      <a:pt x="926" y="3299"/>
                    </a:lnTo>
                    <a:lnTo>
                      <a:pt x="1204" y="3918"/>
                    </a:lnTo>
                    <a:lnTo>
                      <a:pt x="1389" y="4330"/>
                    </a:lnTo>
                    <a:lnTo>
                      <a:pt x="1481" y="4948"/>
                    </a:lnTo>
                    <a:lnTo>
                      <a:pt x="1759" y="5567"/>
                    </a:lnTo>
                    <a:lnTo>
                      <a:pt x="2130" y="6392"/>
                    </a:lnTo>
                    <a:lnTo>
                      <a:pt x="2130" y="6804"/>
                    </a:lnTo>
                    <a:lnTo>
                      <a:pt x="2500" y="7216"/>
                    </a:lnTo>
                    <a:lnTo>
                      <a:pt x="2685" y="7835"/>
                    </a:lnTo>
                    <a:lnTo>
                      <a:pt x="2778" y="8454"/>
                    </a:lnTo>
                    <a:lnTo>
                      <a:pt x="2963" y="9278"/>
                    </a:lnTo>
                    <a:lnTo>
                      <a:pt x="3148" y="9691"/>
                    </a:lnTo>
                    <a:lnTo>
                      <a:pt x="3426" y="10309"/>
                    </a:lnTo>
                    <a:lnTo>
                      <a:pt x="3519" y="10928"/>
                    </a:lnTo>
                    <a:lnTo>
                      <a:pt x="3796" y="11134"/>
                    </a:lnTo>
                    <a:lnTo>
                      <a:pt x="4074" y="11753"/>
                    </a:lnTo>
                    <a:lnTo>
                      <a:pt x="4167" y="12371"/>
                    </a:lnTo>
                    <a:lnTo>
                      <a:pt x="4352" y="12990"/>
                    </a:lnTo>
                    <a:lnTo>
                      <a:pt x="4537" y="13196"/>
                    </a:lnTo>
                    <a:lnTo>
                      <a:pt x="4722" y="13814"/>
                    </a:lnTo>
                    <a:lnTo>
                      <a:pt x="5000" y="14021"/>
                    </a:lnTo>
                    <a:lnTo>
                      <a:pt x="5093" y="14639"/>
                    </a:lnTo>
                    <a:lnTo>
                      <a:pt x="5370" y="14845"/>
                    </a:lnTo>
                    <a:lnTo>
                      <a:pt x="5556" y="15464"/>
                    </a:lnTo>
                    <a:lnTo>
                      <a:pt x="5741" y="15876"/>
                    </a:lnTo>
                    <a:lnTo>
                      <a:pt x="6111" y="16495"/>
                    </a:lnTo>
                    <a:lnTo>
                      <a:pt x="6296" y="16701"/>
                    </a:lnTo>
                    <a:lnTo>
                      <a:pt x="6389" y="16907"/>
                    </a:lnTo>
                    <a:lnTo>
                      <a:pt x="6667" y="17526"/>
                    </a:lnTo>
                    <a:lnTo>
                      <a:pt x="6852" y="17526"/>
                    </a:lnTo>
                    <a:lnTo>
                      <a:pt x="7037" y="17938"/>
                    </a:lnTo>
                    <a:lnTo>
                      <a:pt x="7315" y="18144"/>
                    </a:lnTo>
                    <a:lnTo>
                      <a:pt x="7407" y="18557"/>
                    </a:lnTo>
                    <a:lnTo>
                      <a:pt x="7685" y="18763"/>
                    </a:lnTo>
                    <a:lnTo>
                      <a:pt x="7963" y="19175"/>
                    </a:lnTo>
                    <a:lnTo>
                      <a:pt x="7963" y="19381"/>
                    </a:lnTo>
                    <a:lnTo>
                      <a:pt x="8241" y="19588"/>
                    </a:lnTo>
                    <a:lnTo>
                      <a:pt x="8426" y="19588"/>
                    </a:lnTo>
                    <a:lnTo>
                      <a:pt x="8611" y="19794"/>
                    </a:lnTo>
                    <a:lnTo>
                      <a:pt x="8889" y="19794"/>
                    </a:lnTo>
                    <a:lnTo>
                      <a:pt x="8981" y="19794"/>
                    </a:lnTo>
                    <a:lnTo>
                      <a:pt x="9259" y="19794"/>
                    </a:lnTo>
                    <a:lnTo>
                      <a:pt x="9444" y="19794"/>
                    </a:lnTo>
                    <a:lnTo>
                      <a:pt x="9630" y="19794"/>
                    </a:lnTo>
                    <a:lnTo>
                      <a:pt x="9907" y="19794"/>
                    </a:lnTo>
                    <a:lnTo>
                      <a:pt x="10185" y="19794"/>
                    </a:lnTo>
                    <a:lnTo>
                      <a:pt x="10370" y="19794"/>
                    </a:lnTo>
                    <a:lnTo>
                      <a:pt x="10648" y="19794"/>
                    </a:lnTo>
                    <a:lnTo>
                      <a:pt x="10741" y="19588"/>
                    </a:lnTo>
                    <a:lnTo>
                      <a:pt x="11019" y="19588"/>
                    </a:lnTo>
                    <a:lnTo>
                      <a:pt x="11296" y="19381"/>
                    </a:lnTo>
                    <a:lnTo>
                      <a:pt x="11574" y="19175"/>
                    </a:lnTo>
                    <a:lnTo>
                      <a:pt x="11852" y="18763"/>
                    </a:lnTo>
                    <a:lnTo>
                      <a:pt x="11944" y="18557"/>
                    </a:lnTo>
                    <a:lnTo>
                      <a:pt x="12130" y="17938"/>
                    </a:lnTo>
                    <a:lnTo>
                      <a:pt x="12500" y="17526"/>
                    </a:lnTo>
                    <a:lnTo>
                      <a:pt x="12685" y="16907"/>
                    </a:lnTo>
                    <a:lnTo>
                      <a:pt x="12963" y="16907"/>
                    </a:lnTo>
                    <a:lnTo>
                      <a:pt x="13241" y="16495"/>
                    </a:lnTo>
                    <a:lnTo>
                      <a:pt x="13426" y="15876"/>
                    </a:lnTo>
                    <a:lnTo>
                      <a:pt x="13704" y="15464"/>
                    </a:lnTo>
                    <a:lnTo>
                      <a:pt x="13981" y="14845"/>
                    </a:lnTo>
                    <a:lnTo>
                      <a:pt x="14259" y="14639"/>
                    </a:lnTo>
                    <a:lnTo>
                      <a:pt x="14537" y="14021"/>
                    </a:lnTo>
                    <a:lnTo>
                      <a:pt x="14815" y="13608"/>
                    </a:lnTo>
                    <a:lnTo>
                      <a:pt x="14907" y="12990"/>
                    </a:lnTo>
                    <a:lnTo>
                      <a:pt x="15278" y="12371"/>
                    </a:lnTo>
                    <a:lnTo>
                      <a:pt x="15556" y="11753"/>
                    </a:lnTo>
                    <a:lnTo>
                      <a:pt x="15741" y="11134"/>
                    </a:lnTo>
                    <a:lnTo>
                      <a:pt x="15926" y="10515"/>
                    </a:lnTo>
                    <a:lnTo>
                      <a:pt x="16204" y="10309"/>
                    </a:lnTo>
                    <a:lnTo>
                      <a:pt x="16389" y="9691"/>
                    </a:lnTo>
                    <a:lnTo>
                      <a:pt x="16574" y="9072"/>
                    </a:lnTo>
                    <a:lnTo>
                      <a:pt x="16852" y="8454"/>
                    </a:lnTo>
                    <a:lnTo>
                      <a:pt x="17037" y="7835"/>
                    </a:lnTo>
                    <a:lnTo>
                      <a:pt x="17222" y="7216"/>
                    </a:lnTo>
                    <a:lnTo>
                      <a:pt x="17407" y="6804"/>
                    </a:lnTo>
                    <a:lnTo>
                      <a:pt x="17685" y="6392"/>
                    </a:lnTo>
                    <a:lnTo>
                      <a:pt x="17870" y="5979"/>
                    </a:lnTo>
                    <a:lnTo>
                      <a:pt x="18241" y="5361"/>
                    </a:lnTo>
                    <a:lnTo>
                      <a:pt x="18333" y="4742"/>
                    </a:lnTo>
                    <a:lnTo>
                      <a:pt x="18519" y="4330"/>
                    </a:lnTo>
                    <a:lnTo>
                      <a:pt x="18796" y="3918"/>
                    </a:lnTo>
                    <a:lnTo>
                      <a:pt x="18981" y="3505"/>
                    </a:lnTo>
                    <a:lnTo>
                      <a:pt x="19167" y="3299"/>
                    </a:lnTo>
                    <a:lnTo>
                      <a:pt x="19167" y="2680"/>
                    </a:lnTo>
                    <a:lnTo>
                      <a:pt x="19352" y="2268"/>
                    </a:lnTo>
                    <a:lnTo>
                      <a:pt x="19537" y="2062"/>
                    </a:lnTo>
                    <a:lnTo>
                      <a:pt x="19630" y="1443"/>
                    </a:lnTo>
                    <a:lnTo>
                      <a:pt x="19815" y="1443"/>
                    </a:lnTo>
                    <a:lnTo>
                      <a:pt x="19815" y="825"/>
                    </a:lnTo>
                    <a:lnTo>
                      <a:pt x="19907" y="825"/>
                    </a:lnTo>
                  </a:path>
                </a:pathLst>
              </a:custGeom>
              <a:noFill/>
              <a:ln w="28575" cap="flat" cmpd="sng">
                <a:solidFill>
                  <a:srgbClr val="FF33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9275" name="Line 55"/>
            <p:cNvSpPr/>
            <p:nvPr/>
          </p:nvSpPr>
          <p:spPr>
            <a:xfrm flipV="1">
              <a:off x="3508" y="3730"/>
              <a:ext cx="105" cy="2"/>
            </a:xfrm>
            <a:prstGeom prst="line">
              <a:avLst/>
            </a:prstGeom>
            <a:ln w="25400" cap="flat" cmpd="sng">
              <a:solidFill>
                <a:srgbClr val="FF3300"/>
              </a:solidFill>
              <a:prstDash val="solid"/>
              <a:headEnd type="none" w="med" len="sm"/>
              <a:tailEnd type="triangle" w="med" len="sm"/>
            </a:ln>
          </p:spPr>
        </p:sp>
      </p:grpSp>
      <p:sp>
        <p:nvSpPr>
          <p:cNvPr id="385080" name="Freeform 56"/>
          <p:cNvSpPr/>
          <p:nvPr/>
        </p:nvSpPr>
        <p:spPr>
          <a:xfrm>
            <a:off x="827088" y="909638"/>
            <a:ext cx="1071562" cy="14398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648" h="784">
                <a:moveTo>
                  <a:pt x="72" y="384"/>
                </a:moveTo>
                <a:cubicBezTo>
                  <a:pt x="80" y="320"/>
                  <a:pt x="24" y="256"/>
                  <a:pt x="72" y="192"/>
                </a:cubicBezTo>
                <a:cubicBezTo>
                  <a:pt x="120" y="128"/>
                  <a:pt x="272" y="0"/>
                  <a:pt x="360" y="0"/>
                </a:cubicBezTo>
                <a:cubicBezTo>
                  <a:pt x="448" y="0"/>
                  <a:pt x="552" y="128"/>
                  <a:pt x="600" y="192"/>
                </a:cubicBezTo>
                <a:cubicBezTo>
                  <a:pt x="648" y="256"/>
                  <a:pt x="648" y="296"/>
                  <a:pt x="648" y="384"/>
                </a:cubicBezTo>
                <a:cubicBezTo>
                  <a:pt x="648" y="472"/>
                  <a:pt x="624" y="656"/>
                  <a:pt x="600" y="720"/>
                </a:cubicBezTo>
                <a:cubicBezTo>
                  <a:pt x="576" y="784"/>
                  <a:pt x="568" y="776"/>
                  <a:pt x="504" y="768"/>
                </a:cubicBezTo>
                <a:cubicBezTo>
                  <a:pt x="440" y="760"/>
                  <a:pt x="296" y="704"/>
                  <a:pt x="216" y="672"/>
                </a:cubicBezTo>
                <a:cubicBezTo>
                  <a:pt x="136" y="640"/>
                  <a:pt x="48" y="624"/>
                  <a:pt x="24" y="576"/>
                </a:cubicBezTo>
                <a:cubicBezTo>
                  <a:pt x="0" y="528"/>
                  <a:pt x="64" y="448"/>
                  <a:pt x="72" y="384"/>
                </a:cubicBezTo>
                <a:close/>
              </a:path>
            </a:pathLst>
          </a:custGeom>
          <a:gradFill rotWithShape="0">
            <a:gsLst>
              <a:gs pos="0">
                <a:srgbClr val="765E00">
                  <a:alpha val="100000"/>
                </a:srgbClr>
              </a:gs>
              <a:gs pos="50000">
                <a:srgbClr val="FFCC00">
                  <a:alpha val="100000"/>
                </a:srgbClr>
              </a:gs>
              <a:gs pos="100000">
                <a:srgbClr val="765E00">
                  <a:alpha val="100000"/>
                </a:srgbClr>
              </a:gs>
            </a:gsLst>
            <a:lin ang="0" scaled="1"/>
            <a:tileRect/>
          </a:gradFill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385081" name="Group 57"/>
          <p:cNvGrpSpPr/>
          <p:nvPr/>
        </p:nvGrpSpPr>
        <p:grpSpPr>
          <a:xfrm>
            <a:off x="2339975" y="1268413"/>
            <a:ext cx="627063" cy="609600"/>
            <a:chOff x="1200" y="3467"/>
            <a:chExt cx="407" cy="325"/>
          </a:xfrm>
        </p:grpSpPr>
        <p:sp>
          <p:nvSpPr>
            <p:cNvPr id="9263" name="Freeform 58"/>
            <p:cNvSpPr/>
            <p:nvPr/>
          </p:nvSpPr>
          <p:spPr>
            <a:xfrm>
              <a:off x="1200" y="3467"/>
              <a:ext cx="71" cy="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19223"/>
                  </a:moveTo>
                  <a:lnTo>
                    <a:pt x="197" y="18641"/>
                  </a:lnTo>
                  <a:lnTo>
                    <a:pt x="493" y="17670"/>
                  </a:lnTo>
                  <a:lnTo>
                    <a:pt x="690" y="17087"/>
                  </a:lnTo>
                  <a:lnTo>
                    <a:pt x="887" y="16699"/>
                  </a:lnTo>
                  <a:lnTo>
                    <a:pt x="985" y="16117"/>
                  </a:lnTo>
                  <a:lnTo>
                    <a:pt x="1281" y="15146"/>
                  </a:lnTo>
                  <a:lnTo>
                    <a:pt x="1576" y="14951"/>
                  </a:lnTo>
                  <a:lnTo>
                    <a:pt x="1675" y="14369"/>
                  </a:lnTo>
                  <a:lnTo>
                    <a:pt x="1970" y="13592"/>
                  </a:lnTo>
                  <a:lnTo>
                    <a:pt x="2167" y="13010"/>
                  </a:lnTo>
                  <a:lnTo>
                    <a:pt x="2562" y="12427"/>
                  </a:lnTo>
                  <a:lnTo>
                    <a:pt x="2660" y="12039"/>
                  </a:lnTo>
                  <a:lnTo>
                    <a:pt x="2956" y="11262"/>
                  </a:lnTo>
                  <a:lnTo>
                    <a:pt x="3054" y="10680"/>
                  </a:lnTo>
                  <a:lnTo>
                    <a:pt x="3350" y="10291"/>
                  </a:lnTo>
                  <a:lnTo>
                    <a:pt x="3547" y="10097"/>
                  </a:lnTo>
                  <a:lnTo>
                    <a:pt x="3744" y="9515"/>
                  </a:lnTo>
                  <a:lnTo>
                    <a:pt x="4039" y="8932"/>
                  </a:lnTo>
                  <a:lnTo>
                    <a:pt x="4236" y="8544"/>
                  </a:lnTo>
                  <a:lnTo>
                    <a:pt x="4433" y="7961"/>
                  </a:lnTo>
                  <a:lnTo>
                    <a:pt x="4729" y="7573"/>
                  </a:lnTo>
                  <a:lnTo>
                    <a:pt x="4828" y="6990"/>
                  </a:lnTo>
                  <a:lnTo>
                    <a:pt x="5123" y="6602"/>
                  </a:lnTo>
                  <a:lnTo>
                    <a:pt x="5320" y="6019"/>
                  </a:lnTo>
                  <a:lnTo>
                    <a:pt x="5419" y="5631"/>
                  </a:lnTo>
                  <a:lnTo>
                    <a:pt x="5813" y="5243"/>
                  </a:lnTo>
                  <a:lnTo>
                    <a:pt x="5813" y="4660"/>
                  </a:lnTo>
                  <a:lnTo>
                    <a:pt x="6305" y="4078"/>
                  </a:lnTo>
                  <a:lnTo>
                    <a:pt x="6502" y="3883"/>
                  </a:lnTo>
                  <a:lnTo>
                    <a:pt x="6601" y="3301"/>
                  </a:lnTo>
                  <a:lnTo>
                    <a:pt x="6897" y="3301"/>
                  </a:lnTo>
                  <a:lnTo>
                    <a:pt x="7192" y="2718"/>
                  </a:lnTo>
                  <a:lnTo>
                    <a:pt x="7291" y="2524"/>
                  </a:lnTo>
                  <a:lnTo>
                    <a:pt x="7586" y="2136"/>
                  </a:lnTo>
                  <a:lnTo>
                    <a:pt x="7685" y="1942"/>
                  </a:lnTo>
                  <a:lnTo>
                    <a:pt x="7980" y="1942"/>
                  </a:lnTo>
                  <a:lnTo>
                    <a:pt x="8177" y="1359"/>
                  </a:lnTo>
                  <a:lnTo>
                    <a:pt x="8374" y="1359"/>
                  </a:lnTo>
                  <a:lnTo>
                    <a:pt x="8571" y="777"/>
                  </a:lnTo>
                  <a:lnTo>
                    <a:pt x="8768" y="777"/>
                  </a:lnTo>
                  <a:lnTo>
                    <a:pt x="8966" y="583"/>
                  </a:lnTo>
                  <a:lnTo>
                    <a:pt x="9163" y="583"/>
                  </a:lnTo>
                  <a:lnTo>
                    <a:pt x="9458" y="388"/>
                  </a:lnTo>
                  <a:lnTo>
                    <a:pt x="9557" y="388"/>
                  </a:lnTo>
                  <a:lnTo>
                    <a:pt x="9852" y="388"/>
                  </a:lnTo>
                  <a:lnTo>
                    <a:pt x="10148" y="0"/>
                  </a:lnTo>
                  <a:lnTo>
                    <a:pt x="10345" y="0"/>
                  </a:lnTo>
                  <a:lnTo>
                    <a:pt x="10640" y="0"/>
                  </a:lnTo>
                  <a:lnTo>
                    <a:pt x="10739" y="0"/>
                  </a:lnTo>
                  <a:lnTo>
                    <a:pt x="10936" y="388"/>
                  </a:lnTo>
                  <a:lnTo>
                    <a:pt x="11133" y="388"/>
                  </a:lnTo>
                  <a:lnTo>
                    <a:pt x="11429" y="583"/>
                  </a:lnTo>
                  <a:lnTo>
                    <a:pt x="11626" y="583"/>
                  </a:lnTo>
                  <a:lnTo>
                    <a:pt x="11823" y="777"/>
                  </a:lnTo>
                  <a:lnTo>
                    <a:pt x="12118" y="777"/>
                  </a:lnTo>
                  <a:lnTo>
                    <a:pt x="12217" y="1359"/>
                  </a:lnTo>
                  <a:lnTo>
                    <a:pt x="12414" y="1942"/>
                  </a:lnTo>
                  <a:lnTo>
                    <a:pt x="12808" y="1942"/>
                  </a:lnTo>
                  <a:lnTo>
                    <a:pt x="12906" y="2136"/>
                  </a:lnTo>
                  <a:lnTo>
                    <a:pt x="13202" y="2718"/>
                  </a:lnTo>
                  <a:lnTo>
                    <a:pt x="13498" y="3301"/>
                  </a:lnTo>
                  <a:lnTo>
                    <a:pt x="13596" y="3883"/>
                  </a:lnTo>
                  <a:lnTo>
                    <a:pt x="13793" y="3883"/>
                  </a:lnTo>
                  <a:lnTo>
                    <a:pt x="14187" y="4466"/>
                  </a:lnTo>
                  <a:lnTo>
                    <a:pt x="14384" y="5049"/>
                  </a:lnTo>
                  <a:lnTo>
                    <a:pt x="14581" y="5631"/>
                  </a:lnTo>
                  <a:lnTo>
                    <a:pt x="14877" y="6019"/>
                  </a:lnTo>
                  <a:lnTo>
                    <a:pt x="15074" y="6602"/>
                  </a:lnTo>
                  <a:lnTo>
                    <a:pt x="15271" y="7184"/>
                  </a:lnTo>
                  <a:lnTo>
                    <a:pt x="15468" y="7767"/>
                  </a:lnTo>
                  <a:lnTo>
                    <a:pt x="15764" y="8350"/>
                  </a:lnTo>
                  <a:lnTo>
                    <a:pt x="15961" y="8932"/>
                  </a:lnTo>
                  <a:lnTo>
                    <a:pt x="16256" y="9515"/>
                  </a:lnTo>
                  <a:lnTo>
                    <a:pt x="16355" y="10097"/>
                  </a:lnTo>
                  <a:lnTo>
                    <a:pt x="16650" y="10291"/>
                  </a:lnTo>
                  <a:lnTo>
                    <a:pt x="16749" y="10680"/>
                  </a:lnTo>
                  <a:lnTo>
                    <a:pt x="16946" y="11650"/>
                  </a:lnTo>
                  <a:lnTo>
                    <a:pt x="17143" y="12039"/>
                  </a:lnTo>
                  <a:lnTo>
                    <a:pt x="17340" y="12427"/>
                  </a:lnTo>
                  <a:lnTo>
                    <a:pt x="17635" y="13204"/>
                  </a:lnTo>
                  <a:lnTo>
                    <a:pt x="17734" y="13786"/>
                  </a:lnTo>
                  <a:lnTo>
                    <a:pt x="17931" y="14369"/>
                  </a:lnTo>
                  <a:lnTo>
                    <a:pt x="18128" y="14951"/>
                  </a:lnTo>
                  <a:lnTo>
                    <a:pt x="18424" y="15146"/>
                  </a:lnTo>
                  <a:lnTo>
                    <a:pt x="18522" y="15728"/>
                  </a:lnTo>
                  <a:lnTo>
                    <a:pt x="18818" y="16311"/>
                  </a:lnTo>
                  <a:lnTo>
                    <a:pt x="18916" y="16893"/>
                  </a:lnTo>
                  <a:lnTo>
                    <a:pt x="19113" y="17087"/>
                  </a:lnTo>
                  <a:lnTo>
                    <a:pt x="19212" y="17670"/>
                  </a:lnTo>
                  <a:lnTo>
                    <a:pt x="19310" y="18058"/>
                  </a:lnTo>
                  <a:lnTo>
                    <a:pt x="19507" y="18641"/>
                  </a:lnTo>
                  <a:lnTo>
                    <a:pt x="19606" y="18835"/>
                  </a:lnTo>
                  <a:lnTo>
                    <a:pt x="19704" y="19223"/>
                  </a:lnTo>
                  <a:lnTo>
                    <a:pt x="19901" y="19612"/>
                  </a:lnTo>
                  <a:lnTo>
                    <a:pt x="19901" y="19806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64" name="Freeform 59"/>
            <p:cNvSpPr/>
            <p:nvPr/>
          </p:nvSpPr>
          <p:spPr>
            <a:xfrm>
              <a:off x="1271" y="3502"/>
              <a:ext cx="76" cy="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85" y="800"/>
                  </a:lnTo>
                  <a:lnTo>
                    <a:pt x="370" y="1400"/>
                  </a:lnTo>
                  <a:lnTo>
                    <a:pt x="556" y="2000"/>
                  </a:lnTo>
                  <a:lnTo>
                    <a:pt x="833" y="2600"/>
                  </a:lnTo>
                  <a:lnTo>
                    <a:pt x="926" y="3200"/>
                  </a:lnTo>
                  <a:lnTo>
                    <a:pt x="1204" y="4000"/>
                  </a:lnTo>
                  <a:lnTo>
                    <a:pt x="1389" y="4200"/>
                  </a:lnTo>
                  <a:lnTo>
                    <a:pt x="1481" y="5200"/>
                  </a:lnTo>
                  <a:lnTo>
                    <a:pt x="1759" y="5600"/>
                  </a:lnTo>
                  <a:lnTo>
                    <a:pt x="2130" y="6200"/>
                  </a:lnTo>
                  <a:lnTo>
                    <a:pt x="2130" y="7200"/>
                  </a:lnTo>
                  <a:lnTo>
                    <a:pt x="2500" y="7800"/>
                  </a:lnTo>
                  <a:lnTo>
                    <a:pt x="2685" y="8200"/>
                  </a:lnTo>
                  <a:lnTo>
                    <a:pt x="2778" y="8800"/>
                  </a:lnTo>
                  <a:lnTo>
                    <a:pt x="2963" y="9400"/>
                  </a:lnTo>
                  <a:lnTo>
                    <a:pt x="3148" y="10000"/>
                  </a:lnTo>
                  <a:lnTo>
                    <a:pt x="3426" y="10200"/>
                  </a:lnTo>
                  <a:lnTo>
                    <a:pt x="3519" y="10800"/>
                  </a:lnTo>
                  <a:lnTo>
                    <a:pt x="3796" y="11400"/>
                  </a:lnTo>
                  <a:lnTo>
                    <a:pt x="4074" y="11800"/>
                  </a:lnTo>
                  <a:lnTo>
                    <a:pt x="4167" y="12200"/>
                  </a:lnTo>
                  <a:lnTo>
                    <a:pt x="4352" y="12800"/>
                  </a:lnTo>
                  <a:lnTo>
                    <a:pt x="4537" y="13400"/>
                  </a:lnTo>
                  <a:lnTo>
                    <a:pt x="4722" y="13600"/>
                  </a:lnTo>
                  <a:lnTo>
                    <a:pt x="5000" y="14200"/>
                  </a:lnTo>
                  <a:lnTo>
                    <a:pt x="5093" y="14800"/>
                  </a:lnTo>
                  <a:lnTo>
                    <a:pt x="5370" y="15000"/>
                  </a:lnTo>
                  <a:lnTo>
                    <a:pt x="5556" y="15400"/>
                  </a:lnTo>
                  <a:lnTo>
                    <a:pt x="5741" y="16000"/>
                  </a:lnTo>
                  <a:lnTo>
                    <a:pt x="6111" y="16200"/>
                  </a:lnTo>
                  <a:lnTo>
                    <a:pt x="6296" y="16600"/>
                  </a:lnTo>
                  <a:lnTo>
                    <a:pt x="6389" y="17000"/>
                  </a:lnTo>
                  <a:lnTo>
                    <a:pt x="6667" y="17600"/>
                  </a:lnTo>
                  <a:lnTo>
                    <a:pt x="6852" y="17600"/>
                  </a:lnTo>
                  <a:lnTo>
                    <a:pt x="7037" y="18000"/>
                  </a:lnTo>
                  <a:lnTo>
                    <a:pt x="7315" y="18200"/>
                  </a:lnTo>
                  <a:lnTo>
                    <a:pt x="7407" y="18600"/>
                  </a:lnTo>
                  <a:lnTo>
                    <a:pt x="7685" y="18800"/>
                  </a:lnTo>
                  <a:lnTo>
                    <a:pt x="7963" y="19200"/>
                  </a:lnTo>
                  <a:lnTo>
                    <a:pt x="7963" y="19400"/>
                  </a:lnTo>
                  <a:lnTo>
                    <a:pt x="8241" y="19600"/>
                  </a:lnTo>
                  <a:lnTo>
                    <a:pt x="8426" y="19600"/>
                  </a:lnTo>
                  <a:lnTo>
                    <a:pt x="8611" y="19800"/>
                  </a:lnTo>
                  <a:lnTo>
                    <a:pt x="8889" y="19800"/>
                  </a:lnTo>
                  <a:lnTo>
                    <a:pt x="8981" y="19800"/>
                  </a:lnTo>
                  <a:lnTo>
                    <a:pt x="9259" y="19800"/>
                  </a:lnTo>
                  <a:lnTo>
                    <a:pt x="9444" y="19800"/>
                  </a:lnTo>
                  <a:lnTo>
                    <a:pt x="9630" y="19800"/>
                  </a:lnTo>
                  <a:lnTo>
                    <a:pt x="9907" y="19800"/>
                  </a:lnTo>
                  <a:lnTo>
                    <a:pt x="10185" y="19800"/>
                  </a:lnTo>
                  <a:lnTo>
                    <a:pt x="10370" y="19800"/>
                  </a:lnTo>
                  <a:lnTo>
                    <a:pt x="10648" y="19800"/>
                  </a:lnTo>
                  <a:lnTo>
                    <a:pt x="10741" y="19600"/>
                  </a:lnTo>
                  <a:lnTo>
                    <a:pt x="11019" y="19600"/>
                  </a:lnTo>
                  <a:lnTo>
                    <a:pt x="11296" y="19400"/>
                  </a:lnTo>
                  <a:lnTo>
                    <a:pt x="11574" y="19200"/>
                  </a:lnTo>
                  <a:lnTo>
                    <a:pt x="11852" y="18800"/>
                  </a:lnTo>
                  <a:lnTo>
                    <a:pt x="11944" y="18200"/>
                  </a:lnTo>
                  <a:lnTo>
                    <a:pt x="12130" y="18000"/>
                  </a:lnTo>
                  <a:lnTo>
                    <a:pt x="12500" y="17600"/>
                  </a:lnTo>
                  <a:lnTo>
                    <a:pt x="12685" y="17000"/>
                  </a:lnTo>
                  <a:lnTo>
                    <a:pt x="12963" y="16600"/>
                  </a:lnTo>
                  <a:lnTo>
                    <a:pt x="13241" y="16600"/>
                  </a:lnTo>
                  <a:lnTo>
                    <a:pt x="13426" y="16000"/>
                  </a:lnTo>
                  <a:lnTo>
                    <a:pt x="13704" y="15400"/>
                  </a:lnTo>
                  <a:lnTo>
                    <a:pt x="13981" y="14800"/>
                  </a:lnTo>
                  <a:lnTo>
                    <a:pt x="14259" y="14200"/>
                  </a:lnTo>
                  <a:lnTo>
                    <a:pt x="14537" y="13600"/>
                  </a:lnTo>
                  <a:lnTo>
                    <a:pt x="14815" y="13400"/>
                  </a:lnTo>
                  <a:lnTo>
                    <a:pt x="14907" y="12800"/>
                  </a:lnTo>
                  <a:lnTo>
                    <a:pt x="15278" y="12200"/>
                  </a:lnTo>
                  <a:lnTo>
                    <a:pt x="15556" y="11800"/>
                  </a:lnTo>
                  <a:lnTo>
                    <a:pt x="15741" y="10800"/>
                  </a:lnTo>
                  <a:lnTo>
                    <a:pt x="15926" y="10600"/>
                  </a:lnTo>
                  <a:lnTo>
                    <a:pt x="16204" y="10200"/>
                  </a:lnTo>
                  <a:lnTo>
                    <a:pt x="16389" y="9800"/>
                  </a:lnTo>
                  <a:lnTo>
                    <a:pt x="16574" y="9200"/>
                  </a:lnTo>
                  <a:lnTo>
                    <a:pt x="16852" y="8400"/>
                  </a:lnTo>
                  <a:lnTo>
                    <a:pt x="17037" y="8200"/>
                  </a:lnTo>
                  <a:lnTo>
                    <a:pt x="17222" y="7800"/>
                  </a:lnTo>
                  <a:lnTo>
                    <a:pt x="17407" y="7200"/>
                  </a:lnTo>
                  <a:lnTo>
                    <a:pt x="17685" y="6600"/>
                  </a:lnTo>
                  <a:lnTo>
                    <a:pt x="17870" y="6000"/>
                  </a:lnTo>
                  <a:lnTo>
                    <a:pt x="18241" y="5400"/>
                  </a:lnTo>
                  <a:lnTo>
                    <a:pt x="18333" y="4800"/>
                  </a:lnTo>
                  <a:lnTo>
                    <a:pt x="18519" y="4200"/>
                  </a:lnTo>
                  <a:lnTo>
                    <a:pt x="18796" y="4000"/>
                  </a:lnTo>
                  <a:lnTo>
                    <a:pt x="18981" y="3600"/>
                  </a:lnTo>
                  <a:lnTo>
                    <a:pt x="19167" y="3200"/>
                  </a:lnTo>
                  <a:lnTo>
                    <a:pt x="19167" y="2800"/>
                  </a:lnTo>
                  <a:lnTo>
                    <a:pt x="19352" y="2200"/>
                  </a:lnTo>
                  <a:lnTo>
                    <a:pt x="19537" y="2000"/>
                  </a:lnTo>
                  <a:lnTo>
                    <a:pt x="19630" y="2000"/>
                  </a:lnTo>
                  <a:lnTo>
                    <a:pt x="19815" y="1400"/>
                  </a:lnTo>
                  <a:lnTo>
                    <a:pt x="19815" y="800"/>
                  </a:lnTo>
                  <a:lnTo>
                    <a:pt x="19907" y="800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65" name="Freeform 60"/>
            <p:cNvSpPr/>
            <p:nvPr/>
          </p:nvSpPr>
          <p:spPr>
            <a:xfrm>
              <a:off x="1349" y="3468"/>
              <a:ext cx="71" cy="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19200"/>
                  </a:moveTo>
                  <a:lnTo>
                    <a:pt x="197" y="18600"/>
                  </a:lnTo>
                  <a:lnTo>
                    <a:pt x="493" y="17600"/>
                  </a:lnTo>
                  <a:lnTo>
                    <a:pt x="690" y="17000"/>
                  </a:lnTo>
                  <a:lnTo>
                    <a:pt x="887" y="16800"/>
                  </a:lnTo>
                  <a:lnTo>
                    <a:pt x="985" y="16000"/>
                  </a:lnTo>
                  <a:lnTo>
                    <a:pt x="1281" y="15600"/>
                  </a:lnTo>
                  <a:lnTo>
                    <a:pt x="1576" y="15000"/>
                  </a:lnTo>
                  <a:lnTo>
                    <a:pt x="1675" y="14200"/>
                  </a:lnTo>
                  <a:lnTo>
                    <a:pt x="1970" y="13600"/>
                  </a:lnTo>
                  <a:lnTo>
                    <a:pt x="2167" y="13000"/>
                  </a:lnTo>
                  <a:lnTo>
                    <a:pt x="2562" y="12800"/>
                  </a:lnTo>
                  <a:lnTo>
                    <a:pt x="2660" y="12000"/>
                  </a:lnTo>
                  <a:lnTo>
                    <a:pt x="2956" y="11400"/>
                  </a:lnTo>
                  <a:lnTo>
                    <a:pt x="3054" y="10800"/>
                  </a:lnTo>
                  <a:lnTo>
                    <a:pt x="3350" y="10200"/>
                  </a:lnTo>
                  <a:lnTo>
                    <a:pt x="3547" y="10000"/>
                  </a:lnTo>
                  <a:lnTo>
                    <a:pt x="3744" y="9800"/>
                  </a:lnTo>
                  <a:lnTo>
                    <a:pt x="4039" y="9200"/>
                  </a:lnTo>
                  <a:lnTo>
                    <a:pt x="4236" y="8400"/>
                  </a:lnTo>
                  <a:lnTo>
                    <a:pt x="4433" y="8000"/>
                  </a:lnTo>
                  <a:lnTo>
                    <a:pt x="4729" y="7400"/>
                  </a:lnTo>
                  <a:lnTo>
                    <a:pt x="4828" y="6800"/>
                  </a:lnTo>
                  <a:lnTo>
                    <a:pt x="5123" y="6200"/>
                  </a:lnTo>
                  <a:lnTo>
                    <a:pt x="5320" y="5600"/>
                  </a:lnTo>
                  <a:lnTo>
                    <a:pt x="5419" y="5600"/>
                  </a:lnTo>
                  <a:lnTo>
                    <a:pt x="5813" y="5200"/>
                  </a:lnTo>
                  <a:lnTo>
                    <a:pt x="5813" y="4600"/>
                  </a:lnTo>
                  <a:lnTo>
                    <a:pt x="6305" y="4200"/>
                  </a:lnTo>
                  <a:lnTo>
                    <a:pt x="6502" y="4000"/>
                  </a:lnTo>
                  <a:lnTo>
                    <a:pt x="6601" y="3400"/>
                  </a:lnTo>
                  <a:lnTo>
                    <a:pt x="6897" y="3200"/>
                  </a:lnTo>
                  <a:lnTo>
                    <a:pt x="7192" y="2800"/>
                  </a:lnTo>
                  <a:lnTo>
                    <a:pt x="7291" y="2600"/>
                  </a:lnTo>
                  <a:lnTo>
                    <a:pt x="7586" y="2200"/>
                  </a:lnTo>
                  <a:lnTo>
                    <a:pt x="7685" y="2000"/>
                  </a:lnTo>
                  <a:lnTo>
                    <a:pt x="7980" y="2000"/>
                  </a:lnTo>
                  <a:lnTo>
                    <a:pt x="8177" y="1400"/>
                  </a:lnTo>
                  <a:lnTo>
                    <a:pt x="8374" y="800"/>
                  </a:lnTo>
                  <a:lnTo>
                    <a:pt x="8571" y="800"/>
                  </a:lnTo>
                  <a:lnTo>
                    <a:pt x="8768" y="800"/>
                  </a:lnTo>
                  <a:lnTo>
                    <a:pt x="8966" y="600"/>
                  </a:lnTo>
                  <a:lnTo>
                    <a:pt x="9163" y="600"/>
                  </a:lnTo>
                  <a:lnTo>
                    <a:pt x="9458" y="400"/>
                  </a:lnTo>
                  <a:lnTo>
                    <a:pt x="9557" y="400"/>
                  </a:lnTo>
                  <a:lnTo>
                    <a:pt x="9852" y="400"/>
                  </a:lnTo>
                  <a:lnTo>
                    <a:pt x="10148" y="0"/>
                  </a:lnTo>
                  <a:lnTo>
                    <a:pt x="10345" y="0"/>
                  </a:lnTo>
                  <a:lnTo>
                    <a:pt x="10640" y="0"/>
                  </a:lnTo>
                  <a:lnTo>
                    <a:pt x="10739" y="0"/>
                  </a:lnTo>
                  <a:lnTo>
                    <a:pt x="10936" y="400"/>
                  </a:lnTo>
                  <a:lnTo>
                    <a:pt x="11133" y="400"/>
                  </a:lnTo>
                  <a:lnTo>
                    <a:pt x="11429" y="600"/>
                  </a:lnTo>
                  <a:lnTo>
                    <a:pt x="11626" y="600"/>
                  </a:lnTo>
                  <a:lnTo>
                    <a:pt x="11823" y="800"/>
                  </a:lnTo>
                  <a:lnTo>
                    <a:pt x="12118" y="800"/>
                  </a:lnTo>
                  <a:lnTo>
                    <a:pt x="12217" y="1400"/>
                  </a:lnTo>
                  <a:lnTo>
                    <a:pt x="12414" y="2000"/>
                  </a:lnTo>
                  <a:lnTo>
                    <a:pt x="12808" y="2000"/>
                  </a:lnTo>
                  <a:lnTo>
                    <a:pt x="12906" y="2200"/>
                  </a:lnTo>
                  <a:lnTo>
                    <a:pt x="13202" y="2800"/>
                  </a:lnTo>
                  <a:lnTo>
                    <a:pt x="13498" y="3200"/>
                  </a:lnTo>
                  <a:lnTo>
                    <a:pt x="13596" y="3400"/>
                  </a:lnTo>
                  <a:lnTo>
                    <a:pt x="13793" y="4000"/>
                  </a:lnTo>
                  <a:lnTo>
                    <a:pt x="14187" y="4600"/>
                  </a:lnTo>
                  <a:lnTo>
                    <a:pt x="14384" y="5200"/>
                  </a:lnTo>
                  <a:lnTo>
                    <a:pt x="14581" y="5600"/>
                  </a:lnTo>
                  <a:lnTo>
                    <a:pt x="14877" y="6200"/>
                  </a:lnTo>
                  <a:lnTo>
                    <a:pt x="15074" y="6800"/>
                  </a:lnTo>
                  <a:lnTo>
                    <a:pt x="15271" y="7200"/>
                  </a:lnTo>
                  <a:lnTo>
                    <a:pt x="15468" y="7800"/>
                  </a:lnTo>
                  <a:lnTo>
                    <a:pt x="15764" y="8400"/>
                  </a:lnTo>
                  <a:lnTo>
                    <a:pt x="15961" y="9200"/>
                  </a:lnTo>
                  <a:lnTo>
                    <a:pt x="16256" y="9800"/>
                  </a:lnTo>
                  <a:lnTo>
                    <a:pt x="16355" y="10000"/>
                  </a:lnTo>
                  <a:lnTo>
                    <a:pt x="16650" y="10200"/>
                  </a:lnTo>
                  <a:lnTo>
                    <a:pt x="16749" y="10800"/>
                  </a:lnTo>
                  <a:lnTo>
                    <a:pt x="16946" y="11800"/>
                  </a:lnTo>
                  <a:lnTo>
                    <a:pt x="17143" y="12200"/>
                  </a:lnTo>
                  <a:lnTo>
                    <a:pt x="17340" y="12800"/>
                  </a:lnTo>
                  <a:lnTo>
                    <a:pt x="17635" y="13000"/>
                  </a:lnTo>
                  <a:lnTo>
                    <a:pt x="17734" y="13600"/>
                  </a:lnTo>
                  <a:lnTo>
                    <a:pt x="17931" y="14600"/>
                  </a:lnTo>
                  <a:lnTo>
                    <a:pt x="18128" y="15000"/>
                  </a:lnTo>
                  <a:lnTo>
                    <a:pt x="18424" y="15600"/>
                  </a:lnTo>
                  <a:lnTo>
                    <a:pt x="18522" y="16000"/>
                  </a:lnTo>
                  <a:lnTo>
                    <a:pt x="18818" y="16600"/>
                  </a:lnTo>
                  <a:lnTo>
                    <a:pt x="18916" y="16800"/>
                  </a:lnTo>
                  <a:lnTo>
                    <a:pt x="19113" y="17000"/>
                  </a:lnTo>
                  <a:lnTo>
                    <a:pt x="19212" y="17600"/>
                  </a:lnTo>
                  <a:lnTo>
                    <a:pt x="19310" y="18200"/>
                  </a:lnTo>
                  <a:lnTo>
                    <a:pt x="19507" y="18600"/>
                  </a:lnTo>
                  <a:lnTo>
                    <a:pt x="19606" y="18800"/>
                  </a:lnTo>
                  <a:lnTo>
                    <a:pt x="19704" y="19400"/>
                  </a:lnTo>
                  <a:lnTo>
                    <a:pt x="19901" y="19600"/>
                  </a:lnTo>
                  <a:lnTo>
                    <a:pt x="19901" y="19800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66" name="Freeform 61"/>
            <p:cNvSpPr/>
            <p:nvPr/>
          </p:nvSpPr>
          <p:spPr>
            <a:xfrm>
              <a:off x="1420" y="3502"/>
              <a:ext cx="76" cy="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85" y="825"/>
                  </a:lnTo>
                  <a:lnTo>
                    <a:pt x="370" y="1443"/>
                  </a:lnTo>
                  <a:lnTo>
                    <a:pt x="556" y="2062"/>
                  </a:lnTo>
                  <a:lnTo>
                    <a:pt x="833" y="2680"/>
                  </a:lnTo>
                  <a:lnTo>
                    <a:pt x="926" y="3299"/>
                  </a:lnTo>
                  <a:lnTo>
                    <a:pt x="1204" y="3918"/>
                  </a:lnTo>
                  <a:lnTo>
                    <a:pt x="1389" y="4330"/>
                  </a:lnTo>
                  <a:lnTo>
                    <a:pt x="1481" y="4948"/>
                  </a:lnTo>
                  <a:lnTo>
                    <a:pt x="1759" y="5567"/>
                  </a:lnTo>
                  <a:lnTo>
                    <a:pt x="2130" y="6392"/>
                  </a:lnTo>
                  <a:lnTo>
                    <a:pt x="2130" y="6804"/>
                  </a:lnTo>
                  <a:lnTo>
                    <a:pt x="2500" y="7216"/>
                  </a:lnTo>
                  <a:lnTo>
                    <a:pt x="2685" y="7835"/>
                  </a:lnTo>
                  <a:lnTo>
                    <a:pt x="2778" y="8454"/>
                  </a:lnTo>
                  <a:lnTo>
                    <a:pt x="2963" y="9278"/>
                  </a:lnTo>
                  <a:lnTo>
                    <a:pt x="3148" y="9691"/>
                  </a:lnTo>
                  <a:lnTo>
                    <a:pt x="3426" y="10309"/>
                  </a:lnTo>
                  <a:lnTo>
                    <a:pt x="3519" y="10928"/>
                  </a:lnTo>
                  <a:lnTo>
                    <a:pt x="3796" y="11134"/>
                  </a:lnTo>
                  <a:lnTo>
                    <a:pt x="4074" y="11753"/>
                  </a:lnTo>
                  <a:lnTo>
                    <a:pt x="4167" y="12371"/>
                  </a:lnTo>
                  <a:lnTo>
                    <a:pt x="4352" y="12990"/>
                  </a:lnTo>
                  <a:lnTo>
                    <a:pt x="4537" y="13196"/>
                  </a:lnTo>
                  <a:lnTo>
                    <a:pt x="4722" y="13814"/>
                  </a:lnTo>
                  <a:lnTo>
                    <a:pt x="5000" y="14021"/>
                  </a:lnTo>
                  <a:lnTo>
                    <a:pt x="5093" y="14639"/>
                  </a:lnTo>
                  <a:lnTo>
                    <a:pt x="5370" y="14845"/>
                  </a:lnTo>
                  <a:lnTo>
                    <a:pt x="5556" y="15464"/>
                  </a:lnTo>
                  <a:lnTo>
                    <a:pt x="5741" y="15876"/>
                  </a:lnTo>
                  <a:lnTo>
                    <a:pt x="6111" y="16495"/>
                  </a:lnTo>
                  <a:lnTo>
                    <a:pt x="6296" y="16701"/>
                  </a:lnTo>
                  <a:lnTo>
                    <a:pt x="6389" y="16907"/>
                  </a:lnTo>
                  <a:lnTo>
                    <a:pt x="6667" y="17526"/>
                  </a:lnTo>
                  <a:lnTo>
                    <a:pt x="6852" y="17526"/>
                  </a:lnTo>
                  <a:lnTo>
                    <a:pt x="7037" y="17938"/>
                  </a:lnTo>
                  <a:lnTo>
                    <a:pt x="7315" y="18144"/>
                  </a:lnTo>
                  <a:lnTo>
                    <a:pt x="7407" y="18557"/>
                  </a:lnTo>
                  <a:lnTo>
                    <a:pt x="7685" y="18763"/>
                  </a:lnTo>
                  <a:lnTo>
                    <a:pt x="7963" y="19175"/>
                  </a:lnTo>
                  <a:lnTo>
                    <a:pt x="7963" y="19381"/>
                  </a:lnTo>
                  <a:lnTo>
                    <a:pt x="8241" y="19588"/>
                  </a:lnTo>
                  <a:lnTo>
                    <a:pt x="8426" y="19588"/>
                  </a:lnTo>
                  <a:lnTo>
                    <a:pt x="8611" y="19794"/>
                  </a:lnTo>
                  <a:lnTo>
                    <a:pt x="8889" y="19794"/>
                  </a:lnTo>
                  <a:lnTo>
                    <a:pt x="8981" y="19794"/>
                  </a:lnTo>
                  <a:lnTo>
                    <a:pt x="9259" y="19794"/>
                  </a:lnTo>
                  <a:lnTo>
                    <a:pt x="9444" y="19794"/>
                  </a:lnTo>
                  <a:lnTo>
                    <a:pt x="9630" y="19794"/>
                  </a:lnTo>
                  <a:lnTo>
                    <a:pt x="9907" y="19794"/>
                  </a:lnTo>
                  <a:lnTo>
                    <a:pt x="10185" y="19794"/>
                  </a:lnTo>
                  <a:lnTo>
                    <a:pt x="10370" y="19794"/>
                  </a:lnTo>
                  <a:lnTo>
                    <a:pt x="10648" y="19794"/>
                  </a:lnTo>
                  <a:lnTo>
                    <a:pt x="10741" y="19588"/>
                  </a:lnTo>
                  <a:lnTo>
                    <a:pt x="11019" y="19588"/>
                  </a:lnTo>
                  <a:lnTo>
                    <a:pt x="11296" y="19381"/>
                  </a:lnTo>
                  <a:lnTo>
                    <a:pt x="11574" y="19175"/>
                  </a:lnTo>
                  <a:lnTo>
                    <a:pt x="11852" y="18763"/>
                  </a:lnTo>
                  <a:lnTo>
                    <a:pt x="11944" y="18557"/>
                  </a:lnTo>
                  <a:lnTo>
                    <a:pt x="12130" y="17938"/>
                  </a:lnTo>
                  <a:lnTo>
                    <a:pt x="12500" y="17526"/>
                  </a:lnTo>
                  <a:lnTo>
                    <a:pt x="12685" y="16907"/>
                  </a:lnTo>
                  <a:lnTo>
                    <a:pt x="12963" y="16907"/>
                  </a:lnTo>
                  <a:lnTo>
                    <a:pt x="13241" y="16495"/>
                  </a:lnTo>
                  <a:lnTo>
                    <a:pt x="13426" y="15876"/>
                  </a:lnTo>
                  <a:lnTo>
                    <a:pt x="13704" y="15464"/>
                  </a:lnTo>
                  <a:lnTo>
                    <a:pt x="13981" y="14845"/>
                  </a:lnTo>
                  <a:lnTo>
                    <a:pt x="14259" y="14639"/>
                  </a:lnTo>
                  <a:lnTo>
                    <a:pt x="14537" y="14021"/>
                  </a:lnTo>
                  <a:lnTo>
                    <a:pt x="14815" y="13608"/>
                  </a:lnTo>
                  <a:lnTo>
                    <a:pt x="14907" y="12990"/>
                  </a:lnTo>
                  <a:lnTo>
                    <a:pt x="15278" y="12371"/>
                  </a:lnTo>
                  <a:lnTo>
                    <a:pt x="15556" y="11753"/>
                  </a:lnTo>
                  <a:lnTo>
                    <a:pt x="15741" y="11134"/>
                  </a:lnTo>
                  <a:lnTo>
                    <a:pt x="15926" y="10515"/>
                  </a:lnTo>
                  <a:lnTo>
                    <a:pt x="16204" y="10309"/>
                  </a:lnTo>
                  <a:lnTo>
                    <a:pt x="16389" y="9691"/>
                  </a:lnTo>
                  <a:lnTo>
                    <a:pt x="16574" y="9072"/>
                  </a:lnTo>
                  <a:lnTo>
                    <a:pt x="16852" y="8454"/>
                  </a:lnTo>
                  <a:lnTo>
                    <a:pt x="17037" y="7835"/>
                  </a:lnTo>
                  <a:lnTo>
                    <a:pt x="17222" y="7216"/>
                  </a:lnTo>
                  <a:lnTo>
                    <a:pt x="17407" y="6804"/>
                  </a:lnTo>
                  <a:lnTo>
                    <a:pt x="17685" y="6392"/>
                  </a:lnTo>
                  <a:lnTo>
                    <a:pt x="17870" y="5979"/>
                  </a:lnTo>
                  <a:lnTo>
                    <a:pt x="18241" y="5361"/>
                  </a:lnTo>
                  <a:lnTo>
                    <a:pt x="18333" y="4742"/>
                  </a:lnTo>
                  <a:lnTo>
                    <a:pt x="18519" y="4330"/>
                  </a:lnTo>
                  <a:lnTo>
                    <a:pt x="18796" y="3918"/>
                  </a:lnTo>
                  <a:lnTo>
                    <a:pt x="18981" y="3505"/>
                  </a:lnTo>
                  <a:lnTo>
                    <a:pt x="19167" y="3299"/>
                  </a:lnTo>
                  <a:lnTo>
                    <a:pt x="19167" y="2680"/>
                  </a:lnTo>
                  <a:lnTo>
                    <a:pt x="19352" y="2268"/>
                  </a:lnTo>
                  <a:lnTo>
                    <a:pt x="19537" y="2062"/>
                  </a:lnTo>
                  <a:lnTo>
                    <a:pt x="19630" y="1443"/>
                  </a:lnTo>
                  <a:lnTo>
                    <a:pt x="19815" y="1443"/>
                  </a:lnTo>
                  <a:lnTo>
                    <a:pt x="19815" y="825"/>
                  </a:lnTo>
                  <a:lnTo>
                    <a:pt x="19907" y="825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67" name="Line 62"/>
            <p:cNvSpPr/>
            <p:nvPr/>
          </p:nvSpPr>
          <p:spPr>
            <a:xfrm flipV="1">
              <a:off x="1495" y="3497"/>
              <a:ext cx="105" cy="2"/>
            </a:xfrm>
            <a:prstGeom prst="line">
              <a:avLst/>
            </a:prstGeom>
            <a:ln w="25400" cap="flat" cmpd="sng">
              <a:solidFill>
                <a:srgbClr val="FF3300"/>
              </a:solidFill>
              <a:prstDash val="solid"/>
              <a:headEnd type="none" w="med" len="sm"/>
              <a:tailEnd type="triangle" w="med" len="sm"/>
            </a:ln>
          </p:spPr>
        </p:sp>
        <p:sp>
          <p:nvSpPr>
            <p:cNvPr id="9268" name="Freeform 63"/>
            <p:cNvSpPr/>
            <p:nvPr/>
          </p:nvSpPr>
          <p:spPr>
            <a:xfrm>
              <a:off x="1207" y="3722"/>
              <a:ext cx="71" cy="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19223"/>
                  </a:moveTo>
                  <a:lnTo>
                    <a:pt x="197" y="18641"/>
                  </a:lnTo>
                  <a:lnTo>
                    <a:pt x="493" y="17670"/>
                  </a:lnTo>
                  <a:lnTo>
                    <a:pt x="690" y="17087"/>
                  </a:lnTo>
                  <a:lnTo>
                    <a:pt x="887" y="16699"/>
                  </a:lnTo>
                  <a:lnTo>
                    <a:pt x="985" y="16117"/>
                  </a:lnTo>
                  <a:lnTo>
                    <a:pt x="1281" y="15146"/>
                  </a:lnTo>
                  <a:lnTo>
                    <a:pt x="1576" y="14951"/>
                  </a:lnTo>
                  <a:lnTo>
                    <a:pt x="1675" y="14369"/>
                  </a:lnTo>
                  <a:lnTo>
                    <a:pt x="1970" y="13592"/>
                  </a:lnTo>
                  <a:lnTo>
                    <a:pt x="2167" y="13010"/>
                  </a:lnTo>
                  <a:lnTo>
                    <a:pt x="2562" y="12427"/>
                  </a:lnTo>
                  <a:lnTo>
                    <a:pt x="2660" y="12039"/>
                  </a:lnTo>
                  <a:lnTo>
                    <a:pt x="2956" y="11262"/>
                  </a:lnTo>
                  <a:lnTo>
                    <a:pt x="3054" y="10680"/>
                  </a:lnTo>
                  <a:lnTo>
                    <a:pt x="3350" y="10291"/>
                  </a:lnTo>
                  <a:lnTo>
                    <a:pt x="3547" y="10097"/>
                  </a:lnTo>
                  <a:lnTo>
                    <a:pt x="3744" y="9515"/>
                  </a:lnTo>
                  <a:lnTo>
                    <a:pt x="4039" y="8932"/>
                  </a:lnTo>
                  <a:lnTo>
                    <a:pt x="4236" y="8544"/>
                  </a:lnTo>
                  <a:lnTo>
                    <a:pt x="4433" y="7961"/>
                  </a:lnTo>
                  <a:lnTo>
                    <a:pt x="4729" y="7573"/>
                  </a:lnTo>
                  <a:lnTo>
                    <a:pt x="4828" y="6990"/>
                  </a:lnTo>
                  <a:lnTo>
                    <a:pt x="5123" y="6602"/>
                  </a:lnTo>
                  <a:lnTo>
                    <a:pt x="5320" y="6019"/>
                  </a:lnTo>
                  <a:lnTo>
                    <a:pt x="5419" y="5631"/>
                  </a:lnTo>
                  <a:lnTo>
                    <a:pt x="5813" y="5243"/>
                  </a:lnTo>
                  <a:lnTo>
                    <a:pt x="5813" y="4660"/>
                  </a:lnTo>
                  <a:lnTo>
                    <a:pt x="6305" y="4078"/>
                  </a:lnTo>
                  <a:lnTo>
                    <a:pt x="6502" y="3883"/>
                  </a:lnTo>
                  <a:lnTo>
                    <a:pt x="6601" y="3301"/>
                  </a:lnTo>
                  <a:lnTo>
                    <a:pt x="6897" y="3301"/>
                  </a:lnTo>
                  <a:lnTo>
                    <a:pt x="7192" y="2718"/>
                  </a:lnTo>
                  <a:lnTo>
                    <a:pt x="7291" y="2524"/>
                  </a:lnTo>
                  <a:lnTo>
                    <a:pt x="7586" y="2136"/>
                  </a:lnTo>
                  <a:lnTo>
                    <a:pt x="7685" y="1942"/>
                  </a:lnTo>
                  <a:lnTo>
                    <a:pt x="7980" y="1942"/>
                  </a:lnTo>
                  <a:lnTo>
                    <a:pt x="8177" y="1359"/>
                  </a:lnTo>
                  <a:lnTo>
                    <a:pt x="8374" y="1359"/>
                  </a:lnTo>
                  <a:lnTo>
                    <a:pt x="8571" y="777"/>
                  </a:lnTo>
                  <a:lnTo>
                    <a:pt x="8768" y="777"/>
                  </a:lnTo>
                  <a:lnTo>
                    <a:pt x="8966" y="583"/>
                  </a:lnTo>
                  <a:lnTo>
                    <a:pt x="9163" y="583"/>
                  </a:lnTo>
                  <a:lnTo>
                    <a:pt x="9458" y="388"/>
                  </a:lnTo>
                  <a:lnTo>
                    <a:pt x="9557" y="388"/>
                  </a:lnTo>
                  <a:lnTo>
                    <a:pt x="9852" y="388"/>
                  </a:lnTo>
                  <a:lnTo>
                    <a:pt x="10148" y="0"/>
                  </a:lnTo>
                  <a:lnTo>
                    <a:pt x="10345" y="0"/>
                  </a:lnTo>
                  <a:lnTo>
                    <a:pt x="10640" y="0"/>
                  </a:lnTo>
                  <a:lnTo>
                    <a:pt x="10739" y="0"/>
                  </a:lnTo>
                  <a:lnTo>
                    <a:pt x="10936" y="388"/>
                  </a:lnTo>
                  <a:lnTo>
                    <a:pt x="11133" y="388"/>
                  </a:lnTo>
                  <a:lnTo>
                    <a:pt x="11429" y="583"/>
                  </a:lnTo>
                  <a:lnTo>
                    <a:pt x="11626" y="583"/>
                  </a:lnTo>
                  <a:lnTo>
                    <a:pt x="11823" y="777"/>
                  </a:lnTo>
                  <a:lnTo>
                    <a:pt x="12118" y="777"/>
                  </a:lnTo>
                  <a:lnTo>
                    <a:pt x="12217" y="1359"/>
                  </a:lnTo>
                  <a:lnTo>
                    <a:pt x="12414" y="1942"/>
                  </a:lnTo>
                  <a:lnTo>
                    <a:pt x="12808" y="1942"/>
                  </a:lnTo>
                  <a:lnTo>
                    <a:pt x="12906" y="2136"/>
                  </a:lnTo>
                  <a:lnTo>
                    <a:pt x="13202" y="2718"/>
                  </a:lnTo>
                  <a:lnTo>
                    <a:pt x="13498" y="3301"/>
                  </a:lnTo>
                  <a:lnTo>
                    <a:pt x="13596" y="3883"/>
                  </a:lnTo>
                  <a:lnTo>
                    <a:pt x="13793" y="3883"/>
                  </a:lnTo>
                  <a:lnTo>
                    <a:pt x="14187" y="4466"/>
                  </a:lnTo>
                  <a:lnTo>
                    <a:pt x="14384" y="5049"/>
                  </a:lnTo>
                  <a:lnTo>
                    <a:pt x="14581" y="5631"/>
                  </a:lnTo>
                  <a:lnTo>
                    <a:pt x="14877" y="6019"/>
                  </a:lnTo>
                  <a:lnTo>
                    <a:pt x="15074" y="6602"/>
                  </a:lnTo>
                  <a:lnTo>
                    <a:pt x="15271" y="7184"/>
                  </a:lnTo>
                  <a:lnTo>
                    <a:pt x="15468" y="7767"/>
                  </a:lnTo>
                  <a:lnTo>
                    <a:pt x="15764" y="8350"/>
                  </a:lnTo>
                  <a:lnTo>
                    <a:pt x="15961" y="8932"/>
                  </a:lnTo>
                  <a:lnTo>
                    <a:pt x="16256" y="9515"/>
                  </a:lnTo>
                  <a:lnTo>
                    <a:pt x="16355" y="10097"/>
                  </a:lnTo>
                  <a:lnTo>
                    <a:pt x="16650" y="10291"/>
                  </a:lnTo>
                  <a:lnTo>
                    <a:pt x="16749" y="10680"/>
                  </a:lnTo>
                  <a:lnTo>
                    <a:pt x="16946" y="11650"/>
                  </a:lnTo>
                  <a:lnTo>
                    <a:pt x="17143" y="12039"/>
                  </a:lnTo>
                  <a:lnTo>
                    <a:pt x="17340" y="12427"/>
                  </a:lnTo>
                  <a:lnTo>
                    <a:pt x="17635" y="13204"/>
                  </a:lnTo>
                  <a:lnTo>
                    <a:pt x="17734" y="13786"/>
                  </a:lnTo>
                  <a:lnTo>
                    <a:pt x="17931" y="14369"/>
                  </a:lnTo>
                  <a:lnTo>
                    <a:pt x="18128" y="14951"/>
                  </a:lnTo>
                  <a:lnTo>
                    <a:pt x="18424" y="15146"/>
                  </a:lnTo>
                  <a:lnTo>
                    <a:pt x="18522" y="15728"/>
                  </a:lnTo>
                  <a:lnTo>
                    <a:pt x="18818" y="16311"/>
                  </a:lnTo>
                  <a:lnTo>
                    <a:pt x="18916" y="16893"/>
                  </a:lnTo>
                  <a:lnTo>
                    <a:pt x="19113" y="17087"/>
                  </a:lnTo>
                  <a:lnTo>
                    <a:pt x="19212" y="17670"/>
                  </a:lnTo>
                  <a:lnTo>
                    <a:pt x="19310" y="18058"/>
                  </a:lnTo>
                  <a:lnTo>
                    <a:pt x="19507" y="18641"/>
                  </a:lnTo>
                  <a:lnTo>
                    <a:pt x="19606" y="18835"/>
                  </a:lnTo>
                  <a:lnTo>
                    <a:pt x="19704" y="19223"/>
                  </a:lnTo>
                  <a:lnTo>
                    <a:pt x="19901" y="19612"/>
                  </a:lnTo>
                  <a:lnTo>
                    <a:pt x="19901" y="19806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69" name="Freeform 64"/>
            <p:cNvSpPr/>
            <p:nvPr/>
          </p:nvSpPr>
          <p:spPr>
            <a:xfrm>
              <a:off x="1278" y="3757"/>
              <a:ext cx="76" cy="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85" y="800"/>
                  </a:lnTo>
                  <a:lnTo>
                    <a:pt x="370" y="1400"/>
                  </a:lnTo>
                  <a:lnTo>
                    <a:pt x="556" y="2000"/>
                  </a:lnTo>
                  <a:lnTo>
                    <a:pt x="833" y="2600"/>
                  </a:lnTo>
                  <a:lnTo>
                    <a:pt x="926" y="3200"/>
                  </a:lnTo>
                  <a:lnTo>
                    <a:pt x="1204" y="4000"/>
                  </a:lnTo>
                  <a:lnTo>
                    <a:pt x="1389" y="4200"/>
                  </a:lnTo>
                  <a:lnTo>
                    <a:pt x="1481" y="5200"/>
                  </a:lnTo>
                  <a:lnTo>
                    <a:pt x="1759" y="5600"/>
                  </a:lnTo>
                  <a:lnTo>
                    <a:pt x="2130" y="6200"/>
                  </a:lnTo>
                  <a:lnTo>
                    <a:pt x="2130" y="7200"/>
                  </a:lnTo>
                  <a:lnTo>
                    <a:pt x="2500" y="7800"/>
                  </a:lnTo>
                  <a:lnTo>
                    <a:pt x="2685" y="8200"/>
                  </a:lnTo>
                  <a:lnTo>
                    <a:pt x="2778" y="8800"/>
                  </a:lnTo>
                  <a:lnTo>
                    <a:pt x="2963" y="9400"/>
                  </a:lnTo>
                  <a:lnTo>
                    <a:pt x="3148" y="10000"/>
                  </a:lnTo>
                  <a:lnTo>
                    <a:pt x="3426" y="10200"/>
                  </a:lnTo>
                  <a:lnTo>
                    <a:pt x="3519" y="10800"/>
                  </a:lnTo>
                  <a:lnTo>
                    <a:pt x="3796" y="11400"/>
                  </a:lnTo>
                  <a:lnTo>
                    <a:pt x="4074" y="11800"/>
                  </a:lnTo>
                  <a:lnTo>
                    <a:pt x="4167" y="12200"/>
                  </a:lnTo>
                  <a:lnTo>
                    <a:pt x="4352" y="12800"/>
                  </a:lnTo>
                  <a:lnTo>
                    <a:pt x="4537" y="13400"/>
                  </a:lnTo>
                  <a:lnTo>
                    <a:pt x="4722" y="13600"/>
                  </a:lnTo>
                  <a:lnTo>
                    <a:pt x="5000" y="14200"/>
                  </a:lnTo>
                  <a:lnTo>
                    <a:pt x="5093" y="14800"/>
                  </a:lnTo>
                  <a:lnTo>
                    <a:pt x="5370" y="15000"/>
                  </a:lnTo>
                  <a:lnTo>
                    <a:pt x="5556" y="15400"/>
                  </a:lnTo>
                  <a:lnTo>
                    <a:pt x="5741" y="16000"/>
                  </a:lnTo>
                  <a:lnTo>
                    <a:pt x="6111" y="16200"/>
                  </a:lnTo>
                  <a:lnTo>
                    <a:pt x="6296" y="16600"/>
                  </a:lnTo>
                  <a:lnTo>
                    <a:pt x="6389" y="17000"/>
                  </a:lnTo>
                  <a:lnTo>
                    <a:pt x="6667" y="17600"/>
                  </a:lnTo>
                  <a:lnTo>
                    <a:pt x="6852" y="17600"/>
                  </a:lnTo>
                  <a:lnTo>
                    <a:pt x="7037" y="18000"/>
                  </a:lnTo>
                  <a:lnTo>
                    <a:pt x="7315" y="18200"/>
                  </a:lnTo>
                  <a:lnTo>
                    <a:pt x="7407" y="18600"/>
                  </a:lnTo>
                  <a:lnTo>
                    <a:pt x="7685" y="18800"/>
                  </a:lnTo>
                  <a:lnTo>
                    <a:pt x="7963" y="19200"/>
                  </a:lnTo>
                  <a:lnTo>
                    <a:pt x="7963" y="19400"/>
                  </a:lnTo>
                  <a:lnTo>
                    <a:pt x="8241" y="19600"/>
                  </a:lnTo>
                  <a:lnTo>
                    <a:pt x="8426" y="19600"/>
                  </a:lnTo>
                  <a:lnTo>
                    <a:pt x="8611" y="19800"/>
                  </a:lnTo>
                  <a:lnTo>
                    <a:pt x="8889" y="19800"/>
                  </a:lnTo>
                  <a:lnTo>
                    <a:pt x="8981" y="19800"/>
                  </a:lnTo>
                  <a:lnTo>
                    <a:pt x="9259" y="19800"/>
                  </a:lnTo>
                  <a:lnTo>
                    <a:pt x="9444" y="19800"/>
                  </a:lnTo>
                  <a:lnTo>
                    <a:pt x="9630" y="19800"/>
                  </a:lnTo>
                  <a:lnTo>
                    <a:pt x="9907" y="19800"/>
                  </a:lnTo>
                  <a:lnTo>
                    <a:pt x="10185" y="19800"/>
                  </a:lnTo>
                  <a:lnTo>
                    <a:pt x="10370" y="19800"/>
                  </a:lnTo>
                  <a:lnTo>
                    <a:pt x="10648" y="19800"/>
                  </a:lnTo>
                  <a:lnTo>
                    <a:pt x="10741" y="19600"/>
                  </a:lnTo>
                  <a:lnTo>
                    <a:pt x="11019" y="19600"/>
                  </a:lnTo>
                  <a:lnTo>
                    <a:pt x="11296" y="19400"/>
                  </a:lnTo>
                  <a:lnTo>
                    <a:pt x="11574" y="19200"/>
                  </a:lnTo>
                  <a:lnTo>
                    <a:pt x="11852" y="18800"/>
                  </a:lnTo>
                  <a:lnTo>
                    <a:pt x="11944" y="18200"/>
                  </a:lnTo>
                  <a:lnTo>
                    <a:pt x="12130" y="18000"/>
                  </a:lnTo>
                  <a:lnTo>
                    <a:pt x="12500" y="17600"/>
                  </a:lnTo>
                  <a:lnTo>
                    <a:pt x="12685" y="17000"/>
                  </a:lnTo>
                  <a:lnTo>
                    <a:pt x="12963" y="16600"/>
                  </a:lnTo>
                  <a:lnTo>
                    <a:pt x="13241" y="16600"/>
                  </a:lnTo>
                  <a:lnTo>
                    <a:pt x="13426" y="16000"/>
                  </a:lnTo>
                  <a:lnTo>
                    <a:pt x="13704" y="15400"/>
                  </a:lnTo>
                  <a:lnTo>
                    <a:pt x="13981" y="14800"/>
                  </a:lnTo>
                  <a:lnTo>
                    <a:pt x="14259" y="14200"/>
                  </a:lnTo>
                  <a:lnTo>
                    <a:pt x="14537" y="13600"/>
                  </a:lnTo>
                  <a:lnTo>
                    <a:pt x="14815" y="13400"/>
                  </a:lnTo>
                  <a:lnTo>
                    <a:pt x="14907" y="12800"/>
                  </a:lnTo>
                  <a:lnTo>
                    <a:pt x="15278" y="12200"/>
                  </a:lnTo>
                  <a:lnTo>
                    <a:pt x="15556" y="11800"/>
                  </a:lnTo>
                  <a:lnTo>
                    <a:pt x="15741" y="10800"/>
                  </a:lnTo>
                  <a:lnTo>
                    <a:pt x="15926" y="10600"/>
                  </a:lnTo>
                  <a:lnTo>
                    <a:pt x="16204" y="10200"/>
                  </a:lnTo>
                  <a:lnTo>
                    <a:pt x="16389" y="9800"/>
                  </a:lnTo>
                  <a:lnTo>
                    <a:pt x="16574" y="9200"/>
                  </a:lnTo>
                  <a:lnTo>
                    <a:pt x="16852" y="8400"/>
                  </a:lnTo>
                  <a:lnTo>
                    <a:pt x="17037" y="8200"/>
                  </a:lnTo>
                  <a:lnTo>
                    <a:pt x="17222" y="7800"/>
                  </a:lnTo>
                  <a:lnTo>
                    <a:pt x="17407" y="7200"/>
                  </a:lnTo>
                  <a:lnTo>
                    <a:pt x="17685" y="6600"/>
                  </a:lnTo>
                  <a:lnTo>
                    <a:pt x="17870" y="6000"/>
                  </a:lnTo>
                  <a:lnTo>
                    <a:pt x="18241" y="5400"/>
                  </a:lnTo>
                  <a:lnTo>
                    <a:pt x="18333" y="4800"/>
                  </a:lnTo>
                  <a:lnTo>
                    <a:pt x="18519" y="4200"/>
                  </a:lnTo>
                  <a:lnTo>
                    <a:pt x="18796" y="4000"/>
                  </a:lnTo>
                  <a:lnTo>
                    <a:pt x="18981" y="3600"/>
                  </a:lnTo>
                  <a:lnTo>
                    <a:pt x="19167" y="3200"/>
                  </a:lnTo>
                  <a:lnTo>
                    <a:pt x="19167" y="2800"/>
                  </a:lnTo>
                  <a:lnTo>
                    <a:pt x="19352" y="2200"/>
                  </a:lnTo>
                  <a:lnTo>
                    <a:pt x="19537" y="2000"/>
                  </a:lnTo>
                  <a:lnTo>
                    <a:pt x="19630" y="2000"/>
                  </a:lnTo>
                  <a:lnTo>
                    <a:pt x="19815" y="1400"/>
                  </a:lnTo>
                  <a:lnTo>
                    <a:pt x="19815" y="800"/>
                  </a:lnTo>
                  <a:lnTo>
                    <a:pt x="19907" y="800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70" name="Freeform 65"/>
            <p:cNvSpPr/>
            <p:nvPr/>
          </p:nvSpPr>
          <p:spPr>
            <a:xfrm>
              <a:off x="1356" y="3723"/>
              <a:ext cx="71" cy="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19200"/>
                  </a:moveTo>
                  <a:lnTo>
                    <a:pt x="197" y="18600"/>
                  </a:lnTo>
                  <a:lnTo>
                    <a:pt x="493" y="17600"/>
                  </a:lnTo>
                  <a:lnTo>
                    <a:pt x="690" y="17000"/>
                  </a:lnTo>
                  <a:lnTo>
                    <a:pt x="887" y="16800"/>
                  </a:lnTo>
                  <a:lnTo>
                    <a:pt x="985" y="16000"/>
                  </a:lnTo>
                  <a:lnTo>
                    <a:pt x="1281" y="15600"/>
                  </a:lnTo>
                  <a:lnTo>
                    <a:pt x="1576" y="15000"/>
                  </a:lnTo>
                  <a:lnTo>
                    <a:pt x="1675" y="14200"/>
                  </a:lnTo>
                  <a:lnTo>
                    <a:pt x="1970" y="13600"/>
                  </a:lnTo>
                  <a:lnTo>
                    <a:pt x="2167" y="13000"/>
                  </a:lnTo>
                  <a:lnTo>
                    <a:pt x="2562" y="12800"/>
                  </a:lnTo>
                  <a:lnTo>
                    <a:pt x="2660" y="12000"/>
                  </a:lnTo>
                  <a:lnTo>
                    <a:pt x="2956" y="11400"/>
                  </a:lnTo>
                  <a:lnTo>
                    <a:pt x="3054" y="10800"/>
                  </a:lnTo>
                  <a:lnTo>
                    <a:pt x="3350" y="10200"/>
                  </a:lnTo>
                  <a:lnTo>
                    <a:pt x="3547" y="10000"/>
                  </a:lnTo>
                  <a:lnTo>
                    <a:pt x="3744" y="9800"/>
                  </a:lnTo>
                  <a:lnTo>
                    <a:pt x="4039" y="9200"/>
                  </a:lnTo>
                  <a:lnTo>
                    <a:pt x="4236" y="8400"/>
                  </a:lnTo>
                  <a:lnTo>
                    <a:pt x="4433" y="8000"/>
                  </a:lnTo>
                  <a:lnTo>
                    <a:pt x="4729" y="7400"/>
                  </a:lnTo>
                  <a:lnTo>
                    <a:pt x="4828" y="6800"/>
                  </a:lnTo>
                  <a:lnTo>
                    <a:pt x="5123" y="6200"/>
                  </a:lnTo>
                  <a:lnTo>
                    <a:pt x="5320" y="5600"/>
                  </a:lnTo>
                  <a:lnTo>
                    <a:pt x="5419" y="5600"/>
                  </a:lnTo>
                  <a:lnTo>
                    <a:pt x="5813" y="5200"/>
                  </a:lnTo>
                  <a:lnTo>
                    <a:pt x="5813" y="4600"/>
                  </a:lnTo>
                  <a:lnTo>
                    <a:pt x="6305" y="4200"/>
                  </a:lnTo>
                  <a:lnTo>
                    <a:pt x="6502" y="4000"/>
                  </a:lnTo>
                  <a:lnTo>
                    <a:pt x="6601" y="3400"/>
                  </a:lnTo>
                  <a:lnTo>
                    <a:pt x="6897" y="3200"/>
                  </a:lnTo>
                  <a:lnTo>
                    <a:pt x="7192" y="2800"/>
                  </a:lnTo>
                  <a:lnTo>
                    <a:pt x="7291" y="2600"/>
                  </a:lnTo>
                  <a:lnTo>
                    <a:pt x="7586" y="2200"/>
                  </a:lnTo>
                  <a:lnTo>
                    <a:pt x="7685" y="2000"/>
                  </a:lnTo>
                  <a:lnTo>
                    <a:pt x="7980" y="2000"/>
                  </a:lnTo>
                  <a:lnTo>
                    <a:pt x="8177" y="1400"/>
                  </a:lnTo>
                  <a:lnTo>
                    <a:pt x="8374" y="800"/>
                  </a:lnTo>
                  <a:lnTo>
                    <a:pt x="8571" y="800"/>
                  </a:lnTo>
                  <a:lnTo>
                    <a:pt x="8768" y="800"/>
                  </a:lnTo>
                  <a:lnTo>
                    <a:pt x="8966" y="600"/>
                  </a:lnTo>
                  <a:lnTo>
                    <a:pt x="9163" y="600"/>
                  </a:lnTo>
                  <a:lnTo>
                    <a:pt x="9458" y="400"/>
                  </a:lnTo>
                  <a:lnTo>
                    <a:pt x="9557" y="400"/>
                  </a:lnTo>
                  <a:lnTo>
                    <a:pt x="9852" y="400"/>
                  </a:lnTo>
                  <a:lnTo>
                    <a:pt x="10148" y="0"/>
                  </a:lnTo>
                  <a:lnTo>
                    <a:pt x="10345" y="0"/>
                  </a:lnTo>
                  <a:lnTo>
                    <a:pt x="10640" y="0"/>
                  </a:lnTo>
                  <a:lnTo>
                    <a:pt x="10739" y="0"/>
                  </a:lnTo>
                  <a:lnTo>
                    <a:pt x="10936" y="400"/>
                  </a:lnTo>
                  <a:lnTo>
                    <a:pt x="11133" y="400"/>
                  </a:lnTo>
                  <a:lnTo>
                    <a:pt x="11429" y="600"/>
                  </a:lnTo>
                  <a:lnTo>
                    <a:pt x="11626" y="600"/>
                  </a:lnTo>
                  <a:lnTo>
                    <a:pt x="11823" y="800"/>
                  </a:lnTo>
                  <a:lnTo>
                    <a:pt x="12118" y="800"/>
                  </a:lnTo>
                  <a:lnTo>
                    <a:pt x="12217" y="1400"/>
                  </a:lnTo>
                  <a:lnTo>
                    <a:pt x="12414" y="2000"/>
                  </a:lnTo>
                  <a:lnTo>
                    <a:pt x="12808" y="2000"/>
                  </a:lnTo>
                  <a:lnTo>
                    <a:pt x="12906" y="2200"/>
                  </a:lnTo>
                  <a:lnTo>
                    <a:pt x="13202" y="2800"/>
                  </a:lnTo>
                  <a:lnTo>
                    <a:pt x="13498" y="3200"/>
                  </a:lnTo>
                  <a:lnTo>
                    <a:pt x="13596" y="3400"/>
                  </a:lnTo>
                  <a:lnTo>
                    <a:pt x="13793" y="4000"/>
                  </a:lnTo>
                  <a:lnTo>
                    <a:pt x="14187" y="4600"/>
                  </a:lnTo>
                  <a:lnTo>
                    <a:pt x="14384" y="5200"/>
                  </a:lnTo>
                  <a:lnTo>
                    <a:pt x="14581" y="5600"/>
                  </a:lnTo>
                  <a:lnTo>
                    <a:pt x="14877" y="6200"/>
                  </a:lnTo>
                  <a:lnTo>
                    <a:pt x="15074" y="6800"/>
                  </a:lnTo>
                  <a:lnTo>
                    <a:pt x="15271" y="7200"/>
                  </a:lnTo>
                  <a:lnTo>
                    <a:pt x="15468" y="7800"/>
                  </a:lnTo>
                  <a:lnTo>
                    <a:pt x="15764" y="8400"/>
                  </a:lnTo>
                  <a:lnTo>
                    <a:pt x="15961" y="9200"/>
                  </a:lnTo>
                  <a:lnTo>
                    <a:pt x="16256" y="9800"/>
                  </a:lnTo>
                  <a:lnTo>
                    <a:pt x="16355" y="10000"/>
                  </a:lnTo>
                  <a:lnTo>
                    <a:pt x="16650" y="10200"/>
                  </a:lnTo>
                  <a:lnTo>
                    <a:pt x="16749" y="10800"/>
                  </a:lnTo>
                  <a:lnTo>
                    <a:pt x="16946" y="11800"/>
                  </a:lnTo>
                  <a:lnTo>
                    <a:pt x="17143" y="12200"/>
                  </a:lnTo>
                  <a:lnTo>
                    <a:pt x="17340" y="12800"/>
                  </a:lnTo>
                  <a:lnTo>
                    <a:pt x="17635" y="13000"/>
                  </a:lnTo>
                  <a:lnTo>
                    <a:pt x="17734" y="13600"/>
                  </a:lnTo>
                  <a:lnTo>
                    <a:pt x="17931" y="14600"/>
                  </a:lnTo>
                  <a:lnTo>
                    <a:pt x="18128" y="15000"/>
                  </a:lnTo>
                  <a:lnTo>
                    <a:pt x="18424" y="15600"/>
                  </a:lnTo>
                  <a:lnTo>
                    <a:pt x="18522" y="16000"/>
                  </a:lnTo>
                  <a:lnTo>
                    <a:pt x="18818" y="16600"/>
                  </a:lnTo>
                  <a:lnTo>
                    <a:pt x="18916" y="16800"/>
                  </a:lnTo>
                  <a:lnTo>
                    <a:pt x="19113" y="17000"/>
                  </a:lnTo>
                  <a:lnTo>
                    <a:pt x="19212" y="17600"/>
                  </a:lnTo>
                  <a:lnTo>
                    <a:pt x="19310" y="18200"/>
                  </a:lnTo>
                  <a:lnTo>
                    <a:pt x="19507" y="18600"/>
                  </a:lnTo>
                  <a:lnTo>
                    <a:pt x="19606" y="18800"/>
                  </a:lnTo>
                  <a:lnTo>
                    <a:pt x="19704" y="19400"/>
                  </a:lnTo>
                  <a:lnTo>
                    <a:pt x="19901" y="19600"/>
                  </a:lnTo>
                  <a:lnTo>
                    <a:pt x="19901" y="19800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71" name="Freeform 66"/>
            <p:cNvSpPr/>
            <p:nvPr/>
          </p:nvSpPr>
          <p:spPr>
            <a:xfrm>
              <a:off x="1427" y="3757"/>
              <a:ext cx="76" cy="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85" y="825"/>
                  </a:lnTo>
                  <a:lnTo>
                    <a:pt x="370" y="1443"/>
                  </a:lnTo>
                  <a:lnTo>
                    <a:pt x="556" y="2062"/>
                  </a:lnTo>
                  <a:lnTo>
                    <a:pt x="833" y="2680"/>
                  </a:lnTo>
                  <a:lnTo>
                    <a:pt x="926" y="3299"/>
                  </a:lnTo>
                  <a:lnTo>
                    <a:pt x="1204" y="3918"/>
                  </a:lnTo>
                  <a:lnTo>
                    <a:pt x="1389" y="4330"/>
                  </a:lnTo>
                  <a:lnTo>
                    <a:pt x="1481" y="4948"/>
                  </a:lnTo>
                  <a:lnTo>
                    <a:pt x="1759" y="5567"/>
                  </a:lnTo>
                  <a:lnTo>
                    <a:pt x="2130" y="6392"/>
                  </a:lnTo>
                  <a:lnTo>
                    <a:pt x="2130" y="6804"/>
                  </a:lnTo>
                  <a:lnTo>
                    <a:pt x="2500" y="7216"/>
                  </a:lnTo>
                  <a:lnTo>
                    <a:pt x="2685" y="7835"/>
                  </a:lnTo>
                  <a:lnTo>
                    <a:pt x="2778" y="8454"/>
                  </a:lnTo>
                  <a:lnTo>
                    <a:pt x="2963" y="9278"/>
                  </a:lnTo>
                  <a:lnTo>
                    <a:pt x="3148" y="9691"/>
                  </a:lnTo>
                  <a:lnTo>
                    <a:pt x="3426" y="10309"/>
                  </a:lnTo>
                  <a:lnTo>
                    <a:pt x="3519" y="10928"/>
                  </a:lnTo>
                  <a:lnTo>
                    <a:pt x="3796" y="11134"/>
                  </a:lnTo>
                  <a:lnTo>
                    <a:pt x="4074" y="11753"/>
                  </a:lnTo>
                  <a:lnTo>
                    <a:pt x="4167" y="12371"/>
                  </a:lnTo>
                  <a:lnTo>
                    <a:pt x="4352" y="12990"/>
                  </a:lnTo>
                  <a:lnTo>
                    <a:pt x="4537" y="13196"/>
                  </a:lnTo>
                  <a:lnTo>
                    <a:pt x="4722" y="13814"/>
                  </a:lnTo>
                  <a:lnTo>
                    <a:pt x="5000" y="14021"/>
                  </a:lnTo>
                  <a:lnTo>
                    <a:pt x="5093" y="14639"/>
                  </a:lnTo>
                  <a:lnTo>
                    <a:pt x="5370" y="14845"/>
                  </a:lnTo>
                  <a:lnTo>
                    <a:pt x="5556" y="15464"/>
                  </a:lnTo>
                  <a:lnTo>
                    <a:pt x="5741" y="15876"/>
                  </a:lnTo>
                  <a:lnTo>
                    <a:pt x="6111" y="16495"/>
                  </a:lnTo>
                  <a:lnTo>
                    <a:pt x="6296" y="16701"/>
                  </a:lnTo>
                  <a:lnTo>
                    <a:pt x="6389" y="16907"/>
                  </a:lnTo>
                  <a:lnTo>
                    <a:pt x="6667" y="17526"/>
                  </a:lnTo>
                  <a:lnTo>
                    <a:pt x="6852" y="17526"/>
                  </a:lnTo>
                  <a:lnTo>
                    <a:pt x="7037" y="17938"/>
                  </a:lnTo>
                  <a:lnTo>
                    <a:pt x="7315" y="18144"/>
                  </a:lnTo>
                  <a:lnTo>
                    <a:pt x="7407" y="18557"/>
                  </a:lnTo>
                  <a:lnTo>
                    <a:pt x="7685" y="18763"/>
                  </a:lnTo>
                  <a:lnTo>
                    <a:pt x="7963" y="19175"/>
                  </a:lnTo>
                  <a:lnTo>
                    <a:pt x="7963" y="19381"/>
                  </a:lnTo>
                  <a:lnTo>
                    <a:pt x="8241" y="19588"/>
                  </a:lnTo>
                  <a:lnTo>
                    <a:pt x="8426" y="19588"/>
                  </a:lnTo>
                  <a:lnTo>
                    <a:pt x="8611" y="19794"/>
                  </a:lnTo>
                  <a:lnTo>
                    <a:pt x="8889" y="19794"/>
                  </a:lnTo>
                  <a:lnTo>
                    <a:pt x="8981" y="19794"/>
                  </a:lnTo>
                  <a:lnTo>
                    <a:pt x="9259" y="19794"/>
                  </a:lnTo>
                  <a:lnTo>
                    <a:pt x="9444" y="19794"/>
                  </a:lnTo>
                  <a:lnTo>
                    <a:pt x="9630" y="19794"/>
                  </a:lnTo>
                  <a:lnTo>
                    <a:pt x="9907" y="19794"/>
                  </a:lnTo>
                  <a:lnTo>
                    <a:pt x="10185" y="19794"/>
                  </a:lnTo>
                  <a:lnTo>
                    <a:pt x="10370" y="19794"/>
                  </a:lnTo>
                  <a:lnTo>
                    <a:pt x="10648" y="19794"/>
                  </a:lnTo>
                  <a:lnTo>
                    <a:pt x="10741" y="19588"/>
                  </a:lnTo>
                  <a:lnTo>
                    <a:pt x="11019" y="19588"/>
                  </a:lnTo>
                  <a:lnTo>
                    <a:pt x="11296" y="19381"/>
                  </a:lnTo>
                  <a:lnTo>
                    <a:pt x="11574" y="19175"/>
                  </a:lnTo>
                  <a:lnTo>
                    <a:pt x="11852" y="18763"/>
                  </a:lnTo>
                  <a:lnTo>
                    <a:pt x="11944" y="18557"/>
                  </a:lnTo>
                  <a:lnTo>
                    <a:pt x="12130" y="17938"/>
                  </a:lnTo>
                  <a:lnTo>
                    <a:pt x="12500" y="17526"/>
                  </a:lnTo>
                  <a:lnTo>
                    <a:pt x="12685" y="16907"/>
                  </a:lnTo>
                  <a:lnTo>
                    <a:pt x="12963" y="16907"/>
                  </a:lnTo>
                  <a:lnTo>
                    <a:pt x="13241" y="16495"/>
                  </a:lnTo>
                  <a:lnTo>
                    <a:pt x="13426" y="15876"/>
                  </a:lnTo>
                  <a:lnTo>
                    <a:pt x="13704" y="15464"/>
                  </a:lnTo>
                  <a:lnTo>
                    <a:pt x="13981" y="14845"/>
                  </a:lnTo>
                  <a:lnTo>
                    <a:pt x="14259" y="14639"/>
                  </a:lnTo>
                  <a:lnTo>
                    <a:pt x="14537" y="14021"/>
                  </a:lnTo>
                  <a:lnTo>
                    <a:pt x="14815" y="13608"/>
                  </a:lnTo>
                  <a:lnTo>
                    <a:pt x="14907" y="12990"/>
                  </a:lnTo>
                  <a:lnTo>
                    <a:pt x="15278" y="12371"/>
                  </a:lnTo>
                  <a:lnTo>
                    <a:pt x="15556" y="11753"/>
                  </a:lnTo>
                  <a:lnTo>
                    <a:pt x="15741" y="11134"/>
                  </a:lnTo>
                  <a:lnTo>
                    <a:pt x="15926" y="10515"/>
                  </a:lnTo>
                  <a:lnTo>
                    <a:pt x="16204" y="10309"/>
                  </a:lnTo>
                  <a:lnTo>
                    <a:pt x="16389" y="9691"/>
                  </a:lnTo>
                  <a:lnTo>
                    <a:pt x="16574" y="9072"/>
                  </a:lnTo>
                  <a:lnTo>
                    <a:pt x="16852" y="8454"/>
                  </a:lnTo>
                  <a:lnTo>
                    <a:pt x="17037" y="7835"/>
                  </a:lnTo>
                  <a:lnTo>
                    <a:pt x="17222" y="7216"/>
                  </a:lnTo>
                  <a:lnTo>
                    <a:pt x="17407" y="6804"/>
                  </a:lnTo>
                  <a:lnTo>
                    <a:pt x="17685" y="6392"/>
                  </a:lnTo>
                  <a:lnTo>
                    <a:pt x="17870" y="5979"/>
                  </a:lnTo>
                  <a:lnTo>
                    <a:pt x="18241" y="5361"/>
                  </a:lnTo>
                  <a:lnTo>
                    <a:pt x="18333" y="4742"/>
                  </a:lnTo>
                  <a:lnTo>
                    <a:pt x="18519" y="4330"/>
                  </a:lnTo>
                  <a:lnTo>
                    <a:pt x="18796" y="3918"/>
                  </a:lnTo>
                  <a:lnTo>
                    <a:pt x="18981" y="3505"/>
                  </a:lnTo>
                  <a:lnTo>
                    <a:pt x="19167" y="3299"/>
                  </a:lnTo>
                  <a:lnTo>
                    <a:pt x="19167" y="2680"/>
                  </a:lnTo>
                  <a:lnTo>
                    <a:pt x="19352" y="2268"/>
                  </a:lnTo>
                  <a:lnTo>
                    <a:pt x="19537" y="2062"/>
                  </a:lnTo>
                  <a:lnTo>
                    <a:pt x="19630" y="1443"/>
                  </a:lnTo>
                  <a:lnTo>
                    <a:pt x="19815" y="1443"/>
                  </a:lnTo>
                  <a:lnTo>
                    <a:pt x="19815" y="825"/>
                  </a:lnTo>
                  <a:lnTo>
                    <a:pt x="19907" y="825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72" name="Line 67"/>
            <p:cNvSpPr/>
            <p:nvPr/>
          </p:nvSpPr>
          <p:spPr>
            <a:xfrm flipV="1">
              <a:off x="1502" y="3752"/>
              <a:ext cx="105" cy="2"/>
            </a:xfrm>
            <a:prstGeom prst="line">
              <a:avLst/>
            </a:prstGeom>
            <a:ln w="25400" cap="flat" cmpd="sng">
              <a:solidFill>
                <a:srgbClr val="FF3300"/>
              </a:solidFill>
              <a:prstDash val="solid"/>
              <a:headEnd type="none" w="med" len="sm"/>
              <a:tailEnd type="triangle" w="med" len="sm"/>
            </a:ln>
          </p:spPr>
        </p:sp>
      </p:grpSp>
      <p:sp>
        <p:nvSpPr>
          <p:cNvPr id="385092" name="Rectangle 68"/>
          <p:cNvSpPr/>
          <p:nvPr/>
        </p:nvSpPr>
        <p:spPr>
          <a:xfrm>
            <a:off x="3851275" y="1341438"/>
            <a:ext cx="4229100" cy="463550"/>
          </a:xfrm>
          <a:prstGeom prst="rect">
            <a:avLst/>
          </a:prstGeom>
          <a:noFill/>
          <a:ln w="9525">
            <a:noFill/>
          </a:ln>
        </p:spPr>
        <p:txBody>
          <a:bodyPr lIns="12700" tIns="12700" rIns="12700" bIns="1270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同一原子先后发的光 </a:t>
            </a: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85093" name="Group 69"/>
          <p:cNvGrpSpPr/>
          <p:nvPr/>
        </p:nvGrpSpPr>
        <p:grpSpPr>
          <a:xfrm>
            <a:off x="1547813" y="1341438"/>
            <a:ext cx="627062" cy="592137"/>
            <a:chOff x="672" y="3471"/>
            <a:chExt cx="407" cy="325"/>
          </a:xfrm>
        </p:grpSpPr>
        <p:sp>
          <p:nvSpPr>
            <p:cNvPr id="9253" name="Freeform 70"/>
            <p:cNvSpPr/>
            <p:nvPr/>
          </p:nvSpPr>
          <p:spPr>
            <a:xfrm>
              <a:off x="672" y="3471"/>
              <a:ext cx="71" cy="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19223"/>
                  </a:moveTo>
                  <a:lnTo>
                    <a:pt x="197" y="18641"/>
                  </a:lnTo>
                  <a:lnTo>
                    <a:pt x="493" y="17670"/>
                  </a:lnTo>
                  <a:lnTo>
                    <a:pt x="690" y="17087"/>
                  </a:lnTo>
                  <a:lnTo>
                    <a:pt x="887" y="16699"/>
                  </a:lnTo>
                  <a:lnTo>
                    <a:pt x="985" y="16117"/>
                  </a:lnTo>
                  <a:lnTo>
                    <a:pt x="1281" y="15146"/>
                  </a:lnTo>
                  <a:lnTo>
                    <a:pt x="1576" y="14951"/>
                  </a:lnTo>
                  <a:lnTo>
                    <a:pt x="1675" y="14369"/>
                  </a:lnTo>
                  <a:lnTo>
                    <a:pt x="1970" y="13592"/>
                  </a:lnTo>
                  <a:lnTo>
                    <a:pt x="2167" y="13010"/>
                  </a:lnTo>
                  <a:lnTo>
                    <a:pt x="2562" y="12427"/>
                  </a:lnTo>
                  <a:lnTo>
                    <a:pt x="2660" y="12039"/>
                  </a:lnTo>
                  <a:lnTo>
                    <a:pt x="2956" y="11262"/>
                  </a:lnTo>
                  <a:lnTo>
                    <a:pt x="3054" y="10680"/>
                  </a:lnTo>
                  <a:lnTo>
                    <a:pt x="3350" y="10291"/>
                  </a:lnTo>
                  <a:lnTo>
                    <a:pt x="3547" y="10097"/>
                  </a:lnTo>
                  <a:lnTo>
                    <a:pt x="3744" y="9515"/>
                  </a:lnTo>
                  <a:lnTo>
                    <a:pt x="4039" y="8932"/>
                  </a:lnTo>
                  <a:lnTo>
                    <a:pt x="4236" y="8544"/>
                  </a:lnTo>
                  <a:lnTo>
                    <a:pt x="4433" y="7961"/>
                  </a:lnTo>
                  <a:lnTo>
                    <a:pt x="4729" y="7573"/>
                  </a:lnTo>
                  <a:lnTo>
                    <a:pt x="4828" y="6990"/>
                  </a:lnTo>
                  <a:lnTo>
                    <a:pt x="5123" y="6602"/>
                  </a:lnTo>
                  <a:lnTo>
                    <a:pt x="5320" y="6019"/>
                  </a:lnTo>
                  <a:lnTo>
                    <a:pt x="5419" y="5631"/>
                  </a:lnTo>
                  <a:lnTo>
                    <a:pt x="5813" y="5243"/>
                  </a:lnTo>
                  <a:lnTo>
                    <a:pt x="5813" y="4660"/>
                  </a:lnTo>
                  <a:lnTo>
                    <a:pt x="6305" y="4078"/>
                  </a:lnTo>
                  <a:lnTo>
                    <a:pt x="6502" y="3883"/>
                  </a:lnTo>
                  <a:lnTo>
                    <a:pt x="6601" y="3301"/>
                  </a:lnTo>
                  <a:lnTo>
                    <a:pt x="6897" y="3301"/>
                  </a:lnTo>
                  <a:lnTo>
                    <a:pt x="7192" y="2718"/>
                  </a:lnTo>
                  <a:lnTo>
                    <a:pt x="7291" y="2524"/>
                  </a:lnTo>
                  <a:lnTo>
                    <a:pt x="7586" y="2136"/>
                  </a:lnTo>
                  <a:lnTo>
                    <a:pt x="7685" y="1942"/>
                  </a:lnTo>
                  <a:lnTo>
                    <a:pt x="7980" y="1942"/>
                  </a:lnTo>
                  <a:lnTo>
                    <a:pt x="8177" y="1359"/>
                  </a:lnTo>
                  <a:lnTo>
                    <a:pt x="8374" y="1359"/>
                  </a:lnTo>
                  <a:lnTo>
                    <a:pt x="8571" y="777"/>
                  </a:lnTo>
                  <a:lnTo>
                    <a:pt x="8768" y="777"/>
                  </a:lnTo>
                  <a:lnTo>
                    <a:pt x="8966" y="583"/>
                  </a:lnTo>
                  <a:lnTo>
                    <a:pt x="9163" y="583"/>
                  </a:lnTo>
                  <a:lnTo>
                    <a:pt x="9458" y="388"/>
                  </a:lnTo>
                  <a:lnTo>
                    <a:pt x="9557" y="388"/>
                  </a:lnTo>
                  <a:lnTo>
                    <a:pt x="9852" y="388"/>
                  </a:lnTo>
                  <a:lnTo>
                    <a:pt x="10148" y="0"/>
                  </a:lnTo>
                  <a:lnTo>
                    <a:pt x="10345" y="0"/>
                  </a:lnTo>
                  <a:lnTo>
                    <a:pt x="10640" y="0"/>
                  </a:lnTo>
                  <a:lnTo>
                    <a:pt x="10739" y="0"/>
                  </a:lnTo>
                  <a:lnTo>
                    <a:pt x="10936" y="388"/>
                  </a:lnTo>
                  <a:lnTo>
                    <a:pt x="11133" y="388"/>
                  </a:lnTo>
                  <a:lnTo>
                    <a:pt x="11429" y="583"/>
                  </a:lnTo>
                  <a:lnTo>
                    <a:pt x="11626" y="583"/>
                  </a:lnTo>
                  <a:lnTo>
                    <a:pt x="11823" y="777"/>
                  </a:lnTo>
                  <a:lnTo>
                    <a:pt x="12118" y="777"/>
                  </a:lnTo>
                  <a:lnTo>
                    <a:pt x="12217" y="1359"/>
                  </a:lnTo>
                  <a:lnTo>
                    <a:pt x="12414" y="1942"/>
                  </a:lnTo>
                  <a:lnTo>
                    <a:pt x="12808" y="1942"/>
                  </a:lnTo>
                  <a:lnTo>
                    <a:pt x="12906" y="2136"/>
                  </a:lnTo>
                  <a:lnTo>
                    <a:pt x="13202" y="2718"/>
                  </a:lnTo>
                  <a:lnTo>
                    <a:pt x="13498" y="3301"/>
                  </a:lnTo>
                  <a:lnTo>
                    <a:pt x="13596" y="3883"/>
                  </a:lnTo>
                  <a:lnTo>
                    <a:pt x="13793" y="3883"/>
                  </a:lnTo>
                  <a:lnTo>
                    <a:pt x="14187" y="4466"/>
                  </a:lnTo>
                  <a:lnTo>
                    <a:pt x="14384" y="5049"/>
                  </a:lnTo>
                  <a:lnTo>
                    <a:pt x="14581" y="5631"/>
                  </a:lnTo>
                  <a:lnTo>
                    <a:pt x="14877" y="6019"/>
                  </a:lnTo>
                  <a:lnTo>
                    <a:pt x="15074" y="6602"/>
                  </a:lnTo>
                  <a:lnTo>
                    <a:pt x="15271" y="7184"/>
                  </a:lnTo>
                  <a:lnTo>
                    <a:pt x="15468" y="7767"/>
                  </a:lnTo>
                  <a:lnTo>
                    <a:pt x="15764" y="8350"/>
                  </a:lnTo>
                  <a:lnTo>
                    <a:pt x="15961" y="8932"/>
                  </a:lnTo>
                  <a:lnTo>
                    <a:pt x="16256" y="9515"/>
                  </a:lnTo>
                  <a:lnTo>
                    <a:pt x="16355" y="10097"/>
                  </a:lnTo>
                  <a:lnTo>
                    <a:pt x="16650" y="10291"/>
                  </a:lnTo>
                  <a:lnTo>
                    <a:pt x="16749" y="10680"/>
                  </a:lnTo>
                  <a:lnTo>
                    <a:pt x="16946" y="11650"/>
                  </a:lnTo>
                  <a:lnTo>
                    <a:pt x="17143" y="12039"/>
                  </a:lnTo>
                  <a:lnTo>
                    <a:pt x="17340" y="12427"/>
                  </a:lnTo>
                  <a:lnTo>
                    <a:pt x="17635" y="13204"/>
                  </a:lnTo>
                  <a:lnTo>
                    <a:pt x="17734" y="13786"/>
                  </a:lnTo>
                  <a:lnTo>
                    <a:pt x="17931" y="14369"/>
                  </a:lnTo>
                  <a:lnTo>
                    <a:pt x="18128" y="14951"/>
                  </a:lnTo>
                  <a:lnTo>
                    <a:pt x="18424" y="15146"/>
                  </a:lnTo>
                  <a:lnTo>
                    <a:pt x="18522" y="15728"/>
                  </a:lnTo>
                  <a:lnTo>
                    <a:pt x="18818" y="16311"/>
                  </a:lnTo>
                  <a:lnTo>
                    <a:pt x="18916" y="16893"/>
                  </a:lnTo>
                  <a:lnTo>
                    <a:pt x="19113" y="17087"/>
                  </a:lnTo>
                  <a:lnTo>
                    <a:pt x="19212" y="17670"/>
                  </a:lnTo>
                  <a:lnTo>
                    <a:pt x="19310" y="18058"/>
                  </a:lnTo>
                  <a:lnTo>
                    <a:pt x="19507" y="18641"/>
                  </a:lnTo>
                  <a:lnTo>
                    <a:pt x="19606" y="18835"/>
                  </a:lnTo>
                  <a:lnTo>
                    <a:pt x="19704" y="19223"/>
                  </a:lnTo>
                  <a:lnTo>
                    <a:pt x="19901" y="19612"/>
                  </a:lnTo>
                  <a:lnTo>
                    <a:pt x="19901" y="19806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54" name="Freeform 71"/>
            <p:cNvSpPr/>
            <p:nvPr/>
          </p:nvSpPr>
          <p:spPr>
            <a:xfrm>
              <a:off x="743" y="3506"/>
              <a:ext cx="76" cy="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85" y="800"/>
                  </a:lnTo>
                  <a:lnTo>
                    <a:pt x="370" y="1400"/>
                  </a:lnTo>
                  <a:lnTo>
                    <a:pt x="556" y="2000"/>
                  </a:lnTo>
                  <a:lnTo>
                    <a:pt x="833" y="2600"/>
                  </a:lnTo>
                  <a:lnTo>
                    <a:pt x="926" y="3200"/>
                  </a:lnTo>
                  <a:lnTo>
                    <a:pt x="1204" y="4000"/>
                  </a:lnTo>
                  <a:lnTo>
                    <a:pt x="1389" y="4200"/>
                  </a:lnTo>
                  <a:lnTo>
                    <a:pt x="1481" y="5200"/>
                  </a:lnTo>
                  <a:lnTo>
                    <a:pt x="1759" y="5600"/>
                  </a:lnTo>
                  <a:lnTo>
                    <a:pt x="2130" y="6200"/>
                  </a:lnTo>
                  <a:lnTo>
                    <a:pt x="2130" y="7200"/>
                  </a:lnTo>
                  <a:lnTo>
                    <a:pt x="2500" y="7800"/>
                  </a:lnTo>
                  <a:lnTo>
                    <a:pt x="2685" y="8200"/>
                  </a:lnTo>
                  <a:lnTo>
                    <a:pt x="2778" y="8800"/>
                  </a:lnTo>
                  <a:lnTo>
                    <a:pt x="2963" y="9400"/>
                  </a:lnTo>
                  <a:lnTo>
                    <a:pt x="3148" y="10000"/>
                  </a:lnTo>
                  <a:lnTo>
                    <a:pt x="3426" y="10200"/>
                  </a:lnTo>
                  <a:lnTo>
                    <a:pt x="3519" y="10800"/>
                  </a:lnTo>
                  <a:lnTo>
                    <a:pt x="3796" y="11400"/>
                  </a:lnTo>
                  <a:lnTo>
                    <a:pt x="4074" y="11800"/>
                  </a:lnTo>
                  <a:lnTo>
                    <a:pt x="4167" y="12200"/>
                  </a:lnTo>
                  <a:lnTo>
                    <a:pt x="4352" y="12800"/>
                  </a:lnTo>
                  <a:lnTo>
                    <a:pt x="4537" y="13400"/>
                  </a:lnTo>
                  <a:lnTo>
                    <a:pt x="4722" y="13600"/>
                  </a:lnTo>
                  <a:lnTo>
                    <a:pt x="5000" y="14200"/>
                  </a:lnTo>
                  <a:lnTo>
                    <a:pt x="5093" y="14800"/>
                  </a:lnTo>
                  <a:lnTo>
                    <a:pt x="5370" y="15000"/>
                  </a:lnTo>
                  <a:lnTo>
                    <a:pt x="5556" y="15400"/>
                  </a:lnTo>
                  <a:lnTo>
                    <a:pt x="5741" y="16000"/>
                  </a:lnTo>
                  <a:lnTo>
                    <a:pt x="6111" y="16200"/>
                  </a:lnTo>
                  <a:lnTo>
                    <a:pt x="6296" y="16600"/>
                  </a:lnTo>
                  <a:lnTo>
                    <a:pt x="6389" y="17000"/>
                  </a:lnTo>
                  <a:lnTo>
                    <a:pt x="6667" y="17600"/>
                  </a:lnTo>
                  <a:lnTo>
                    <a:pt x="6852" y="17600"/>
                  </a:lnTo>
                  <a:lnTo>
                    <a:pt x="7037" y="18000"/>
                  </a:lnTo>
                  <a:lnTo>
                    <a:pt x="7315" y="18200"/>
                  </a:lnTo>
                  <a:lnTo>
                    <a:pt x="7407" y="18600"/>
                  </a:lnTo>
                  <a:lnTo>
                    <a:pt x="7685" y="18800"/>
                  </a:lnTo>
                  <a:lnTo>
                    <a:pt x="7963" y="19200"/>
                  </a:lnTo>
                  <a:lnTo>
                    <a:pt x="7963" y="19400"/>
                  </a:lnTo>
                  <a:lnTo>
                    <a:pt x="8241" y="19600"/>
                  </a:lnTo>
                  <a:lnTo>
                    <a:pt x="8426" y="19600"/>
                  </a:lnTo>
                  <a:lnTo>
                    <a:pt x="8611" y="19800"/>
                  </a:lnTo>
                  <a:lnTo>
                    <a:pt x="8889" y="19800"/>
                  </a:lnTo>
                  <a:lnTo>
                    <a:pt x="8981" y="19800"/>
                  </a:lnTo>
                  <a:lnTo>
                    <a:pt x="9259" y="19800"/>
                  </a:lnTo>
                  <a:lnTo>
                    <a:pt x="9444" y="19800"/>
                  </a:lnTo>
                  <a:lnTo>
                    <a:pt x="9630" y="19800"/>
                  </a:lnTo>
                  <a:lnTo>
                    <a:pt x="9907" y="19800"/>
                  </a:lnTo>
                  <a:lnTo>
                    <a:pt x="10185" y="19800"/>
                  </a:lnTo>
                  <a:lnTo>
                    <a:pt x="10370" y="19800"/>
                  </a:lnTo>
                  <a:lnTo>
                    <a:pt x="10648" y="19800"/>
                  </a:lnTo>
                  <a:lnTo>
                    <a:pt x="10741" y="19600"/>
                  </a:lnTo>
                  <a:lnTo>
                    <a:pt x="11019" y="19600"/>
                  </a:lnTo>
                  <a:lnTo>
                    <a:pt x="11296" y="19400"/>
                  </a:lnTo>
                  <a:lnTo>
                    <a:pt x="11574" y="19200"/>
                  </a:lnTo>
                  <a:lnTo>
                    <a:pt x="11852" y="18800"/>
                  </a:lnTo>
                  <a:lnTo>
                    <a:pt x="11944" y="18200"/>
                  </a:lnTo>
                  <a:lnTo>
                    <a:pt x="12130" y="18000"/>
                  </a:lnTo>
                  <a:lnTo>
                    <a:pt x="12500" y="17600"/>
                  </a:lnTo>
                  <a:lnTo>
                    <a:pt x="12685" y="17000"/>
                  </a:lnTo>
                  <a:lnTo>
                    <a:pt x="12963" y="16600"/>
                  </a:lnTo>
                  <a:lnTo>
                    <a:pt x="13241" y="16600"/>
                  </a:lnTo>
                  <a:lnTo>
                    <a:pt x="13426" y="16000"/>
                  </a:lnTo>
                  <a:lnTo>
                    <a:pt x="13704" y="15400"/>
                  </a:lnTo>
                  <a:lnTo>
                    <a:pt x="13981" y="14800"/>
                  </a:lnTo>
                  <a:lnTo>
                    <a:pt x="14259" y="14200"/>
                  </a:lnTo>
                  <a:lnTo>
                    <a:pt x="14537" y="13600"/>
                  </a:lnTo>
                  <a:lnTo>
                    <a:pt x="14815" y="13400"/>
                  </a:lnTo>
                  <a:lnTo>
                    <a:pt x="14907" y="12800"/>
                  </a:lnTo>
                  <a:lnTo>
                    <a:pt x="15278" y="12200"/>
                  </a:lnTo>
                  <a:lnTo>
                    <a:pt x="15556" y="11800"/>
                  </a:lnTo>
                  <a:lnTo>
                    <a:pt x="15741" y="10800"/>
                  </a:lnTo>
                  <a:lnTo>
                    <a:pt x="15926" y="10600"/>
                  </a:lnTo>
                  <a:lnTo>
                    <a:pt x="16204" y="10200"/>
                  </a:lnTo>
                  <a:lnTo>
                    <a:pt x="16389" y="9800"/>
                  </a:lnTo>
                  <a:lnTo>
                    <a:pt x="16574" y="9200"/>
                  </a:lnTo>
                  <a:lnTo>
                    <a:pt x="16852" y="8400"/>
                  </a:lnTo>
                  <a:lnTo>
                    <a:pt x="17037" y="8200"/>
                  </a:lnTo>
                  <a:lnTo>
                    <a:pt x="17222" y="7800"/>
                  </a:lnTo>
                  <a:lnTo>
                    <a:pt x="17407" y="7200"/>
                  </a:lnTo>
                  <a:lnTo>
                    <a:pt x="17685" y="6600"/>
                  </a:lnTo>
                  <a:lnTo>
                    <a:pt x="17870" y="6000"/>
                  </a:lnTo>
                  <a:lnTo>
                    <a:pt x="18241" y="5400"/>
                  </a:lnTo>
                  <a:lnTo>
                    <a:pt x="18333" y="4800"/>
                  </a:lnTo>
                  <a:lnTo>
                    <a:pt x="18519" y="4200"/>
                  </a:lnTo>
                  <a:lnTo>
                    <a:pt x="18796" y="4000"/>
                  </a:lnTo>
                  <a:lnTo>
                    <a:pt x="18981" y="3600"/>
                  </a:lnTo>
                  <a:lnTo>
                    <a:pt x="19167" y="3200"/>
                  </a:lnTo>
                  <a:lnTo>
                    <a:pt x="19167" y="2800"/>
                  </a:lnTo>
                  <a:lnTo>
                    <a:pt x="19352" y="2200"/>
                  </a:lnTo>
                  <a:lnTo>
                    <a:pt x="19537" y="2000"/>
                  </a:lnTo>
                  <a:lnTo>
                    <a:pt x="19630" y="2000"/>
                  </a:lnTo>
                  <a:lnTo>
                    <a:pt x="19815" y="1400"/>
                  </a:lnTo>
                  <a:lnTo>
                    <a:pt x="19815" y="800"/>
                  </a:lnTo>
                  <a:lnTo>
                    <a:pt x="19907" y="800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55" name="Freeform 72"/>
            <p:cNvSpPr/>
            <p:nvPr/>
          </p:nvSpPr>
          <p:spPr>
            <a:xfrm>
              <a:off x="821" y="3472"/>
              <a:ext cx="71" cy="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19200"/>
                  </a:moveTo>
                  <a:lnTo>
                    <a:pt x="197" y="18600"/>
                  </a:lnTo>
                  <a:lnTo>
                    <a:pt x="493" y="17600"/>
                  </a:lnTo>
                  <a:lnTo>
                    <a:pt x="690" y="17000"/>
                  </a:lnTo>
                  <a:lnTo>
                    <a:pt x="887" y="16800"/>
                  </a:lnTo>
                  <a:lnTo>
                    <a:pt x="985" y="16000"/>
                  </a:lnTo>
                  <a:lnTo>
                    <a:pt x="1281" y="15600"/>
                  </a:lnTo>
                  <a:lnTo>
                    <a:pt x="1576" y="15000"/>
                  </a:lnTo>
                  <a:lnTo>
                    <a:pt x="1675" y="14200"/>
                  </a:lnTo>
                  <a:lnTo>
                    <a:pt x="1970" y="13600"/>
                  </a:lnTo>
                  <a:lnTo>
                    <a:pt x="2167" y="13000"/>
                  </a:lnTo>
                  <a:lnTo>
                    <a:pt x="2562" y="12800"/>
                  </a:lnTo>
                  <a:lnTo>
                    <a:pt x="2660" y="12000"/>
                  </a:lnTo>
                  <a:lnTo>
                    <a:pt x="2956" y="11400"/>
                  </a:lnTo>
                  <a:lnTo>
                    <a:pt x="3054" y="10800"/>
                  </a:lnTo>
                  <a:lnTo>
                    <a:pt x="3350" y="10200"/>
                  </a:lnTo>
                  <a:lnTo>
                    <a:pt x="3547" y="10000"/>
                  </a:lnTo>
                  <a:lnTo>
                    <a:pt x="3744" y="9800"/>
                  </a:lnTo>
                  <a:lnTo>
                    <a:pt x="4039" y="9200"/>
                  </a:lnTo>
                  <a:lnTo>
                    <a:pt x="4236" y="8400"/>
                  </a:lnTo>
                  <a:lnTo>
                    <a:pt x="4433" y="8000"/>
                  </a:lnTo>
                  <a:lnTo>
                    <a:pt x="4729" y="7400"/>
                  </a:lnTo>
                  <a:lnTo>
                    <a:pt x="4828" y="6800"/>
                  </a:lnTo>
                  <a:lnTo>
                    <a:pt x="5123" y="6200"/>
                  </a:lnTo>
                  <a:lnTo>
                    <a:pt x="5320" y="5600"/>
                  </a:lnTo>
                  <a:lnTo>
                    <a:pt x="5419" y="5600"/>
                  </a:lnTo>
                  <a:lnTo>
                    <a:pt x="5813" y="5200"/>
                  </a:lnTo>
                  <a:lnTo>
                    <a:pt x="5813" y="4600"/>
                  </a:lnTo>
                  <a:lnTo>
                    <a:pt x="6305" y="4200"/>
                  </a:lnTo>
                  <a:lnTo>
                    <a:pt x="6502" y="4000"/>
                  </a:lnTo>
                  <a:lnTo>
                    <a:pt x="6601" y="3400"/>
                  </a:lnTo>
                  <a:lnTo>
                    <a:pt x="6897" y="3200"/>
                  </a:lnTo>
                  <a:lnTo>
                    <a:pt x="7192" y="2800"/>
                  </a:lnTo>
                  <a:lnTo>
                    <a:pt x="7291" y="2600"/>
                  </a:lnTo>
                  <a:lnTo>
                    <a:pt x="7586" y="2200"/>
                  </a:lnTo>
                  <a:lnTo>
                    <a:pt x="7685" y="2000"/>
                  </a:lnTo>
                  <a:lnTo>
                    <a:pt x="7980" y="2000"/>
                  </a:lnTo>
                  <a:lnTo>
                    <a:pt x="8177" y="1400"/>
                  </a:lnTo>
                  <a:lnTo>
                    <a:pt x="8374" y="800"/>
                  </a:lnTo>
                  <a:lnTo>
                    <a:pt x="8571" y="800"/>
                  </a:lnTo>
                  <a:lnTo>
                    <a:pt x="8768" y="800"/>
                  </a:lnTo>
                  <a:lnTo>
                    <a:pt x="8966" y="600"/>
                  </a:lnTo>
                  <a:lnTo>
                    <a:pt x="9163" y="600"/>
                  </a:lnTo>
                  <a:lnTo>
                    <a:pt x="9458" y="400"/>
                  </a:lnTo>
                  <a:lnTo>
                    <a:pt x="9557" y="400"/>
                  </a:lnTo>
                  <a:lnTo>
                    <a:pt x="9852" y="400"/>
                  </a:lnTo>
                  <a:lnTo>
                    <a:pt x="10148" y="0"/>
                  </a:lnTo>
                  <a:lnTo>
                    <a:pt x="10345" y="0"/>
                  </a:lnTo>
                  <a:lnTo>
                    <a:pt x="10640" y="0"/>
                  </a:lnTo>
                  <a:lnTo>
                    <a:pt x="10739" y="0"/>
                  </a:lnTo>
                  <a:lnTo>
                    <a:pt x="10936" y="400"/>
                  </a:lnTo>
                  <a:lnTo>
                    <a:pt x="11133" y="400"/>
                  </a:lnTo>
                  <a:lnTo>
                    <a:pt x="11429" y="600"/>
                  </a:lnTo>
                  <a:lnTo>
                    <a:pt x="11626" y="600"/>
                  </a:lnTo>
                  <a:lnTo>
                    <a:pt x="11823" y="800"/>
                  </a:lnTo>
                  <a:lnTo>
                    <a:pt x="12118" y="800"/>
                  </a:lnTo>
                  <a:lnTo>
                    <a:pt x="12217" y="1400"/>
                  </a:lnTo>
                  <a:lnTo>
                    <a:pt x="12414" y="2000"/>
                  </a:lnTo>
                  <a:lnTo>
                    <a:pt x="12808" y="2000"/>
                  </a:lnTo>
                  <a:lnTo>
                    <a:pt x="12906" y="2200"/>
                  </a:lnTo>
                  <a:lnTo>
                    <a:pt x="13202" y="2800"/>
                  </a:lnTo>
                  <a:lnTo>
                    <a:pt x="13498" y="3200"/>
                  </a:lnTo>
                  <a:lnTo>
                    <a:pt x="13596" y="3400"/>
                  </a:lnTo>
                  <a:lnTo>
                    <a:pt x="13793" y="4000"/>
                  </a:lnTo>
                  <a:lnTo>
                    <a:pt x="14187" y="4600"/>
                  </a:lnTo>
                  <a:lnTo>
                    <a:pt x="14384" y="5200"/>
                  </a:lnTo>
                  <a:lnTo>
                    <a:pt x="14581" y="5600"/>
                  </a:lnTo>
                  <a:lnTo>
                    <a:pt x="14877" y="6200"/>
                  </a:lnTo>
                  <a:lnTo>
                    <a:pt x="15074" y="6800"/>
                  </a:lnTo>
                  <a:lnTo>
                    <a:pt x="15271" y="7200"/>
                  </a:lnTo>
                  <a:lnTo>
                    <a:pt x="15468" y="7800"/>
                  </a:lnTo>
                  <a:lnTo>
                    <a:pt x="15764" y="8400"/>
                  </a:lnTo>
                  <a:lnTo>
                    <a:pt x="15961" y="9200"/>
                  </a:lnTo>
                  <a:lnTo>
                    <a:pt x="16256" y="9800"/>
                  </a:lnTo>
                  <a:lnTo>
                    <a:pt x="16355" y="10000"/>
                  </a:lnTo>
                  <a:lnTo>
                    <a:pt x="16650" y="10200"/>
                  </a:lnTo>
                  <a:lnTo>
                    <a:pt x="16749" y="10800"/>
                  </a:lnTo>
                  <a:lnTo>
                    <a:pt x="16946" y="11800"/>
                  </a:lnTo>
                  <a:lnTo>
                    <a:pt x="17143" y="12200"/>
                  </a:lnTo>
                  <a:lnTo>
                    <a:pt x="17340" y="12800"/>
                  </a:lnTo>
                  <a:lnTo>
                    <a:pt x="17635" y="13000"/>
                  </a:lnTo>
                  <a:lnTo>
                    <a:pt x="17734" y="13600"/>
                  </a:lnTo>
                  <a:lnTo>
                    <a:pt x="17931" y="14600"/>
                  </a:lnTo>
                  <a:lnTo>
                    <a:pt x="18128" y="15000"/>
                  </a:lnTo>
                  <a:lnTo>
                    <a:pt x="18424" y="15600"/>
                  </a:lnTo>
                  <a:lnTo>
                    <a:pt x="18522" y="16000"/>
                  </a:lnTo>
                  <a:lnTo>
                    <a:pt x="18818" y="16600"/>
                  </a:lnTo>
                  <a:lnTo>
                    <a:pt x="18916" y="16800"/>
                  </a:lnTo>
                  <a:lnTo>
                    <a:pt x="19113" y="17000"/>
                  </a:lnTo>
                  <a:lnTo>
                    <a:pt x="19212" y="17600"/>
                  </a:lnTo>
                  <a:lnTo>
                    <a:pt x="19310" y="18200"/>
                  </a:lnTo>
                  <a:lnTo>
                    <a:pt x="19507" y="18600"/>
                  </a:lnTo>
                  <a:lnTo>
                    <a:pt x="19606" y="18800"/>
                  </a:lnTo>
                  <a:lnTo>
                    <a:pt x="19704" y="19400"/>
                  </a:lnTo>
                  <a:lnTo>
                    <a:pt x="19901" y="19600"/>
                  </a:lnTo>
                  <a:lnTo>
                    <a:pt x="19901" y="19800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56" name="Freeform 73"/>
            <p:cNvSpPr/>
            <p:nvPr/>
          </p:nvSpPr>
          <p:spPr>
            <a:xfrm>
              <a:off x="892" y="3506"/>
              <a:ext cx="76" cy="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85" y="825"/>
                  </a:lnTo>
                  <a:lnTo>
                    <a:pt x="370" y="1443"/>
                  </a:lnTo>
                  <a:lnTo>
                    <a:pt x="556" y="2062"/>
                  </a:lnTo>
                  <a:lnTo>
                    <a:pt x="833" y="2680"/>
                  </a:lnTo>
                  <a:lnTo>
                    <a:pt x="926" y="3299"/>
                  </a:lnTo>
                  <a:lnTo>
                    <a:pt x="1204" y="3918"/>
                  </a:lnTo>
                  <a:lnTo>
                    <a:pt x="1389" y="4330"/>
                  </a:lnTo>
                  <a:lnTo>
                    <a:pt x="1481" y="4948"/>
                  </a:lnTo>
                  <a:lnTo>
                    <a:pt x="1759" y="5567"/>
                  </a:lnTo>
                  <a:lnTo>
                    <a:pt x="2130" y="6392"/>
                  </a:lnTo>
                  <a:lnTo>
                    <a:pt x="2130" y="6804"/>
                  </a:lnTo>
                  <a:lnTo>
                    <a:pt x="2500" y="7216"/>
                  </a:lnTo>
                  <a:lnTo>
                    <a:pt x="2685" y="7835"/>
                  </a:lnTo>
                  <a:lnTo>
                    <a:pt x="2778" y="8454"/>
                  </a:lnTo>
                  <a:lnTo>
                    <a:pt x="2963" y="9278"/>
                  </a:lnTo>
                  <a:lnTo>
                    <a:pt x="3148" y="9691"/>
                  </a:lnTo>
                  <a:lnTo>
                    <a:pt x="3426" y="10309"/>
                  </a:lnTo>
                  <a:lnTo>
                    <a:pt x="3519" y="10928"/>
                  </a:lnTo>
                  <a:lnTo>
                    <a:pt x="3796" y="11134"/>
                  </a:lnTo>
                  <a:lnTo>
                    <a:pt x="4074" y="11753"/>
                  </a:lnTo>
                  <a:lnTo>
                    <a:pt x="4167" y="12371"/>
                  </a:lnTo>
                  <a:lnTo>
                    <a:pt x="4352" y="12990"/>
                  </a:lnTo>
                  <a:lnTo>
                    <a:pt x="4537" y="13196"/>
                  </a:lnTo>
                  <a:lnTo>
                    <a:pt x="4722" y="13814"/>
                  </a:lnTo>
                  <a:lnTo>
                    <a:pt x="5000" y="14021"/>
                  </a:lnTo>
                  <a:lnTo>
                    <a:pt x="5093" y="14639"/>
                  </a:lnTo>
                  <a:lnTo>
                    <a:pt x="5370" y="14845"/>
                  </a:lnTo>
                  <a:lnTo>
                    <a:pt x="5556" y="15464"/>
                  </a:lnTo>
                  <a:lnTo>
                    <a:pt x="5741" y="15876"/>
                  </a:lnTo>
                  <a:lnTo>
                    <a:pt x="6111" y="16495"/>
                  </a:lnTo>
                  <a:lnTo>
                    <a:pt x="6296" y="16701"/>
                  </a:lnTo>
                  <a:lnTo>
                    <a:pt x="6389" y="16907"/>
                  </a:lnTo>
                  <a:lnTo>
                    <a:pt x="6667" y="17526"/>
                  </a:lnTo>
                  <a:lnTo>
                    <a:pt x="6852" y="17526"/>
                  </a:lnTo>
                  <a:lnTo>
                    <a:pt x="7037" y="17938"/>
                  </a:lnTo>
                  <a:lnTo>
                    <a:pt x="7315" y="18144"/>
                  </a:lnTo>
                  <a:lnTo>
                    <a:pt x="7407" y="18557"/>
                  </a:lnTo>
                  <a:lnTo>
                    <a:pt x="7685" y="18763"/>
                  </a:lnTo>
                  <a:lnTo>
                    <a:pt x="7963" y="19175"/>
                  </a:lnTo>
                  <a:lnTo>
                    <a:pt x="7963" y="19381"/>
                  </a:lnTo>
                  <a:lnTo>
                    <a:pt x="8241" y="19588"/>
                  </a:lnTo>
                  <a:lnTo>
                    <a:pt x="8426" y="19588"/>
                  </a:lnTo>
                  <a:lnTo>
                    <a:pt x="8611" y="19794"/>
                  </a:lnTo>
                  <a:lnTo>
                    <a:pt x="8889" y="19794"/>
                  </a:lnTo>
                  <a:lnTo>
                    <a:pt x="8981" y="19794"/>
                  </a:lnTo>
                  <a:lnTo>
                    <a:pt x="9259" y="19794"/>
                  </a:lnTo>
                  <a:lnTo>
                    <a:pt x="9444" y="19794"/>
                  </a:lnTo>
                  <a:lnTo>
                    <a:pt x="9630" y="19794"/>
                  </a:lnTo>
                  <a:lnTo>
                    <a:pt x="9907" y="19794"/>
                  </a:lnTo>
                  <a:lnTo>
                    <a:pt x="10185" y="19794"/>
                  </a:lnTo>
                  <a:lnTo>
                    <a:pt x="10370" y="19794"/>
                  </a:lnTo>
                  <a:lnTo>
                    <a:pt x="10648" y="19794"/>
                  </a:lnTo>
                  <a:lnTo>
                    <a:pt x="10741" y="19588"/>
                  </a:lnTo>
                  <a:lnTo>
                    <a:pt x="11019" y="19588"/>
                  </a:lnTo>
                  <a:lnTo>
                    <a:pt x="11296" y="19381"/>
                  </a:lnTo>
                  <a:lnTo>
                    <a:pt x="11574" y="19175"/>
                  </a:lnTo>
                  <a:lnTo>
                    <a:pt x="11852" y="18763"/>
                  </a:lnTo>
                  <a:lnTo>
                    <a:pt x="11944" y="18557"/>
                  </a:lnTo>
                  <a:lnTo>
                    <a:pt x="12130" y="17938"/>
                  </a:lnTo>
                  <a:lnTo>
                    <a:pt x="12500" y="17526"/>
                  </a:lnTo>
                  <a:lnTo>
                    <a:pt x="12685" y="16907"/>
                  </a:lnTo>
                  <a:lnTo>
                    <a:pt x="12963" y="16907"/>
                  </a:lnTo>
                  <a:lnTo>
                    <a:pt x="13241" y="16495"/>
                  </a:lnTo>
                  <a:lnTo>
                    <a:pt x="13426" y="15876"/>
                  </a:lnTo>
                  <a:lnTo>
                    <a:pt x="13704" y="15464"/>
                  </a:lnTo>
                  <a:lnTo>
                    <a:pt x="13981" y="14845"/>
                  </a:lnTo>
                  <a:lnTo>
                    <a:pt x="14259" y="14639"/>
                  </a:lnTo>
                  <a:lnTo>
                    <a:pt x="14537" y="14021"/>
                  </a:lnTo>
                  <a:lnTo>
                    <a:pt x="14815" y="13608"/>
                  </a:lnTo>
                  <a:lnTo>
                    <a:pt x="14907" y="12990"/>
                  </a:lnTo>
                  <a:lnTo>
                    <a:pt x="15278" y="12371"/>
                  </a:lnTo>
                  <a:lnTo>
                    <a:pt x="15556" y="11753"/>
                  </a:lnTo>
                  <a:lnTo>
                    <a:pt x="15741" y="11134"/>
                  </a:lnTo>
                  <a:lnTo>
                    <a:pt x="15926" y="10515"/>
                  </a:lnTo>
                  <a:lnTo>
                    <a:pt x="16204" y="10309"/>
                  </a:lnTo>
                  <a:lnTo>
                    <a:pt x="16389" y="9691"/>
                  </a:lnTo>
                  <a:lnTo>
                    <a:pt x="16574" y="9072"/>
                  </a:lnTo>
                  <a:lnTo>
                    <a:pt x="16852" y="8454"/>
                  </a:lnTo>
                  <a:lnTo>
                    <a:pt x="17037" y="7835"/>
                  </a:lnTo>
                  <a:lnTo>
                    <a:pt x="17222" y="7216"/>
                  </a:lnTo>
                  <a:lnTo>
                    <a:pt x="17407" y="6804"/>
                  </a:lnTo>
                  <a:lnTo>
                    <a:pt x="17685" y="6392"/>
                  </a:lnTo>
                  <a:lnTo>
                    <a:pt x="17870" y="5979"/>
                  </a:lnTo>
                  <a:lnTo>
                    <a:pt x="18241" y="5361"/>
                  </a:lnTo>
                  <a:lnTo>
                    <a:pt x="18333" y="4742"/>
                  </a:lnTo>
                  <a:lnTo>
                    <a:pt x="18519" y="4330"/>
                  </a:lnTo>
                  <a:lnTo>
                    <a:pt x="18796" y="3918"/>
                  </a:lnTo>
                  <a:lnTo>
                    <a:pt x="18981" y="3505"/>
                  </a:lnTo>
                  <a:lnTo>
                    <a:pt x="19167" y="3299"/>
                  </a:lnTo>
                  <a:lnTo>
                    <a:pt x="19167" y="2680"/>
                  </a:lnTo>
                  <a:lnTo>
                    <a:pt x="19352" y="2268"/>
                  </a:lnTo>
                  <a:lnTo>
                    <a:pt x="19537" y="2062"/>
                  </a:lnTo>
                  <a:lnTo>
                    <a:pt x="19630" y="1443"/>
                  </a:lnTo>
                  <a:lnTo>
                    <a:pt x="19815" y="1443"/>
                  </a:lnTo>
                  <a:lnTo>
                    <a:pt x="19815" y="825"/>
                  </a:lnTo>
                  <a:lnTo>
                    <a:pt x="19907" y="825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57" name="Line 74"/>
            <p:cNvSpPr/>
            <p:nvPr/>
          </p:nvSpPr>
          <p:spPr>
            <a:xfrm flipV="1">
              <a:off x="967" y="3501"/>
              <a:ext cx="105" cy="2"/>
            </a:xfrm>
            <a:prstGeom prst="line">
              <a:avLst/>
            </a:prstGeom>
            <a:ln w="25400" cap="flat" cmpd="sng">
              <a:solidFill>
                <a:srgbClr val="FF3300"/>
              </a:solidFill>
              <a:prstDash val="solid"/>
              <a:headEnd type="none" w="med" len="sm"/>
              <a:tailEnd type="triangle" w="med" len="sm"/>
            </a:ln>
          </p:spPr>
        </p:sp>
        <p:sp>
          <p:nvSpPr>
            <p:cNvPr id="9258" name="Freeform 75"/>
            <p:cNvSpPr/>
            <p:nvPr/>
          </p:nvSpPr>
          <p:spPr>
            <a:xfrm>
              <a:off x="679" y="3726"/>
              <a:ext cx="71" cy="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19223"/>
                  </a:moveTo>
                  <a:lnTo>
                    <a:pt x="197" y="18641"/>
                  </a:lnTo>
                  <a:lnTo>
                    <a:pt x="493" y="17670"/>
                  </a:lnTo>
                  <a:lnTo>
                    <a:pt x="690" y="17087"/>
                  </a:lnTo>
                  <a:lnTo>
                    <a:pt x="887" y="16699"/>
                  </a:lnTo>
                  <a:lnTo>
                    <a:pt x="985" y="16117"/>
                  </a:lnTo>
                  <a:lnTo>
                    <a:pt x="1281" y="15146"/>
                  </a:lnTo>
                  <a:lnTo>
                    <a:pt x="1576" y="14951"/>
                  </a:lnTo>
                  <a:lnTo>
                    <a:pt x="1675" y="14369"/>
                  </a:lnTo>
                  <a:lnTo>
                    <a:pt x="1970" y="13592"/>
                  </a:lnTo>
                  <a:lnTo>
                    <a:pt x="2167" y="13010"/>
                  </a:lnTo>
                  <a:lnTo>
                    <a:pt x="2562" y="12427"/>
                  </a:lnTo>
                  <a:lnTo>
                    <a:pt x="2660" y="12039"/>
                  </a:lnTo>
                  <a:lnTo>
                    <a:pt x="2956" y="11262"/>
                  </a:lnTo>
                  <a:lnTo>
                    <a:pt x="3054" y="10680"/>
                  </a:lnTo>
                  <a:lnTo>
                    <a:pt x="3350" y="10291"/>
                  </a:lnTo>
                  <a:lnTo>
                    <a:pt x="3547" y="10097"/>
                  </a:lnTo>
                  <a:lnTo>
                    <a:pt x="3744" y="9515"/>
                  </a:lnTo>
                  <a:lnTo>
                    <a:pt x="4039" y="8932"/>
                  </a:lnTo>
                  <a:lnTo>
                    <a:pt x="4236" y="8544"/>
                  </a:lnTo>
                  <a:lnTo>
                    <a:pt x="4433" y="7961"/>
                  </a:lnTo>
                  <a:lnTo>
                    <a:pt x="4729" y="7573"/>
                  </a:lnTo>
                  <a:lnTo>
                    <a:pt x="4828" y="6990"/>
                  </a:lnTo>
                  <a:lnTo>
                    <a:pt x="5123" y="6602"/>
                  </a:lnTo>
                  <a:lnTo>
                    <a:pt x="5320" y="6019"/>
                  </a:lnTo>
                  <a:lnTo>
                    <a:pt x="5419" y="5631"/>
                  </a:lnTo>
                  <a:lnTo>
                    <a:pt x="5813" y="5243"/>
                  </a:lnTo>
                  <a:lnTo>
                    <a:pt x="5813" y="4660"/>
                  </a:lnTo>
                  <a:lnTo>
                    <a:pt x="6305" y="4078"/>
                  </a:lnTo>
                  <a:lnTo>
                    <a:pt x="6502" y="3883"/>
                  </a:lnTo>
                  <a:lnTo>
                    <a:pt x="6601" y="3301"/>
                  </a:lnTo>
                  <a:lnTo>
                    <a:pt x="6897" y="3301"/>
                  </a:lnTo>
                  <a:lnTo>
                    <a:pt x="7192" y="2718"/>
                  </a:lnTo>
                  <a:lnTo>
                    <a:pt x="7291" y="2524"/>
                  </a:lnTo>
                  <a:lnTo>
                    <a:pt x="7586" y="2136"/>
                  </a:lnTo>
                  <a:lnTo>
                    <a:pt x="7685" y="1942"/>
                  </a:lnTo>
                  <a:lnTo>
                    <a:pt x="7980" y="1942"/>
                  </a:lnTo>
                  <a:lnTo>
                    <a:pt x="8177" y="1359"/>
                  </a:lnTo>
                  <a:lnTo>
                    <a:pt x="8374" y="1359"/>
                  </a:lnTo>
                  <a:lnTo>
                    <a:pt x="8571" y="777"/>
                  </a:lnTo>
                  <a:lnTo>
                    <a:pt x="8768" y="777"/>
                  </a:lnTo>
                  <a:lnTo>
                    <a:pt x="8966" y="583"/>
                  </a:lnTo>
                  <a:lnTo>
                    <a:pt x="9163" y="583"/>
                  </a:lnTo>
                  <a:lnTo>
                    <a:pt x="9458" y="388"/>
                  </a:lnTo>
                  <a:lnTo>
                    <a:pt x="9557" y="388"/>
                  </a:lnTo>
                  <a:lnTo>
                    <a:pt x="9852" y="388"/>
                  </a:lnTo>
                  <a:lnTo>
                    <a:pt x="10148" y="0"/>
                  </a:lnTo>
                  <a:lnTo>
                    <a:pt x="10345" y="0"/>
                  </a:lnTo>
                  <a:lnTo>
                    <a:pt x="10640" y="0"/>
                  </a:lnTo>
                  <a:lnTo>
                    <a:pt x="10739" y="0"/>
                  </a:lnTo>
                  <a:lnTo>
                    <a:pt x="10936" y="388"/>
                  </a:lnTo>
                  <a:lnTo>
                    <a:pt x="11133" y="388"/>
                  </a:lnTo>
                  <a:lnTo>
                    <a:pt x="11429" y="583"/>
                  </a:lnTo>
                  <a:lnTo>
                    <a:pt x="11626" y="583"/>
                  </a:lnTo>
                  <a:lnTo>
                    <a:pt x="11823" y="777"/>
                  </a:lnTo>
                  <a:lnTo>
                    <a:pt x="12118" y="777"/>
                  </a:lnTo>
                  <a:lnTo>
                    <a:pt x="12217" y="1359"/>
                  </a:lnTo>
                  <a:lnTo>
                    <a:pt x="12414" y="1942"/>
                  </a:lnTo>
                  <a:lnTo>
                    <a:pt x="12808" y="1942"/>
                  </a:lnTo>
                  <a:lnTo>
                    <a:pt x="12906" y="2136"/>
                  </a:lnTo>
                  <a:lnTo>
                    <a:pt x="13202" y="2718"/>
                  </a:lnTo>
                  <a:lnTo>
                    <a:pt x="13498" y="3301"/>
                  </a:lnTo>
                  <a:lnTo>
                    <a:pt x="13596" y="3883"/>
                  </a:lnTo>
                  <a:lnTo>
                    <a:pt x="13793" y="3883"/>
                  </a:lnTo>
                  <a:lnTo>
                    <a:pt x="14187" y="4466"/>
                  </a:lnTo>
                  <a:lnTo>
                    <a:pt x="14384" y="5049"/>
                  </a:lnTo>
                  <a:lnTo>
                    <a:pt x="14581" y="5631"/>
                  </a:lnTo>
                  <a:lnTo>
                    <a:pt x="14877" y="6019"/>
                  </a:lnTo>
                  <a:lnTo>
                    <a:pt x="15074" y="6602"/>
                  </a:lnTo>
                  <a:lnTo>
                    <a:pt x="15271" y="7184"/>
                  </a:lnTo>
                  <a:lnTo>
                    <a:pt x="15468" y="7767"/>
                  </a:lnTo>
                  <a:lnTo>
                    <a:pt x="15764" y="8350"/>
                  </a:lnTo>
                  <a:lnTo>
                    <a:pt x="15961" y="8932"/>
                  </a:lnTo>
                  <a:lnTo>
                    <a:pt x="16256" y="9515"/>
                  </a:lnTo>
                  <a:lnTo>
                    <a:pt x="16355" y="10097"/>
                  </a:lnTo>
                  <a:lnTo>
                    <a:pt x="16650" y="10291"/>
                  </a:lnTo>
                  <a:lnTo>
                    <a:pt x="16749" y="10680"/>
                  </a:lnTo>
                  <a:lnTo>
                    <a:pt x="16946" y="11650"/>
                  </a:lnTo>
                  <a:lnTo>
                    <a:pt x="17143" y="12039"/>
                  </a:lnTo>
                  <a:lnTo>
                    <a:pt x="17340" y="12427"/>
                  </a:lnTo>
                  <a:lnTo>
                    <a:pt x="17635" y="13204"/>
                  </a:lnTo>
                  <a:lnTo>
                    <a:pt x="17734" y="13786"/>
                  </a:lnTo>
                  <a:lnTo>
                    <a:pt x="17931" y="14369"/>
                  </a:lnTo>
                  <a:lnTo>
                    <a:pt x="18128" y="14951"/>
                  </a:lnTo>
                  <a:lnTo>
                    <a:pt x="18424" y="15146"/>
                  </a:lnTo>
                  <a:lnTo>
                    <a:pt x="18522" y="15728"/>
                  </a:lnTo>
                  <a:lnTo>
                    <a:pt x="18818" y="16311"/>
                  </a:lnTo>
                  <a:lnTo>
                    <a:pt x="18916" y="16893"/>
                  </a:lnTo>
                  <a:lnTo>
                    <a:pt x="19113" y="17087"/>
                  </a:lnTo>
                  <a:lnTo>
                    <a:pt x="19212" y="17670"/>
                  </a:lnTo>
                  <a:lnTo>
                    <a:pt x="19310" y="18058"/>
                  </a:lnTo>
                  <a:lnTo>
                    <a:pt x="19507" y="18641"/>
                  </a:lnTo>
                  <a:lnTo>
                    <a:pt x="19606" y="18835"/>
                  </a:lnTo>
                  <a:lnTo>
                    <a:pt x="19704" y="19223"/>
                  </a:lnTo>
                  <a:lnTo>
                    <a:pt x="19901" y="19612"/>
                  </a:lnTo>
                  <a:lnTo>
                    <a:pt x="19901" y="19806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59" name="Freeform 76"/>
            <p:cNvSpPr/>
            <p:nvPr/>
          </p:nvSpPr>
          <p:spPr>
            <a:xfrm>
              <a:off x="750" y="3761"/>
              <a:ext cx="76" cy="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85" y="800"/>
                  </a:lnTo>
                  <a:lnTo>
                    <a:pt x="370" y="1400"/>
                  </a:lnTo>
                  <a:lnTo>
                    <a:pt x="556" y="2000"/>
                  </a:lnTo>
                  <a:lnTo>
                    <a:pt x="833" y="2600"/>
                  </a:lnTo>
                  <a:lnTo>
                    <a:pt x="926" y="3200"/>
                  </a:lnTo>
                  <a:lnTo>
                    <a:pt x="1204" y="4000"/>
                  </a:lnTo>
                  <a:lnTo>
                    <a:pt x="1389" y="4200"/>
                  </a:lnTo>
                  <a:lnTo>
                    <a:pt x="1481" y="5200"/>
                  </a:lnTo>
                  <a:lnTo>
                    <a:pt x="1759" y="5600"/>
                  </a:lnTo>
                  <a:lnTo>
                    <a:pt x="2130" y="6200"/>
                  </a:lnTo>
                  <a:lnTo>
                    <a:pt x="2130" y="7200"/>
                  </a:lnTo>
                  <a:lnTo>
                    <a:pt x="2500" y="7800"/>
                  </a:lnTo>
                  <a:lnTo>
                    <a:pt x="2685" y="8200"/>
                  </a:lnTo>
                  <a:lnTo>
                    <a:pt x="2778" y="8800"/>
                  </a:lnTo>
                  <a:lnTo>
                    <a:pt x="2963" y="9400"/>
                  </a:lnTo>
                  <a:lnTo>
                    <a:pt x="3148" y="10000"/>
                  </a:lnTo>
                  <a:lnTo>
                    <a:pt x="3426" y="10200"/>
                  </a:lnTo>
                  <a:lnTo>
                    <a:pt x="3519" y="10800"/>
                  </a:lnTo>
                  <a:lnTo>
                    <a:pt x="3796" y="11400"/>
                  </a:lnTo>
                  <a:lnTo>
                    <a:pt x="4074" y="11800"/>
                  </a:lnTo>
                  <a:lnTo>
                    <a:pt x="4167" y="12200"/>
                  </a:lnTo>
                  <a:lnTo>
                    <a:pt x="4352" y="12800"/>
                  </a:lnTo>
                  <a:lnTo>
                    <a:pt x="4537" y="13400"/>
                  </a:lnTo>
                  <a:lnTo>
                    <a:pt x="4722" y="13600"/>
                  </a:lnTo>
                  <a:lnTo>
                    <a:pt x="5000" y="14200"/>
                  </a:lnTo>
                  <a:lnTo>
                    <a:pt x="5093" y="14800"/>
                  </a:lnTo>
                  <a:lnTo>
                    <a:pt x="5370" y="15000"/>
                  </a:lnTo>
                  <a:lnTo>
                    <a:pt x="5556" y="15400"/>
                  </a:lnTo>
                  <a:lnTo>
                    <a:pt x="5741" y="16000"/>
                  </a:lnTo>
                  <a:lnTo>
                    <a:pt x="6111" y="16200"/>
                  </a:lnTo>
                  <a:lnTo>
                    <a:pt x="6296" y="16600"/>
                  </a:lnTo>
                  <a:lnTo>
                    <a:pt x="6389" y="17000"/>
                  </a:lnTo>
                  <a:lnTo>
                    <a:pt x="6667" y="17600"/>
                  </a:lnTo>
                  <a:lnTo>
                    <a:pt x="6852" y="17600"/>
                  </a:lnTo>
                  <a:lnTo>
                    <a:pt x="7037" y="18000"/>
                  </a:lnTo>
                  <a:lnTo>
                    <a:pt x="7315" y="18200"/>
                  </a:lnTo>
                  <a:lnTo>
                    <a:pt x="7407" y="18600"/>
                  </a:lnTo>
                  <a:lnTo>
                    <a:pt x="7685" y="18800"/>
                  </a:lnTo>
                  <a:lnTo>
                    <a:pt x="7963" y="19200"/>
                  </a:lnTo>
                  <a:lnTo>
                    <a:pt x="7963" y="19400"/>
                  </a:lnTo>
                  <a:lnTo>
                    <a:pt x="8241" y="19600"/>
                  </a:lnTo>
                  <a:lnTo>
                    <a:pt x="8426" y="19600"/>
                  </a:lnTo>
                  <a:lnTo>
                    <a:pt x="8611" y="19800"/>
                  </a:lnTo>
                  <a:lnTo>
                    <a:pt x="8889" y="19800"/>
                  </a:lnTo>
                  <a:lnTo>
                    <a:pt x="8981" y="19800"/>
                  </a:lnTo>
                  <a:lnTo>
                    <a:pt x="9259" y="19800"/>
                  </a:lnTo>
                  <a:lnTo>
                    <a:pt x="9444" y="19800"/>
                  </a:lnTo>
                  <a:lnTo>
                    <a:pt x="9630" y="19800"/>
                  </a:lnTo>
                  <a:lnTo>
                    <a:pt x="9907" y="19800"/>
                  </a:lnTo>
                  <a:lnTo>
                    <a:pt x="10185" y="19800"/>
                  </a:lnTo>
                  <a:lnTo>
                    <a:pt x="10370" y="19800"/>
                  </a:lnTo>
                  <a:lnTo>
                    <a:pt x="10648" y="19800"/>
                  </a:lnTo>
                  <a:lnTo>
                    <a:pt x="10741" y="19600"/>
                  </a:lnTo>
                  <a:lnTo>
                    <a:pt x="11019" y="19600"/>
                  </a:lnTo>
                  <a:lnTo>
                    <a:pt x="11296" y="19400"/>
                  </a:lnTo>
                  <a:lnTo>
                    <a:pt x="11574" y="19200"/>
                  </a:lnTo>
                  <a:lnTo>
                    <a:pt x="11852" y="18800"/>
                  </a:lnTo>
                  <a:lnTo>
                    <a:pt x="11944" y="18200"/>
                  </a:lnTo>
                  <a:lnTo>
                    <a:pt x="12130" y="18000"/>
                  </a:lnTo>
                  <a:lnTo>
                    <a:pt x="12500" y="17600"/>
                  </a:lnTo>
                  <a:lnTo>
                    <a:pt x="12685" y="17000"/>
                  </a:lnTo>
                  <a:lnTo>
                    <a:pt x="12963" y="16600"/>
                  </a:lnTo>
                  <a:lnTo>
                    <a:pt x="13241" y="16600"/>
                  </a:lnTo>
                  <a:lnTo>
                    <a:pt x="13426" y="16000"/>
                  </a:lnTo>
                  <a:lnTo>
                    <a:pt x="13704" y="15400"/>
                  </a:lnTo>
                  <a:lnTo>
                    <a:pt x="13981" y="14800"/>
                  </a:lnTo>
                  <a:lnTo>
                    <a:pt x="14259" y="14200"/>
                  </a:lnTo>
                  <a:lnTo>
                    <a:pt x="14537" y="13600"/>
                  </a:lnTo>
                  <a:lnTo>
                    <a:pt x="14815" y="13400"/>
                  </a:lnTo>
                  <a:lnTo>
                    <a:pt x="14907" y="12800"/>
                  </a:lnTo>
                  <a:lnTo>
                    <a:pt x="15278" y="12200"/>
                  </a:lnTo>
                  <a:lnTo>
                    <a:pt x="15556" y="11800"/>
                  </a:lnTo>
                  <a:lnTo>
                    <a:pt x="15741" y="10800"/>
                  </a:lnTo>
                  <a:lnTo>
                    <a:pt x="15926" y="10600"/>
                  </a:lnTo>
                  <a:lnTo>
                    <a:pt x="16204" y="10200"/>
                  </a:lnTo>
                  <a:lnTo>
                    <a:pt x="16389" y="9800"/>
                  </a:lnTo>
                  <a:lnTo>
                    <a:pt x="16574" y="9200"/>
                  </a:lnTo>
                  <a:lnTo>
                    <a:pt x="16852" y="8400"/>
                  </a:lnTo>
                  <a:lnTo>
                    <a:pt x="17037" y="8200"/>
                  </a:lnTo>
                  <a:lnTo>
                    <a:pt x="17222" y="7800"/>
                  </a:lnTo>
                  <a:lnTo>
                    <a:pt x="17407" y="7200"/>
                  </a:lnTo>
                  <a:lnTo>
                    <a:pt x="17685" y="6600"/>
                  </a:lnTo>
                  <a:lnTo>
                    <a:pt x="17870" y="6000"/>
                  </a:lnTo>
                  <a:lnTo>
                    <a:pt x="18241" y="5400"/>
                  </a:lnTo>
                  <a:lnTo>
                    <a:pt x="18333" y="4800"/>
                  </a:lnTo>
                  <a:lnTo>
                    <a:pt x="18519" y="4200"/>
                  </a:lnTo>
                  <a:lnTo>
                    <a:pt x="18796" y="4000"/>
                  </a:lnTo>
                  <a:lnTo>
                    <a:pt x="18981" y="3600"/>
                  </a:lnTo>
                  <a:lnTo>
                    <a:pt x="19167" y="3200"/>
                  </a:lnTo>
                  <a:lnTo>
                    <a:pt x="19167" y="2800"/>
                  </a:lnTo>
                  <a:lnTo>
                    <a:pt x="19352" y="2200"/>
                  </a:lnTo>
                  <a:lnTo>
                    <a:pt x="19537" y="2000"/>
                  </a:lnTo>
                  <a:lnTo>
                    <a:pt x="19630" y="2000"/>
                  </a:lnTo>
                  <a:lnTo>
                    <a:pt x="19815" y="1400"/>
                  </a:lnTo>
                  <a:lnTo>
                    <a:pt x="19815" y="800"/>
                  </a:lnTo>
                  <a:lnTo>
                    <a:pt x="19907" y="800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60" name="Freeform 77"/>
            <p:cNvSpPr/>
            <p:nvPr/>
          </p:nvSpPr>
          <p:spPr>
            <a:xfrm>
              <a:off x="828" y="3727"/>
              <a:ext cx="71" cy="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19200"/>
                  </a:moveTo>
                  <a:lnTo>
                    <a:pt x="197" y="18600"/>
                  </a:lnTo>
                  <a:lnTo>
                    <a:pt x="493" y="17600"/>
                  </a:lnTo>
                  <a:lnTo>
                    <a:pt x="690" y="17000"/>
                  </a:lnTo>
                  <a:lnTo>
                    <a:pt x="887" y="16800"/>
                  </a:lnTo>
                  <a:lnTo>
                    <a:pt x="985" y="16000"/>
                  </a:lnTo>
                  <a:lnTo>
                    <a:pt x="1281" y="15600"/>
                  </a:lnTo>
                  <a:lnTo>
                    <a:pt x="1576" y="15000"/>
                  </a:lnTo>
                  <a:lnTo>
                    <a:pt x="1675" y="14200"/>
                  </a:lnTo>
                  <a:lnTo>
                    <a:pt x="1970" y="13600"/>
                  </a:lnTo>
                  <a:lnTo>
                    <a:pt x="2167" y="13000"/>
                  </a:lnTo>
                  <a:lnTo>
                    <a:pt x="2562" y="12800"/>
                  </a:lnTo>
                  <a:lnTo>
                    <a:pt x="2660" y="12000"/>
                  </a:lnTo>
                  <a:lnTo>
                    <a:pt x="2956" y="11400"/>
                  </a:lnTo>
                  <a:lnTo>
                    <a:pt x="3054" y="10800"/>
                  </a:lnTo>
                  <a:lnTo>
                    <a:pt x="3350" y="10200"/>
                  </a:lnTo>
                  <a:lnTo>
                    <a:pt x="3547" y="10000"/>
                  </a:lnTo>
                  <a:lnTo>
                    <a:pt x="3744" y="9800"/>
                  </a:lnTo>
                  <a:lnTo>
                    <a:pt x="4039" y="9200"/>
                  </a:lnTo>
                  <a:lnTo>
                    <a:pt x="4236" y="8400"/>
                  </a:lnTo>
                  <a:lnTo>
                    <a:pt x="4433" y="8000"/>
                  </a:lnTo>
                  <a:lnTo>
                    <a:pt x="4729" y="7400"/>
                  </a:lnTo>
                  <a:lnTo>
                    <a:pt x="4828" y="6800"/>
                  </a:lnTo>
                  <a:lnTo>
                    <a:pt x="5123" y="6200"/>
                  </a:lnTo>
                  <a:lnTo>
                    <a:pt x="5320" y="5600"/>
                  </a:lnTo>
                  <a:lnTo>
                    <a:pt x="5419" y="5600"/>
                  </a:lnTo>
                  <a:lnTo>
                    <a:pt x="5813" y="5200"/>
                  </a:lnTo>
                  <a:lnTo>
                    <a:pt x="5813" y="4600"/>
                  </a:lnTo>
                  <a:lnTo>
                    <a:pt x="6305" y="4200"/>
                  </a:lnTo>
                  <a:lnTo>
                    <a:pt x="6502" y="4000"/>
                  </a:lnTo>
                  <a:lnTo>
                    <a:pt x="6601" y="3400"/>
                  </a:lnTo>
                  <a:lnTo>
                    <a:pt x="6897" y="3200"/>
                  </a:lnTo>
                  <a:lnTo>
                    <a:pt x="7192" y="2800"/>
                  </a:lnTo>
                  <a:lnTo>
                    <a:pt x="7291" y="2600"/>
                  </a:lnTo>
                  <a:lnTo>
                    <a:pt x="7586" y="2200"/>
                  </a:lnTo>
                  <a:lnTo>
                    <a:pt x="7685" y="2000"/>
                  </a:lnTo>
                  <a:lnTo>
                    <a:pt x="7980" y="2000"/>
                  </a:lnTo>
                  <a:lnTo>
                    <a:pt x="8177" y="1400"/>
                  </a:lnTo>
                  <a:lnTo>
                    <a:pt x="8374" y="800"/>
                  </a:lnTo>
                  <a:lnTo>
                    <a:pt x="8571" y="800"/>
                  </a:lnTo>
                  <a:lnTo>
                    <a:pt x="8768" y="800"/>
                  </a:lnTo>
                  <a:lnTo>
                    <a:pt x="8966" y="600"/>
                  </a:lnTo>
                  <a:lnTo>
                    <a:pt x="9163" y="600"/>
                  </a:lnTo>
                  <a:lnTo>
                    <a:pt x="9458" y="400"/>
                  </a:lnTo>
                  <a:lnTo>
                    <a:pt x="9557" y="400"/>
                  </a:lnTo>
                  <a:lnTo>
                    <a:pt x="9852" y="400"/>
                  </a:lnTo>
                  <a:lnTo>
                    <a:pt x="10148" y="0"/>
                  </a:lnTo>
                  <a:lnTo>
                    <a:pt x="10345" y="0"/>
                  </a:lnTo>
                  <a:lnTo>
                    <a:pt x="10640" y="0"/>
                  </a:lnTo>
                  <a:lnTo>
                    <a:pt x="10739" y="0"/>
                  </a:lnTo>
                  <a:lnTo>
                    <a:pt x="10936" y="400"/>
                  </a:lnTo>
                  <a:lnTo>
                    <a:pt x="11133" y="400"/>
                  </a:lnTo>
                  <a:lnTo>
                    <a:pt x="11429" y="600"/>
                  </a:lnTo>
                  <a:lnTo>
                    <a:pt x="11626" y="600"/>
                  </a:lnTo>
                  <a:lnTo>
                    <a:pt x="11823" y="800"/>
                  </a:lnTo>
                  <a:lnTo>
                    <a:pt x="12118" y="800"/>
                  </a:lnTo>
                  <a:lnTo>
                    <a:pt x="12217" y="1400"/>
                  </a:lnTo>
                  <a:lnTo>
                    <a:pt x="12414" y="2000"/>
                  </a:lnTo>
                  <a:lnTo>
                    <a:pt x="12808" y="2000"/>
                  </a:lnTo>
                  <a:lnTo>
                    <a:pt x="12906" y="2200"/>
                  </a:lnTo>
                  <a:lnTo>
                    <a:pt x="13202" y="2800"/>
                  </a:lnTo>
                  <a:lnTo>
                    <a:pt x="13498" y="3200"/>
                  </a:lnTo>
                  <a:lnTo>
                    <a:pt x="13596" y="3400"/>
                  </a:lnTo>
                  <a:lnTo>
                    <a:pt x="13793" y="4000"/>
                  </a:lnTo>
                  <a:lnTo>
                    <a:pt x="14187" y="4600"/>
                  </a:lnTo>
                  <a:lnTo>
                    <a:pt x="14384" y="5200"/>
                  </a:lnTo>
                  <a:lnTo>
                    <a:pt x="14581" y="5600"/>
                  </a:lnTo>
                  <a:lnTo>
                    <a:pt x="14877" y="6200"/>
                  </a:lnTo>
                  <a:lnTo>
                    <a:pt x="15074" y="6800"/>
                  </a:lnTo>
                  <a:lnTo>
                    <a:pt x="15271" y="7200"/>
                  </a:lnTo>
                  <a:lnTo>
                    <a:pt x="15468" y="7800"/>
                  </a:lnTo>
                  <a:lnTo>
                    <a:pt x="15764" y="8400"/>
                  </a:lnTo>
                  <a:lnTo>
                    <a:pt x="15961" y="9200"/>
                  </a:lnTo>
                  <a:lnTo>
                    <a:pt x="16256" y="9800"/>
                  </a:lnTo>
                  <a:lnTo>
                    <a:pt x="16355" y="10000"/>
                  </a:lnTo>
                  <a:lnTo>
                    <a:pt x="16650" y="10200"/>
                  </a:lnTo>
                  <a:lnTo>
                    <a:pt x="16749" y="10800"/>
                  </a:lnTo>
                  <a:lnTo>
                    <a:pt x="16946" y="11800"/>
                  </a:lnTo>
                  <a:lnTo>
                    <a:pt x="17143" y="12200"/>
                  </a:lnTo>
                  <a:lnTo>
                    <a:pt x="17340" y="12800"/>
                  </a:lnTo>
                  <a:lnTo>
                    <a:pt x="17635" y="13000"/>
                  </a:lnTo>
                  <a:lnTo>
                    <a:pt x="17734" y="13600"/>
                  </a:lnTo>
                  <a:lnTo>
                    <a:pt x="17931" y="14600"/>
                  </a:lnTo>
                  <a:lnTo>
                    <a:pt x="18128" y="15000"/>
                  </a:lnTo>
                  <a:lnTo>
                    <a:pt x="18424" y="15600"/>
                  </a:lnTo>
                  <a:lnTo>
                    <a:pt x="18522" y="16000"/>
                  </a:lnTo>
                  <a:lnTo>
                    <a:pt x="18818" y="16600"/>
                  </a:lnTo>
                  <a:lnTo>
                    <a:pt x="18916" y="16800"/>
                  </a:lnTo>
                  <a:lnTo>
                    <a:pt x="19113" y="17000"/>
                  </a:lnTo>
                  <a:lnTo>
                    <a:pt x="19212" y="17600"/>
                  </a:lnTo>
                  <a:lnTo>
                    <a:pt x="19310" y="18200"/>
                  </a:lnTo>
                  <a:lnTo>
                    <a:pt x="19507" y="18600"/>
                  </a:lnTo>
                  <a:lnTo>
                    <a:pt x="19606" y="18800"/>
                  </a:lnTo>
                  <a:lnTo>
                    <a:pt x="19704" y="19400"/>
                  </a:lnTo>
                  <a:lnTo>
                    <a:pt x="19901" y="19600"/>
                  </a:lnTo>
                  <a:lnTo>
                    <a:pt x="19901" y="19800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61" name="Freeform 78"/>
            <p:cNvSpPr/>
            <p:nvPr/>
          </p:nvSpPr>
          <p:spPr>
            <a:xfrm>
              <a:off x="899" y="3761"/>
              <a:ext cx="76" cy="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85" y="825"/>
                  </a:lnTo>
                  <a:lnTo>
                    <a:pt x="370" y="1443"/>
                  </a:lnTo>
                  <a:lnTo>
                    <a:pt x="556" y="2062"/>
                  </a:lnTo>
                  <a:lnTo>
                    <a:pt x="833" y="2680"/>
                  </a:lnTo>
                  <a:lnTo>
                    <a:pt x="926" y="3299"/>
                  </a:lnTo>
                  <a:lnTo>
                    <a:pt x="1204" y="3918"/>
                  </a:lnTo>
                  <a:lnTo>
                    <a:pt x="1389" y="4330"/>
                  </a:lnTo>
                  <a:lnTo>
                    <a:pt x="1481" y="4948"/>
                  </a:lnTo>
                  <a:lnTo>
                    <a:pt x="1759" y="5567"/>
                  </a:lnTo>
                  <a:lnTo>
                    <a:pt x="2130" y="6392"/>
                  </a:lnTo>
                  <a:lnTo>
                    <a:pt x="2130" y="6804"/>
                  </a:lnTo>
                  <a:lnTo>
                    <a:pt x="2500" y="7216"/>
                  </a:lnTo>
                  <a:lnTo>
                    <a:pt x="2685" y="7835"/>
                  </a:lnTo>
                  <a:lnTo>
                    <a:pt x="2778" y="8454"/>
                  </a:lnTo>
                  <a:lnTo>
                    <a:pt x="2963" y="9278"/>
                  </a:lnTo>
                  <a:lnTo>
                    <a:pt x="3148" y="9691"/>
                  </a:lnTo>
                  <a:lnTo>
                    <a:pt x="3426" y="10309"/>
                  </a:lnTo>
                  <a:lnTo>
                    <a:pt x="3519" y="10928"/>
                  </a:lnTo>
                  <a:lnTo>
                    <a:pt x="3796" y="11134"/>
                  </a:lnTo>
                  <a:lnTo>
                    <a:pt x="4074" y="11753"/>
                  </a:lnTo>
                  <a:lnTo>
                    <a:pt x="4167" y="12371"/>
                  </a:lnTo>
                  <a:lnTo>
                    <a:pt x="4352" y="12990"/>
                  </a:lnTo>
                  <a:lnTo>
                    <a:pt x="4537" y="13196"/>
                  </a:lnTo>
                  <a:lnTo>
                    <a:pt x="4722" y="13814"/>
                  </a:lnTo>
                  <a:lnTo>
                    <a:pt x="5000" y="14021"/>
                  </a:lnTo>
                  <a:lnTo>
                    <a:pt x="5093" y="14639"/>
                  </a:lnTo>
                  <a:lnTo>
                    <a:pt x="5370" y="14845"/>
                  </a:lnTo>
                  <a:lnTo>
                    <a:pt x="5556" y="15464"/>
                  </a:lnTo>
                  <a:lnTo>
                    <a:pt x="5741" y="15876"/>
                  </a:lnTo>
                  <a:lnTo>
                    <a:pt x="6111" y="16495"/>
                  </a:lnTo>
                  <a:lnTo>
                    <a:pt x="6296" y="16701"/>
                  </a:lnTo>
                  <a:lnTo>
                    <a:pt x="6389" y="16907"/>
                  </a:lnTo>
                  <a:lnTo>
                    <a:pt x="6667" y="17526"/>
                  </a:lnTo>
                  <a:lnTo>
                    <a:pt x="6852" y="17526"/>
                  </a:lnTo>
                  <a:lnTo>
                    <a:pt x="7037" y="17938"/>
                  </a:lnTo>
                  <a:lnTo>
                    <a:pt x="7315" y="18144"/>
                  </a:lnTo>
                  <a:lnTo>
                    <a:pt x="7407" y="18557"/>
                  </a:lnTo>
                  <a:lnTo>
                    <a:pt x="7685" y="18763"/>
                  </a:lnTo>
                  <a:lnTo>
                    <a:pt x="7963" y="19175"/>
                  </a:lnTo>
                  <a:lnTo>
                    <a:pt x="7963" y="19381"/>
                  </a:lnTo>
                  <a:lnTo>
                    <a:pt x="8241" y="19588"/>
                  </a:lnTo>
                  <a:lnTo>
                    <a:pt x="8426" y="19588"/>
                  </a:lnTo>
                  <a:lnTo>
                    <a:pt x="8611" y="19794"/>
                  </a:lnTo>
                  <a:lnTo>
                    <a:pt x="8889" y="19794"/>
                  </a:lnTo>
                  <a:lnTo>
                    <a:pt x="8981" y="19794"/>
                  </a:lnTo>
                  <a:lnTo>
                    <a:pt x="9259" y="19794"/>
                  </a:lnTo>
                  <a:lnTo>
                    <a:pt x="9444" y="19794"/>
                  </a:lnTo>
                  <a:lnTo>
                    <a:pt x="9630" y="19794"/>
                  </a:lnTo>
                  <a:lnTo>
                    <a:pt x="9907" y="19794"/>
                  </a:lnTo>
                  <a:lnTo>
                    <a:pt x="10185" y="19794"/>
                  </a:lnTo>
                  <a:lnTo>
                    <a:pt x="10370" y="19794"/>
                  </a:lnTo>
                  <a:lnTo>
                    <a:pt x="10648" y="19794"/>
                  </a:lnTo>
                  <a:lnTo>
                    <a:pt x="10741" y="19588"/>
                  </a:lnTo>
                  <a:lnTo>
                    <a:pt x="11019" y="19588"/>
                  </a:lnTo>
                  <a:lnTo>
                    <a:pt x="11296" y="19381"/>
                  </a:lnTo>
                  <a:lnTo>
                    <a:pt x="11574" y="19175"/>
                  </a:lnTo>
                  <a:lnTo>
                    <a:pt x="11852" y="18763"/>
                  </a:lnTo>
                  <a:lnTo>
                    <a:pt x="11944" y="18557"/>
                  </a:lnTo>
                  <a:lnTo>
                    <a:pt x="12130" y="17938"/>
                  </a:lnTo>
                  <a:lnTo>
                    <a:pt x="12500" y="17526"/>
                  </a:lnTo>
                  <a:lnTo>
                    <a:pt x="12685" y="16907"/>
                  </a:lnTo>
                  <a:lnTo>
                    <a:pt x="12963" y="16907"/>
                  </a:lnTo>
                  <a:lnTo>
                    <a:pt x="13241" y="16495"/>
                  </a:lnTo>
                  <a:lnTo>
                    <a:pt x="13426" y="15876"/>
                  </a:lnTo>
                  <a:lnTo>
                    <a:pt x="13704" y="15464"/>
                  </a:lnTo>
                  <a:lnTo>
                    <a:pt x="13981" y="14845"/>
                  </a:lnTo>
                  <a:lnTo>
                    <a:pt x="14259" y="14639"/>
                  </a:lnTo>
                  <a:lnTo>
                    <a:pt x="14537" y="14021"/>
                  </a:lnTo>
                  <a:lnTo>
                    <a:pt x="14815" y="13608"/>
                  </a:lnTo>
                  <a:lnTo>
                    <a:pt x="14907" y="12990"/>
                  </a:lnTo>
                  <a:lnTo>
                    <a:pt x="15278" y="12371"/>
                  </a:lnTo>
                  <a:lnTo>
                    <a:pt x="15556" y="11753"/>
                  </a:lnTo>
                  <a:lnTo>
                    <a:pt x="15741" y="11134"/>
                  </a:lnTo>
                  <a:lnTo>
                    <a:pt x="15926" y="10515"/>
                  </a:lnTo>
                  <a:lnTo>
                    <a:pt x="16204" y="10309"/>
                  </a:lnTo>
                  <a:lnTo>
                    <a:pt x="16389" y="9691"/>
                  </a:lnTo>
                  <a:lnTo>
                    <a:pt x="16574" y="9072"/>
                  </a:lnTo>
                  <a:lnTo>
                    <a:pt x="16852" y="8454"/>
                  </a:lnTo>
                  <a:lnTo>
                    <a:pt x="17037" y="7835"/>
                  </a:lnTo>
                  <a:lnTo>
                    <a:pt x="17222" y="7216"/>
                  </a:lnTo>
                  <a:lnTo>
                    <a:pt x="17407" y="6804"/>
                  </a:lnTo>
                  <a:lnTo>
                    <a:pt x="17685" y="6392"/>
                  </a:lnTo>
                  <a:lnTo>
                    <a:pt x="17870" y="5979"/>
                  </a:lnTo>
                  <a:lnTo>
                    <a:pt x="18241" y="5361"/>
                  </a:lnTo>
                  <a:lnTo>
                    <a:pt x="18333" y="4742"/>
                  </a:lnTo>
                  <a:lnTo>
                    <a:pt x="18519" y="4330"/>
                  </a:lnTo>
                  <a:lnTo>
                    <a:pt x="18796" y="3918"/>
                  </a:lnTo>
                  <a:lnTo>
                    <a:pt x="18981" y="3505"/>
                  </a:lnTo>
                  <a:lnTo>
                    <a:pt x="19167" y="3299"/>
                  </a:lnTo>
                  <a:lnTo>
                    <a:pt x="19167" y="2680"/>
                  </a:lnTo>
                  <a:lnTo>
                    <a:pt x="19352" y="2268"/>
                  </a:lnTo>
                  <a:lnTo>
                    <a:pt x="19537" y="2062"/>
                  </a:lnTo>
                  <a:lnTo>
                    <a:pt x="19630" y="1443"/>
                  </a:lnTo>
                  <a:lnTo>
                    <a:pt x="19815" y="1443"/>
                  </a:lnTo>
                  <a:lnTo>
                    <a:pt x="19815" y="825"/>
                  </a:lnTo>
                  <a:lnTo>
                    <a:pt x="19907" y="825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62" name="Line 79"/>
            <p:cNvSpPr/>
            <p:nvPr/>
          </p:nvSpPr>
          <p:spPr>
            <a:xfrm flipV="1">
              <a:off x="974" y="3756"/>
              <a:ext cx="105" cy="2"/>
            </a:xfrm>
            <a:prstGeom prst="line">
              <a:avLst/>
            </a:prstGeom>
            <a:ln w="25400" cap="flat" cmpd="sng">
              <a:solidFill>
                <a:srgbClr val="FF3300"/>
              </a:solidFill>
              <a:prstDash val="solid"/>
              <a:headEnd type="none" w="med" len="sm"/>
              <a:tailEnd type="triangle" w="med" len="sm"/>
            </a:ln>
          </p:spPr>
        </p:sp>
      </p:grpSp>
      <p:grpSp>
        <p:nvGrpSpPr>
          <p:cNvPr id="385104" name="Group 80"/>
          <p:cNvGrpSpPr/>
          <p:nvPr/>
        </p:nvGrpSpPr>
        <p:grpSpPr>
          <a:xfrm rot="-7388661">
            <a:off x="439738" y="1081088"/>
            <a:ext cx="615950" cy="127000"/>
            <a:chOff x="1248" y="1392"/>
            <a:chExt cx="388" cy="80"/>
          </a:xfrm>
        </p:grpSpPr>
        <p:sp>
          <p:nvSpPr>
            <p:cNvPr id="9248" name="Freeform 81"/>
            <p:cNvSpPr/>
            <p:nvPr/>
          </p:nvSpPr>
          <p:spPr>
            <a:xfrm>
              <a:off x="1248" y="1392"/>
              <a:ext cx="69" cy="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19223"/>
                  </a:moveTo>
                  <a:lnTo>
                    <a:pt x="197" y="18641"/>
                  </a:lnTo>
                  <a:lnTo>
                    <a:pt x="493" y="17670"/>
                  </a:lnTo>
                  <a:lnTo>
                    <a:pt x="690" y="17087"/>
                  </a:lnTo>
                  <a:lnTo>
                    <a:pt x="887" y="16699"/>
                  </a:lnTo>
                  <a:lnTo>
                    <a:pt x="985" y="16117"/>
                  </a:lnTo>
                  <a:lnTo>
                    <a:pt x="1281" y="15146"/>
                  </a:lnTo>
                  <a:lnTo>
                    <a:pt x="1576" y="14951"/>
                  </a:lnTo>
                  <a:lnTo>
                    <a:pt x="1675" y="14369"/>
                  </a:lnTo>
                  <a:lnTo>
                    <a:pt x="1970" y="13592"/>
                  </a:lnTo>
                  <a:lnTo>
                    <a:pt x="2167" y="13010"/>
                  </a:lnTo>
                  <a:lnTo>
                    <a:pt x="2562" y="12427"/>
                  </a:lnTo>
                  <a:lnTo>
                    <a:pt x="2660" y="12039"/>
                  </a:lnTo>
                  <a:lnTo>
                    <a:pt x="2956" y="11262"/>
                  </a:lnTo>
                  <a:lnTo>
                    <a:pt x="3054" y="10680"/>
                  </a:lnTo>
                  <a:lnTo>
                    <a:pt x="3350" y="10291"/>
                  </a:lnTo>
                  <a:lnTo>
                    <a:pt x="3547" y="10097"/>
                  </a:lnTo>
                  <a:lnTo>
                    <a:pt x="3744" y="9515"/>
                  </a:lnTo>
                  <a:lnTo>
                    <a:pt x="4039" y="8932"/>
                  </a:lnTo>
                  <a:lnTo>
                    <a:pt x="4236" y="8544"/>
                  </a:lnTo>
                  <a:lnTo>
                    <a:pt x="4433" y="7961"/>
                  </a:lnTo>
                  <a:lnTo>
                    <a:pt x="4729" y="7573"/>
                  </a:lnTo>
                  <a:lnTo>
                    <a:pt x="4828" y="6990"/>
                  </a:lnTo>
                  <a:lnTo>
                    <a:pt x="5123" y="6602"/>
                  </a:lnTo>
                  <a:lnTo>
                    <a:pt x="5320" y="6019"/>
                  </a:lnTo>
                  <a:lnTo>
                    <a:pt x="5419" y="5631"/>
                  </a:lnTo>
                  <a:lnTo>
                    <a:pt x="5813" y="5243"/>
                  </a:lnTo>
                  <a:lnTo>
                    <a:pt x="5813" y="4660"/>
                  </a:lnTo>
                  <a:lnTo>
                    <a:pt x="6305" y="4078"/>
                  </a:lnTo>
                  <a:lnTo>
                    <a:pt x="6502" y="3883"/>
                  </a:lnTo>
                  <a:lnTo>
                    <a:pt x="6601" y="3301"/>
                  </a:lnTo>
                  <a:lnTo>
                    <a:pt x="6897" y="3301"/>
                  </a:lnTo>
                  <a:lnTo>
                    <a:pt x="7192" y="2718"/>
                  </a:lnTo>
                  <a:lnTo>
                    <a:pt x="7291" y="2524"/>
                  </a:lnTo>
                  <a:lnTo>
                    <a:pt x="7586" y="2136"/>
                  </a:lnTo>
                  <a:lnTo>
                    <a:pt x="7685" y="1942"/>
                  </a:lnTo>
                  <a:lnTo>
                    <a:pt x="7980" y="1942"/>
                  </a:lnTo>
                  <a:lnTo>
                    <a:pt x="8177" y="1359"/>
                  </a:lnTo>
                  <a:lnTo>
                    <a:pt x="8374" y="1359"/>
                  </a:lnTo>
                  <a:lnTo>
                    <a:pt x="8571" y="777"/>
                  </a:lnTo>
                  <a:lnTo>
                    <a:pt x="8768" y="777"/>
                  </a:lnTo>
                  <a:lnTo>
                    <a:pt x="8966" y="583"/>
                  </a:lnTo>
                  <a:lnTo>
                    <a:pt x="9163" y="583"/>
                  </a:lnTo>
                  <a:lnTo>
                    <a:pt x="9458" y="388"/>
                  </a:lnTo>
                  <a:lnTo>
                    <a:pt x="9557" y="388"/>
                  </a:lnTo>
                  <a:lnTo>
                    <a:pt x="9852" y="388"/>
                  </a:lnTo>
                  <a:lnTo>
                    <a:pt x="10148" y="0"/>
                  </a:lnTo>
                  <a:lnTo>
                    <a:pt x="10345" y="0"/>
                  </a:lnTo>
                  <a:lnTo>
                    <a:pt x="10640" y="0"/>
                  </a:lnTo>
                  <a:lnTo>
                    <a:pt x="10739" y="0"/>
                  </a:lnTo>
                  <a:lnTo>
                    <a:pt x="10936" y="388"/>
                  </a:lnTo>
                  <a:lnTo>
                    <a:pt x="11133" y="388"/>
                  </a:lnTo>
                  <a:lnTo>
                    <a:pt x="11429" y="583"/>
                  </a:lnTo>
                  <a:lnTo>
                    <a:pt x="11626" y="583"/>
                  </a:lnTo>
                  <a:lnTo>
                    <a:pt x="11823" y="777"/>
                  </a:lnTo>
                  <a:lnTo>
                    <a:pt x="12118" y="777"/>
                  </a:lnTo>
                  <a:lnTo>
                    <a:pt x="12217" y="1359"/>
                  </a:lnTo>
                  <a:lnTo>
                    <a:pt x="12414" y="1942"/>
                  </a:lnTo>
                  <a:lnTo>
                    <a:pt x="12808" y="1942"/>
                  </a:lnTo>
                  <a:lnTo>
                    <a:pt x="12906" y="2136"/>
                  </a:lnTo>
                  <a:lnTo>
                    <a:pt x="13202" y="2718"/>
                  </a:lnTo>
                  <a:lnTo>
                    <a:pt x="13498" y="3301"/>
                  </a:lnTo>
                  <a:lnTo>
                    <a:pt x="13596" y="3883"/>
                  </a:lnTo>
                  <a:lnTo>
                    <a:pt x="13793" y="3883"/>
                  </a:lnTo>
                  <a:lnTo>
                    <a:pt x="14187" y="4466"/>
                  </a:lnTo>
                  <a:lnTo>
                    <a:pt x="14384" y="5049"/>
                  </a:lnTo>
                  <a:lnTo>
                    <a:pt x="14581" y="5631"/>
                  </a:lnTo>
                  <a:lnTo>
                    <a:pt x="14877" y="6019"/>
                  </a:lnTo>
                  <a:lnTo>
                    <a:pt x="15074" y="6602"/>
                  </a:lnTo>
                  <a:lnTo>
                    <a:pt x="15271" y="7184"/>
                  </a:lnTo>
                  <a:lnTo>
                    <a:pt x="15468" y="7767"/>
                  </a:lnTo>
                  <a:lnTo>
                    <a:pt x="15764" y="8350"/>
                  </a:lnTo>
                  <a:lnTo>
                    <a:pt x="15961" y="8932"/>
                  </a:lnTo>
                  <a:lnTo>
                    <a:pt x="16256" y="9515"/>
                  </a:lnTo>
                  <a:lnTo>
                    <a:pt x="16355" y="10097"/>
                  </a:lnTo>
                  <a:lnTo>
                    <a:pt x="16650" y="10291"/>
                  </a:lnTo>
                  <a:lnTo>
                    <a:pt x="16749" y="10680"/>
                  </a:lnTo>
                  <a:lnTo>
                    <a:pt x="16946" y="11650"/>
                  </a:lnTo>
                  <a:lnTo>
                    <a:pt x="17143" y="12039"/>
                  </a:lnTo>
                  <a:lnTo>
                    <a:pt x="17340" y="12427"/>
                  </a:lnTo>
                  <a:lnTo>
                    <a:pt x="17635" y="13204"/>
                  </a:lnTo>
                  <a:lnTo>
                    <a:pt x="17734" y="13786"/>
                  </a:lnTo>
                  <a:lnTo>
                    <a:pt x="17931" y="14369"/>
                  </a:lnTo>
                  <a:lnTo>
                    <a:pt x="18128" y="14951"/>
                  </a:lnTo>
                  <a:lnTo>
                    <a:pt x="18424" y="15146"/>
                  </a:lnTo>
                  <a:lnTo>
                    <a:pt x="18522" y="15728"/>
                  </a:lnTo>
                  <a:lnTo>
                    <a:pt x="18818" y="16311"/>
                  </a:lnTo>
                  <a:lnTo>
                    <a:pt x="18916" y="16893"/>
                  </a:lnTo>
                  <a:lnTo>
                    <a:pt x="19113" y="17087"/>
                  </a:lnTo>
                  <a:lnTo>
                    <a:pt x="19212" y="17670"/>
                  </a:lnTo>
                  <a:lnTo>
                    <a:pt x="19310" y="18058"/>
                  </a:lnTo>
                  <a:lnTo>
                    <a:pt x="19507" y="18641"/>
                  </a:lnTo>
                  <a:lnTo>
                    <a:pt x="19606" y="18835"/>
                  </a:lnTo>
                  <a:lnTo>
                    <a:pt x="19704" y="19223"/>
                  </a:lnTo>
                  <a:lnTo>
                    <a:pt x="19901" y="19612"/>
                  </a:lnTo>
                  <a:lnTo>
                    <a:pt x="19901" y="19806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9" name="Freeform 82"/>
            <p:cNvSpPr/>
            <p:nvPr/>
          </p:nvSpPr>
          <p:spPr>
            <a:xfrm>
              <a:off x="1317" y="1432"/>
              <a:ext cx="74" cy="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85" y="800"/>
                  </a:lnTo>
                  <a:lnTo>
                    <a:pt x="370" y="1400"/>
                  </a:lnTo>
                  <a:lnTo>
                    <a:pt x="556" y="2000"/>
                  </a:lnTo>
                  <a:lnTo>
                    <a:pt x="833" y="2600"/>
                  </a:lnTo>
                  <a:lnTo>
                    <a:pt x="926" y="3200"/>
                  </a:lnTo>
                  <a:lnTo>
                    <a:pt x="1204" y="4000"/>
                  </a:lnTo>
                  <a:lnTo>
                    <a:pt x="1389" y="4200"/>
                  </a:lnTo>
                  <a:lnTo>
                    <a:pt x="1481" y="5200"/>
                  </a:lnTo>
                  <a:lnTo>
                    <a:pt x="1759" y="5600"/>
                  </a:lnTo>
                  <a:lnTo>
                    <a:pt x="2130" y="6200"/>
                  </a:lnTo>
                  <a:lnTo>
                    <a:pt x="2130" y="7200"/>
                  </a:lnTo>
                  <a:lnTo>
                    <a:pt x="2500" y="7800"/>
                  </a:lnTo>
                  <a:lnTo>
                    <a:pt x="2685" y="8200"/>
                  </a:lnTo>
                  <a:lnTo>
                    <a:pt x="2778" y="8800"/>
                  </a:lnTo>
                  <a:lnTo>
                    <a:pt x="2963" y="9400"/>
                  </a:lnTo>
                  <a:lnTo>
                    <a:pt x="3148" y="10000"/>
                  </a:lnTo>
                  <a:lnTo>
                    <a:pt x="3426" y="10200"/>
                  </a:lnTo>
                  <a:lnTo>
                    <a:pt x="3519" y="10800"/>
                  </a:lnTo>
                  <a:lnTo>
                    <a:pt x="3796" y="11400"/>
                  </a:lnTo>
                  <a:lnTo>
                    <a:pt x="4074" y="11800"/>
                  </a:lnTo>
                  <a:lnTo>
                    <a:pt x="4167" y="12200"/>
                  </a:lnTo>
                  <a:lnTo>
                    <a:pt x="4352" y="12800"/>
                  </a:lnTo>
                  <a:lnTo>
                    <a:pt x="4537" y="13400"/>
                  </a:lnTo>
                  <a:lnTo>
                    <a:pt x="4722" y="13600"/>
                  </a:lnTo>
                  <a:lnTo>
                    <a:pt x="5000" y="14200"/>
                  </a:lnTo>
                  <a:lnTo>
                    <a:pt x="5093" y="14800"/>
                  </a:lnTo>
                  <a:lnTo>
                    <a:pt x="5370" y="15000"/>
                  </a:lnTo>
                  <a:lnTo>
                    <a:pt x="5556" y="15400"/>
                  </a:lnTo>
                  <a:lnTo>
                    <a:pt x="5741" y="16000"/>
                  </a:lnTo>
                  <a:lnTo>
                    <a:pt x="6111" y="16200"/>
                  </a:lnTo>
                  <a:lnTo>
                    <a:pt x="6296" y="16600"/>
                  </a:lnTo>
                  <a:lnTo>
                    <a:pt x="6389" y="17000"/>
                  </a:lnTo>
                  <a:lnTo>
                    <a:pt x="6667" y="17600"/>
                  </a:lnTo>
                  <a:lnTo>
                    <a:pt x="6852" y="17600"/>
                  </a:lnTo>
                  <a:lnTo>
                    <a:pt x="7037" y="18000"/>
                  </a:lnTo>
                  <a:lnTo>
                    <a:pt x="7315" y="18200"/>
                  </a:lnTo>
                  <a:lnTo>
                    <a:pt x="7407" y="18600"/>
                  </a:lnTo>
                  <a:lnTo>
                    <a:pt x="7685" y="18800"/>
                  </a:lnTo>
                  <a:lnTo>
                    <a:pt x="7963" y="19200"/>
                  </a:lnTo>
                  <a:lnTo>
                    <a:pt x="7963" y="19400"/>
                  </a:lnTo>
                  <a:lnTo>
                    <a:pt x="8241" y="19600"/>
                  </a:lnTo>
                  <a:lnTo>
                    <a:pt x="8426" y="19600"/>
                  </a:lnTo>
                  <a:lnTo>
                    <a:pt x="8611" y="19800"/>
                  </a:lnTo>
                  <a:lnTo>
                    <a:pt x="8889" y="19800"/>
                  </a:lnTo>
                  <a:lnTo>
                    <a:pt x="8981" y="19800"/>
                  </a:lnTo>
                  <a:lnTo>
                    <a:pt x="9259" y="19800"/>
                  </a:lnTo>
                  <a:lnTo>
                    <a:pt x="9444" y="19800"/>
                  </a:lnTo>
                  <a:lnTo>
                    <a:pt x="9630" y="19800"/>
                  </a:lnTo>
                  <a:lnTo>
                    <a:pt x="9907" y="19800"/>
                  </a:lnTo>
                  <a:lnTo>
                    <a:pt x="10185" y="19800"/>
                  </a:lnTo>
                  <a:lnTo>
                    <a:pt x="10370" y="19800"/>
                  </a:lnTo>
                  <a:lnTo>
                    <a:pt x="10648" y="19800"/>
                  </a:lnTo>
                  <a:lnTo>
                    <a:pt x="10741" y="19600"/>
                  </a:lnTo>
                  <a:lnTo>
                    <a:pt x="11019" y="19600"/>
                  </a:lnTo>
                  <a:lnTo>
                    <a:pt x="11296" y="19400"/>
                  </a:lnTo>
                  <a:lnTo>
                    <a:pt x="11574" y="19200"/>
                  </a:lnTo>
                  <a:lnTo>
                    <a:pt x="11852" y="18800"/>
                  </a:lnTo>
                  <a:lnTo>
                    <a:pt x="11944" y="18200"/>
                  </a:lnTo>
                  <a:lnTo>
                    <a:pt x="12130" y="18000"/>
                  </a:lnTo>
                  <a:lnTo>
                    <a:pt x="12500" y="17600"/>
                  </a:lnTo>
                  <a:lnTo>
                    <a:pt x="12685" y="17000"/>
                  </a:lnTo>
                  <a:lnTo>
                    <a:pt x="12963" y="16600"/>
                  </a:lnTo>
                  <a:lnTo>
                    <a:pt x="13241" y="16600"/>
                  </a:lnTo>
                  <a:lnTo>
                    <a:pt x="13426" y="16000"/>
                  </a:lnTo>
                  <a:lnTo>
                    <a:pt x="13704" y="15400"/>
                  </a:lnTo>
                  <a:lnTo>
                    <a:pt x="13981" y="14800"/>
                  </a:lnTo>
                  <a:lnTo>
                    <a:pt x="14259" y="14200"/>
                  </a:lnTo>
                  <a:lnTo>
                    <a:pt x="14537" y="13600"/>
                  </a:lnTo>
                  <a:lnTo>
                    <a:pt x="14815" y="13400"/>
                  </a:lnTo>
                  <a:lnTo>
                    <a:pt x="14907" y="12800"/>
                  </a:lnTo>
                  <a:lnTo>
                    <a:pt x="15278" y="12200"/>
                  </a:lnTo>
                  <a:lnTo>
                    <a:pt x="15556" y="11800"/>
                  </a:lnTo>
                  <a:lnTo>
                    <a:pt x="15741" y="10800"/>
                  </a:lnTo>
                  <a:lnTo>
                    <a:pt x="15926" y="10600"/>
                  </a:lnTo>
                  <a:lnTo>
                    <a:pt x="16204" y="10200"/>
                  </a:lnTo>
                  <a:lnTo>
                    <a:pt x="16389" y="9800"/>
                  </a:lnTo>
                  <a:lnTo>
                    <a:pt x="16574" y="9200"/>
                  </a:lnTo>
                  <a:lnTo>
                    <a:pt x="16852" y="8400"/>
                  </a:lnTo>
                  <a:lnTo>
                    <a:pt x="17037" y="8200"/>
                  </a:lnTo>
                  <a:lnTo>
                    <a:pt x="17222" y="7800"/>
                  </a:lnTo>
                  <a:lnTo>
                    <a:pt x="17407" y="7200"/>
                  </a:lnTo>
                  <a:lnTo>
                    <a:pt x="17685" y="6600"/>
                  </a:lnTo>
                  <a:lnTo>
                    <a:pt x="17870" y="6000"/>
                  </a:lnTo>
                  <a:lnTo>
                    <a:pt x="18241" y="5400"/>
                  </a:lnTo>
                  <a:lnTo>
                    <a:pt x="18333" y="4800"/>
                  </a:lnTo>
                  <a:lnTo>
                    <a:pt x="18519" y="4200"/>
                  </a:lnTo>
                  <a:lnTo>
                    <a:pt x="18796" y="4000"/>
                  </a:lnTo>
                  <a:lnTo>
                    <a:pt x="18981" y="3600"/>
                  </a:lnTo>
                  <a:lnTo>
                    <a:pt x="19167" y="3200"/>
                  </a:lnTo>
                  <a:lnTo>
                    <a:pt x="19167" y="2800"/>
                  </a:lnTo>
                  <a:lnTo>
                    <a:pt x="19352" y="2200"/>
                  </a:lnTo>
                  <a:lnTo>
                    <a:pt x="19537" y="2000"/>
                  </a:lnTo>
                  <a:lnTo>
                    <a:pt x="19630" y="2000"/>
                  </a:lnTo>
                  <a:lnTo>
                    <a:pt x="19815" y="1400"/>
                  </a:lnTo>
                  <a:lnTo>
                    <a:pt x="19815" y="800"/>
                  </a:lnTo>
                  <a:lnTo>
                    <a:pt x="19907" y="800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50" name="Freeform 83"/>
            <p:cNvSpPr/>
            <p:nvPr/>
          </p:nvSpPr>
          <p:spPr>
            <a:xfrm>
              <a:off x="1393" y="1393"/>
              <a:ext cx="69" cy="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19200"/>
                  </a:moveTo>
                  <a:lnTo>
                    <a:pt x="197" y="18600"/>
                  </a:lnTo>
                  <a:lnTo>
                    <a:pt x="493" y="17600"/>
                  </a:lnTo>
                  <a:lnTo>
                    <a:pt x="690" y="17000"/>
                  </a:lnTo>
                  <a:lnTo>
                    <a:pt x="887" y="16800"/>
                  </a:lnTo>
                  <a:lnTo>
                    <a:pt x="985" y="16000"/>
                  </a:lnTo>
                  <a:lnTo>
                    <a:pt x="1281" y="15600"/>
                  </a:lnTo>
                  <a:lnTo>
                    <a:pt x="1576" y="15000"/>
                  </a:lnTo>
                  <a:lnTo>
                    <a:pt x="1675" y="14200"/>
                  </a:lnTo>
                  <a:lnTo>
                    <a:pt x="1970" y="13600"/>
                  </a:lnTo>
                  <a:lnTo>
                    <a:pt x="2167" y="13000"/>
                  </a:lnTo>
                  <a:lnTo>
                    <a:pt x="2562" y="12800"/>
                  </a:lnTo>
                  <a:lnTo>
                    <a:pt x="2660" y="12000"/>
                  </a:lnTo>
                  <a:lnTo>
                    <a:pt x="2956" y="11400"/>
                  </a:lnTo>
                  <a:lnTo>
                    <a:pt x="3054" y="10800"/>
                  </a:lnTo>
                  <a:lnTo>
                    <a:pt x="3350" y="10200"/>
                  </a:lnTo>
                  <a:lnTo>
                    <a:pt x="3547" y="10000"/>
                  </a:lnTo>
                  <a:lnTo>
                    <a:pt x="3744" y="9800"/>
                  </a:lnTo>
                  <a:lnTo>
                    <a:pt x="4039" y="9200"/>
                  </a:lnTo>
                  <a:lnTo>
                    <a:pt x="4236" y="8400"/>
                  </a:lnTo>
                  <a:lnTo>
                    <a:pt x="4433" y="8000"/>
                  </a:lnTo>
                  <a:lnTo>
                    <a:pt x="4729" y="7400"/>
                  </a:lnTo>
                  <a:lnTo>
                    <a:pt x="4828" y="6800"/>
                  </a:lnTo>
                  <a:lnTo>
                    <a:pt x="5123" y="6200"/>
                  </a:lnTo>
                  <a:lnTo>
                    <a:pt x="5320" y="5600"/>
                  </a:lnTo>
                  <a:lnTo>
                    <a:pt x="5419" y="5600"/>
                  </a:lnTo>
                  <a:lnTo>
                    <a:pt x="5813" y="5200"/>
                  </a:lnTo>
                  <a:lnTo>
                    <a:pt x="5813" y="4600"/>
                  </a:lnTo>
                  <a:lnTo>
                    <a:pt x="6305" y="4200"/>
                  </a:lnTo>
                  <a:lnTo>
                    <a:pt x="6502" y="4000"/>
                  </a:lnTo>
                  <a:lnTo>
                    <a:pt x="6601" y="3400"/>
                  </a:lnTo>
                  <a:lnTo>
                    <a:pt x="6897" y="3200"/>
                  </a:lnTo>
                  <a:lnTo>
                    <a:pt x="7192" y="2800"/>
                  </a:lnTo>
                  <a:lnTo>
                    <a:pt x="7291" y="2600"/>
                  </a:lnTo>
                  <a:lnTo>
                    <a:pt x="7586" y="2200"/>
                  </a:lnTo>
                  <a:lnTo>
                    <a:pt x="7685" y="2000"/>
                  </a:lnTo>
                  <a:lnTo>
                    <a:pt x="7980" y="2000"/>
                  </a:lnTo>
                  <a:lnTo>
                    <a:pt x="8177" y="1400"/>
                  </a:lnTo>
                  <a:lnTo>
                    <a:pt x="8374" y="800"/>
                  </a:lnTo>
                  <a:lnTo>
                    <a:pt x="8571" y="800"/>
                  </a:lnTo>
                  <a:lnTo>
                    <a:pt x="8768" y="800"/>
                  </a:lnTo>
                  <a:lnTo>
                    <a:pt x="8966" y="600"/>
                  </a:lnTo>
                  <a:lnTo>
                    <a:pt x="9163" y="600"/>
                  </a:lnTo>
                  <a:lnTo>
                    <a:pt x="9458" y="400"/>
                  </a:lnTo>
                  <a:lnTo>
                    <a:pt x="9557" y="400"/>
                  </a:lnTo>
                  <a:lnTo>
                    <a:pt x="9852" y="400"/>
                  </a:lnTo>
                  <a:lnTo>
                    <a:pt x="10148" y="0"/>
                  </a:lnTo>
                  <a:lnTo>
                    <a:pt x="10345" y="0"/>
                  </a:lnTo>
                  <a:lnTo>
                    <a:pt x="10640" y="0"/>
                  </a:lnTo>
                  <a:lnTo>
                    <a:pt x="10739" y="0"/>
                  </a:lnTo>
                  <a:lnTo>
                    <a:pt x="10936" y="400"/>
                  </a:lnTo>
                  <a:lnTo>
                    <a:pt x="11133" y="400"/>
                  </a:lnTo>
                  <a:lnTo>
                    <a:pt x="11429" y="600"/>
                  </a:lnTo>
                  <a:lnTo>
                    <a:pt x="11626" y="600"/>
                  </a:lnTo>
                  <a:lnTo>
                    <a:pt x="11823" y="800"/>
                  </a:lnTo>
                  <a:lnTo>
                    <a:pt x="12118" y="800"/>
                  </a:lnTo>
                  <a:lnTo>
                    <a:pt x="12217" y="1400"/>
                  </a:lnTo>
                  <a:lnTo>
                    <a:pt x="12414" y="2000"/>
                  </a:lnTo>
                  <a:lnTo>
                    <a:pt x="12808" y="2000"/>
                  </a:lnTo>
                  <a:lnTo>
                    <a:pt x="12906" y="2200"/>
                  </a:lnTo>
                  <a:lnTo>
                    <a:pt x="13202" y="2800"/>
                  </a:lnTo>
                  <a:lnTo>
                    <a:pt x="13498" y="3200"/>
                  </a:lnTo>
                  <a:lnTo>
                    <a:pt x="13596" y="3400"/>
                  </a:lnTo>
                  <a:lnTo>
                    <a:pt x="13793" y="4000"/>
                  </a:lnTo>
                  <a:lnTo>
                    <a:pt x="14187" y="4600"/>
                  </a:lnTo>
                  <a:lnTo>
                    <a:pt x="14384" y="5200"/>
                  </a:lnTo>
                  <a:lnTo>
                    <a:pt x="14581" y="5600"/>
                  </a:lnTo>
                  <a:lnTo>
                    <a:pt x="14877" y="6200"/>
                  </a:lnTo>
                  <a:lnTo>
                    <a:pt x="15074" y="6800"/>
                  </a:lnTo>
                  <a:lnTo>
                    <a:pt x="15271" y="7200"/>
                  </a:lnTo>
                  <a:lnTo>
                    <a:pt x="15468" y="7800"/>
                  </a:lnTo>
                  <a:lnTo>
                    <a:pt x="15764" y="8400"/>
                  </a:lnTo>
                  <a:lnTo>
                    <a:pt x="15961" y="9200"/>
                  </a:lnTo>
                  <a:lnTo>
                    <a:pt x="16256" y="9800"/>
                  </a:lnTo>
                  <a:lnTo>
                    <a:pt x="16355" y="10000"/>
                  </a:lnTo>
                  <a:lnTo>
                    <a:pt x="16650" y="10200"/>
                  </a:lnTo>
                  <a:lnTo>
                    <a:pt x="16749" y="10800"/>
                  </a:lnTo>
                  <a:lnTo>
                    <a:pt x="16946" y="11800"/>
                  </a:lnTo>
                  <a:lnTo>
                    <a:pt x="17143" y="12200"/>
                  </a:lnTo>
                  <a:lnTo>
                    <a:pt x="17340" y="12800"/>
                  </a:lnTo>
                  <a:lnTo>
                    <a:pt x="17635" y="13000"/>
                  </a:lnTo>
                  <a:lnTo>
                    <a:pt x="17734" y="13600"/>
                  </a:lnTo>
                  <a:lnTo>
                    <a:pt x="17931" y="14600"/>
                  </a:lnTo>
                  <a:lnTo>
                    <a:pt x="18128" y="15000"/>
                  </a:lnTo>
                  <a:lnTo>
                    <a:pt x="18424" y="15600"/>
                  </a:lnTo>
                  <a:lnTo>
                    <a:pt x="18522" y="16000"/>
                  </a:lnTo>
                  <a:lnTo>
                    <a:pt x="18818" y="16600"/>
                  </a:lnTo>
                  <a:lnTo>
                    <a:pt x="18916" y="16800"/>
                  </a:lnTo>
                  <a:lnTo>
                    <a:pt x="19113" y="17000"/>
                  </a:lnTo>
                  <a:lnTo>
                    <a:pt x="19212" y="17600"/>
                  </a:lnTo>
                  <a:lnTo>
                    <a:pt x="19310" y="18200"/>
                  </a:lnTo>
                  <a:lnTo>
                    <a:pt x="19507" y="18600"/>
                  </a:lnTo>
                  <a:lnTo>
                    <a:pt x="19606" y="18800"/>
                  </a:lnTo>
                  <a:lnTo>
                    <a:pt x="19704" y="19400"/>
                  </a:lnTo>
                  <a:lnTo>
                    <a:pt x="19901" y="19600"/>
                  </a:lnTo>
                  <a:lnTo>
                    <a:pt x="19901" y="19800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51" name="Freeform 84"/>
            <p:cNvSpPr/>
            <p:nvPr/>
          </p:nvSpPr>
          <p:spPr>
            <a:xfrm>
              <a:off x="1462" y="1432"/>
              <a:ext cx="73" cy="3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85" y="825"/>
                  </a:lnTo>
                  <a:lnTo>
                    <a:pt x="370" y="1443"/>
                  </a:lnTo>
                  <a:lnTo>
                    <a:pt x="556" y="2062"/>
                  </a:lnTo>
                  <a:lnTo>
                    <a:pt x="833" y="2680"/>
                  </a:lnTo>
                  <a:lnTo>
                    <a:pt x="926" y="3299"/>
                  </a:lnTo>
                  <a:lnTo>
                    <a:pt x="1204" y="3918"/>
                  </a:lnTo>
                  <a:lnTo>
                    <a:pt x="1389" y="4330"/>
                  </a:lnTo>
                  <a:lnTo>
                    <a:pt x="1481" y="4948"/>
                  </a:lnTo>
                  <a:lnTo>
                    <a:pt x="1759" y="5567"/>
                  </a:lnTo>
                  <a:lnTo>
                    <a:pt x="2130" y="6392"/>
                  </a:lnTo>
                  <a:lnTo>
                    <a:pt x="2130" y="6804"/>
                  </a:lnTo>
                  <a:lnTo>
                    <a:pt x="2500" y="7216"/>
                  </a:lnTo>
                  <a:lnTo>
                    <a:pt x="2685" y="7835"/>
                  </a:lnTo>
                  <a:lnTo>
                    <a:pt x="2778" y="8454"/>
                  </a:lnTo>
                  <a:lnTo>
                    <a:pt x="2963" y="9278"/>
                  </a:lnTo>
                  <a:lnTo>
                    <a:pt x="3148" y="9691"/>
                  </a:lnTo>
                  <a:lnTo>
                    <a:pt x="3426" y="10309"/>
                  </a:lnTo>
                  <a:lnTo>
                    <a:pt x="3519" y="10928"/>
                  </a:lnTo>
                  <a:lnTo>
                    <a:pt x="3796" y="11134"/>
                  </a:lnTo>
                  <a:lnTo>
                    <a:pt x="4074" y="11753"/>
                  </a:lnTo>
                  <a:lnTo>
                    <a:pt x="4167" y="12371"/>
                  </a:lnTo>
                  <a:lnTo>
                    <a:pt x="4352" y="12990"/>
                  </a:lnTo>
                  <a:lnTo>
                    <a:pt x="4537" y="13196"/>
                  </a:lnTo>
                  <a:lnTo>
                    <a:pt x="4722" y="13814"/>
                  </a:lnTo>
                  <a:lnTo>
                    <a:pt x="5000" y="14021"/>
                  </a:lnTo>
                  <a:lnTo>
                    <a:pt x="5093" y="14639"/>
                  </a:lnTo>
                  <a:lnTo>
                    <a:pt x="5370" y="14845"/>
                  </a:lnTo>
                  <a:lnTo>
                    <a:pt x="5556" y="15464"/>
                  </a:lnTo>
                  <a:lnTo>
                    <a:pt x="5741" y="15876"/>
                  </a:lnTo>
                  <a:lnTo>
                    <a:pt x="6111" y="16495"/>
                  </a:lnTo>
                  <a:lnTo>
                    <a:pt x="6296" y="16701"/>
                  </a:lnTo>
                  <a:lnTo>
                    <a:pt x="6389" y="16907"/>
                  </a:lnTo>
                  <a:lnTo>
                    <a:pt x="6667" y="17526"/>
                  </a:lnTo>
                  <a:lnTo>
                    <a:pt x="6852" y="17526"/>
                  </a:lnTo>
                  <a:lnTo>
                    <a:pt x="7037" y="17938"/>
                  </a:lnTo>
                  <a:lnTo>
                    <a:pt x="7315" y="18144"/>
                  </a:lnTo>
                  <a:lnTo>
                    <a:pt x="7407" y="18557"/>
                  </a:lnTo>
                  <a:lnTo>
                    <a:pt x="7685" y="18763"/>
                  </a:lnTo>
                  <a:lnTo>
                    <a:pt x="7963" y="19175"/>
                  </a:lnTo>
                  <a:lnTo>
                    <a:pt x="7963" y="19381"/>
                  </a:lnTo>
                  <a:lnTo>
                    <a:pt x="8241" y="19588"/>
                  </a:lnTo>
                  <a:lnTo>
                    <a:pt x="8426" y="19588"/>
                  </a:lnTo>
                  <a:lnTo>
                    <a:pt x="8611" y="19794"/>
                  </a:lnTo>
                  <a:lnTo>
                    <a:pt x="8889" y="19794"/>
                  </a:lnTo>
                  <a:lnTo>
                    <a:pt x="8981" y="19794"/>
                  </a:lnTo>
                  <a:lnTo>
                    <a:pt x="9259" y="19794"/>
                  </a:lnTo>
                  <a:lnTo>
                    <a:pt x="9444" y="19794"/>
                  </a:lnTo>
                  <a:lnTo>
                    <a:pt x="9630" y="19794"/>
                  </a:lnTo>
                  <a:lnTo>
                    <a:pt x="9907" y="19794"/>
                  </a:lnTo>
                  <a:lnTo>
                    <a:pt x="10185" y="19794"/>
                  </a:lnTo>
                  <a:lnTo>
                    <a:pt x="10370" y="19794"/>
                  </a:lnTo>
                  <a:lnTo>
                    <a:pt x="10648" y="19794"/>
                  </a:lnTo>
                  <a:lnTo>
                    <a:pt x="10741" y="19588"/>
                  </a:lnTo>
                  <a:lnTo>
                    <a:pt x="11019" y="19588"/>
                  </a:lnTo>
                  <a:lnTo>
                    <a:pt x="11296" y="19381"/>
                  </a:lnTo>
                  <a:lnTo>
                    <a:pt x="11574" y="19175"/>
                  </a:lnTo>
                  <a:lnTo>
                    <a:pt x="11852" y="18763"/>
                  </a:lnTo>
                  <a:lnTo>
                    <a:pt x="11944" y="18557"/>
                  </a:lnTo>
                  <a:lnTo>
                    <a:pt x="12130" y="17938"/>
                  </a:lnTo>
                  <a:lnTo>
                    <a:pt x="12500" y="17526"/>
                  </a:lnTo>
                  <a:lnTo>
                    <a:pt x="12685" y="16907"/>
                  </a:lnTo>
                  <a:lnTo>
                    <a:pt x="12963" y="16907"/>
                  </a:lnTo>
                  <a:lnTo>
                    <a:pt x="13241" y="16495"/>
                  </a:lnTo>
                  <a:lnTo>
                    <a:pt x="13426" y="15876"/>
                  </a:lnTo>
                  <a:lnTo>
                    <a:pt x="13704" y="15464"/>
                  </a:lnTo>
                  <a:lnTo>
                    <a:pt x="13981" y="14845"/>
                  </a:lnTo>
                  <a:lnTo>
                    <a:pt x="14259" y="14639"/>
                  </a:lnTo>
                  <a:lnTo>
                    <a:pt x="14537" y="14021"/>
                  </a:lnTo>
                  <a:lnTo>
                    <a:pt x="14815" y="13608"/>
                  </a:lnTo>
                  <a:lnTo>
                    <a:pt x="14907" y="12990"/>
                  </a:lnTo>
                  <a:lnTo>
                    <a:pt x="15278" y="12371"/>
                  </a:lnTo>
                  <a:lnTo>
                    <a:pt x="15556" y="11753"/>
                  </a:lnTo>
                  <a:lnTo>
                    <a:pt x="15741" y="11134"/>
                  </a:lnTo>
                  <a:lnTo>
                    <a:pt x="15926" y="10515"/>
                  </a:lnTo>
                  <a:lnTo>
                    <a:pt x="16204" y="10309"/>
                  </a:lnTo>
                  <a:lnTo>
                    <a:pt x="16389" y="9691"/>
                  </a:lnTo>
                  <a:lnTo>
                    <a:pt x="16574" y="9072"/>
                  </a:lnTo>
                  <a:lnTo>
                    <a:pt x="16852" y="8454"/>
                  </a:lnTo>
                  <a:lnTo>
                    <a:pt x="17037" y="7835"/>
                  </a:lnTo>
                  <a:lnTo>
                    <a:pt x="17222" y="7216"/>
                  </a:lnTo>
                  <a:lnTo>
                    <a:pt x="17407" y="6804"/>
                  </a:lnTo>
                  <a:lnTo>
                    <a:pt x="17685" y="6392"/>
                  </a:lnTo>
                  <a:lnTo>
                    <a:pt x="17870" y="5979"/>
                  </a:lnTo>
                  <a:lnTo>
                    <a:pt x="18241" y="5361"/>
                  </a:lnTo>
                  <a:lnTo>
                    <a:pt x="18333" y="4742"/>
                  </a:lnTo>
                  <a:lnTo>
                    <a:pt x="18519" y="4330"/>
                  </a:lnTo>
                  <a:lnTo>
                    <a:pt x="18796" y="3918"/>
                  </a:lnTo>
                  <a:lnTo>
                    <a:pt x="18981" y="3505"/>
                  </a:lnTo>
                  <a:lnTo>
                    <a:pt x="19167" y="3299"/>
                  </a:lnTo>
                  <a:lnTo>
                    <a:pt x="19167" y="2680"/>
                  </a:lnTo>
                  <a:lnTo>
                    <a:pt x="19352" y="2268"/>
                  </a:lnTo>
                  <a:lnTo>
                    <a:pt x="19537" y="2062"/>
                  </a:lnTo>
                  <a:lnTo>
                    <a:pt x="19630" y="1443"/>
                  </a:lnTo>
                  <a:lnTo>
                    <a:pt x="19815" y="1443"/>
                  </a:lnTo>
                  <a:lnTo>
                    <a:pt x="19815" y="825"/>
                  </a:lnTo>
                  <a:lnTo>
                    <a:pt x="19907" y="825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52" name="Line 85"/>
            <p:cNvSpPr/>
            <p:nvPr/>
          </p:nvSpPr>
          <p:spPr>
            <a:xfrm flipV="1">
              <a:off x="1534" y="1426"/>
              <a:ext cx="102" cy="3"/>
            </a:xfrm>
            <a:prstGeom prst="line">
              <a:avLst/>
            </a:prstGeom>
            <a:ln w="25400" cap="flat" cmpd="sng">
              <a:solidFill>
                <a:srgbClr val="FF3300"/>
              </a:solidFill>
              <a:prstDash val="solid"/>
              <a:headEnd type="none" w="med" len="sm"/>
              <a:tailEnd type="triangle" w="med" len="sm"/>
            </a:ln>
          </p:spPr>
        </p:sp>
      </p:grpSp>
      <p:grpSp>
        <p:nvGrpSpPr>
          <p:cNvPr id="385110" name="Group 86"/>
          <p:cNvGrpSpPr/>
          <p:nvPr/>
        </p:nvGrpSpPr>
        <p:grpSpPr>
          <a:xfrm flipH="1">
            <a:off x="323850" y="1628775"/>
            <a:ext cx="615950" cy="127000"/>
            <a:chOff x="1255" y="1685"/>
            <a:chExt cx="388" cy="80"/>
          </a:xfrm>
        </p:grpSpPr>
        <p:sp>
          <p:nvSpPr>
            <p:cNvPr id="9243" name="Freeform 87"/>
            <p:cNvSpPr/>
            <p:nvPr/>
          </p:nvSpPr>
          <p:spPr>
            <a:xfrm>
              <a:off x="1255" y="1685"/>
              <a:ext cx="69" cy="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19223"/>
                  </a:moveTo>
                  <a:lnTo>
                    <a:pt x="197" y="18641"/>
                  </a:lnTo>
                  <a:lnTo>
                    <a:pt x="493" y="17670"/>
                  </a:lnTo>
                  <a:lnTo>
                    <a:pt x="690" y="17087"/>
                  </a:lnTo>
                  <a:lnTo>
                    <a:pt x="887" y="16699"/>
                  </a:lnTo>
                  <a:lnTo>
                    <a:pt x="985" y="16117"/>
                  </a:lnTo>
                  <a:lnTo>
                    <a:pt x="1281" y="15146"/>
                  </a:lnTo>
                  <a:lnTo>
                    <a:pt x="1576" y="14951"/>
                  </a:lnTo>
                  <a:lnTo>
                    <a:pt x="1675" y="14369"/>
                  </a:lnTo>
                  <a:lnTo>
                    <a:pt x="1970" y="13592"/>
                  </a:lnTo>
                  <a:lnTo>
                    <a:pt x="2167" y="13010"/>
                  </a:lnTo>
                  <a:lnTo>
                    <a:pt x="2562" y="12427"/>
                  </a:lnTo>
                  <a:lnTo>
                    <a:pt x="2660" y="12039"/>
                  </a:lnTo>
                  <a:lnTo>
                    <a:pt x="2956" y="11262"/>
                  </a:lnTo>
                  <a:lnTo>
                    <a:pt x="3054" y="10680"/>
                  </a:lnTo>
                  <a:lnTo>
                    <a:pt x="3350" y="10291"/>
                  </a:lnTo>
                  <a:lnTo>
                    <a:pt x="3547" y="10097"/>
                  </a:lnTo>
                  <a:lnTo>
                    <a:pt x="3744" y="9515"/>
                  </a:lnTo>
                  <a:lnTo>
                    <a:pt x="4039" y="8932"/>
                  </a:lnTo>
                  <a:lnTo>
                    <a:pt x="4236" y="8544"/>
                  </a:lnTo>
                  <a:lnTo>
                    <a:pt x="4433" y="7961"/>
                  </a:lnTo>
                  <a:lnTo>
                    <a:pt x="4729" y="7573"/>
                  </a:lnTo>
                  <a:lnTo>
                    <a:pt x="4828" y="6990"/>
                  </a:lnTo>
                  <a:lnTo>
                    <a:pt x="5123" y="6602"/>
                  </a:lnTo>
                  <a:lnTo>
                    <a:pt x="5320" y="6019"/>
                  </a:lnTo>
                  <a:lnTo>
                    <a:pt x="5419" y="5631"/>
                  </a:lnTo>
                  <a:lnTo>
                    <a:pt x="5813" y="5243"/>
                  </a:lnTo>
                  <a:lnTo>
                    <a:pt x="5813" y="4660"/>
                  </a:lnTo>
                  <a:lnTo>
                    <a:pt x="6305" y="4078"/>
                  </a:lnTo>
                  <a:lnTo>
                    <a:pt x="6502" y="3883"/>
                  </a:lnTo>
                  <a:lnTo>
                    <a:pt x="6601" y="3301"/>
                  </a:lnTo>
                  <a:lnTo>
                    <a:pt x="6897" y="3301"/>
                  </a:lnTo>
                  <a:lnTo>
                    <a:pt x="7192" y="2718"/>
                  </a:lnTo>
                  <a:lnTo>
                    <a:pt x="7291" y="2524"/>
                  </a:lnTo>
                  <a:lnTo>
                    <a:pt x="7586" y="2136"/>
                  </a:lnTo>
                  <a:lnTo>
                    <a:pt x="7685" y="1942"/>
                  </a:lnTo>
                  <a:lnTo>
                    <a:pt x="7980" y="1942"/>
                  </a:lnTo>
                  <a:lnTo>
                    <a:pt x="8177" y="1359"/>
                  </a:lnTo>
                  <a:lnTo>
                    <a:pt x="8374" y="1359"/>
                  </a:lnTo>
                  <a:lnTo>
                    <a:pt x="8571" y="777"/>
                  </a:lnTo>
                  <a:lnTo>
                    <a:pt x="8768" y="777"/>
                  </a:lnTo>
                  <a:lnTo>
                    <a:pt x="8966" y="583"/>
                  </a:lnTo>
                  <a:lnTo>
                    <a:pt x="9163" y="583"/>
                  </a:lnTo>
                  <a:lnTo>
                    <a:pt x="9458" y="388"/>
                  </a:lnTo>
                  <a:lnTo>
                    <a:pt x="9557" y="388"/>
                  </a:lnTo>
                  <a:lnTo>
                    <a:pt x="9852" y="388"/>
                  </a:lnTo>
                  <a:lnTo>
                    <a:pt x="10148" y="0"/>
                  </a:lnTo>
                  <a:lnTo>
                    <a:pt x="10345" y="0"/>
                  </a:lnTo>
                  <a:lnTo>
                    <a:pt x="10640" y="0"/>
                  </a:lnTo>
                  <a:lnTo>
                    <a:pt x="10739" y="0"/>
                  </a:lnTo>
                  <a:lnTo>
                    <a:pt x="10936" y="388"/>
                  </a:lnTo>
                  <a:lnTo>
                    <a:pt x="11133" y="388"/>
                  </a:lnTo>
                  <a:lnTo>
                    <a:pt x="11429" y="583"/>
                  </a:lnTo>
                  <a:lnTo>
                    <a:pt x="11626" y="583"/>
                  </a:lnTo>
                  <a:lnTo>
                    <a:pt x="11823" y="777"/>
                  </a:lnTo>
                  <a:lnTo>
                    <a:pt x="12118" y="777"/>
                  </a:lnTo>
                  <a:lnTo>
                    <a:pt x="12217" y="1359"/>
                  </a:lnTo>
                  <a:lnTo>
                    <a:pt x="12414" y="1942"/>
                  </a:lnTo>
                  <a:lnTo>
                    <a:pt x="12808" y="1942"/>
                  </a:lnTo>
                  <a:lnTo>
                    <a:pt x="12906" y="2136"/>
                  </a:lnTo>
                  <a:lnTo>
                    <a:pt x="13202" y="2718"/>
                  </a:lnTo>
                  <a:lnTo>
                    <a:pt x="13498" y="3301"/>
                  </a:lnTo>
                  <a:lnTo>
                    <a:pt x="13596" y="3883"/>
                  </a:lnTo>
                  <a:lnTo>
                    <a:pt x="13793" y="3883"/>
                  </a:lnTo>
                  <a:lnTo>
                    <a:pt x="14187" y="4466"/>
                  </a:lnTo>
                  <a:lnTo>
                    <a:pt x="14384" y="5049"/>
                  </a:lnTo>
                  <a:lnTo>
                    <a:pt x="14581" y="5631"/>
                  </a:lnTo>
                  <a:lnTo>
                    <a:pt x="14877" y="6019"/>
                  </a:lnTo>
                  <a:lnTo>
                    <a:pt x="15074" y="6602"/>
                  </a:lnTo>
                  <a:lnTo>
                    <a:pt x="15271" y="7184"/>
                  </a:lnTo>
                  <a:lnTo>
                    <a:pt x="15468" y="7767"/>
                  </a:lnTo>
                  <a:lnTo>
                    <a:pt x="15764" y="8350"/>
                  </a:lnTo>
                  <a:lnTo>
                    <a:pt x="15961" y="8932"/>
                  </a:lnTo>
                  <a:lnTo>
                    <a:pt x="16256" y="9515"/>
                  </a:lnTo>
                  <a:lnTo>
                    <a:pt x="16355" y="10097"/>
                  </a:lnTo>
                  <a:lnTo>
                    <a:pt x="16650" y="10291"/>
                  </a:lnTo>
                  <a:lnTo>
                    <a:pt x="16749" y="10680"/>
                  </a:lnTo>
                  <a:lnTo>
                    <a:pt x="16946" y="11650"/>
                  </a:lnTo>
                  <a:lnTo>
                    <a:pt x="17143" y="12039"/>
                  </a:lnTo>
                  <a:lnTo>
                    <a:pt x="17340" y="12427"/>
                  </a:lnTo>
                  <a:lnTo>
                    <a:pt x="17635" y="13204"/>
                  </a:lnTo>
                  <a:lnTo>
                    <a:pt x="17734" y="13786"/>
                  </a:lnTo>
                  <a:lnTo>
                    <a:pt x="17931" y="14369"/>
                  </a:lnTo>
                  <a:lnTo>
                    <a:pt x="18128" y="14951"/>
                  </a:lnTo>
                  <a:lnTo>
                    <a:pt x="18424" y="15146"/>
                  </a:lnTo>
                  <a:lnTo>
                    <a:pt x="18522" y="15728"/>
                  </a:lnTo>
                  <a:lnTo>
                    <a:pt x="18818" y="16311"/>
                  </a:lnTo>
                  <a:lnTo>
                    <a:pt x="18916" y="16893"/>
                  </a:lnTo>
                  <a:lnTo>
                    <a:pt x="19113" y="17087"/>
                  </a:lnTo>
                  <a:lnTo>
                    <a:pt x="19212" y="17670"/>
                  </a:lnTo>
                  <a:lnTo>
                    <a:pt x="19310" y="18058"/>
                  </a:lnTo>
                  <a:lnTo>
                    <a:pt x="19507" y="18641"/>
                  </a:lnTo>
                  <a:lnTo>
                    <a:pt x="19606" y="18835"/>
                  </a:lnTo>
                  <a:lnTo>
                    <a:pt x="19704" y="19223"/>
                  </a:lnTo>
                  <a:lnTo>
                    <a:pt x="19901" y="19612"/>
                  </a:lnTo>
                  <a:lnTo>
                    <a:pt x="19901" y="19806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4" name="Freeform 88"/>
            <p:cNvSpPr/>
            <p:nvPr/>
          </p:nvSpPr>
          <p:spPr>
            <a:xfrm>
              <a:off x="1324" y="1725"/>
              <a:ext cx="73" cy="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85" y="800"/>
                  </a:lnTo>
                  <a:lnTo>
                    <a:pt x="370" y="1400"/>
                  </a:lnTo>
                  <a:lnTo>
                    <a:pt x="556" y="2000"/>
                  </a:lnTo>
                  <a:lnTo>
                    <a:pt x="833" y="2600"/>
                  </a:lnTo>
                  <a:lnTo>
                    <a:pt x="926" y="3200"/>
                  </a:lnTo>
                  <a:lnTo>
                    <a:pt x="1204" y="4000"/>
                  </a:lnTo>
                  <a:lnTo>
                    <a:pt x="1389" y="4200"/>
                  </a:lnTo>
                  <a:lnTo>
                    <a:pt x="1481" y="5200"/>
                  </a:lnTo>
                  <a:lnTo>
                    <a:pt x="1759" y="5600"/>
                  </a:lnTo>
                  <a:lnTo>
                    <a:pt x="2130" y="6200"/>
                  </a:lnTo>
                  <a:lnTo>
                    <a:pt x="2130" y="7200"/>
                  </a:lnTo>
                  <a:lnTo>
                    <a:pt x="2500" y="7800"/>
                  </a:lnTo>
                  <a:lnTo>
                    <a:pt x="2685" y="8200"/>
                  </a:lnTo>
                  <a:lnTo>
                    <a:pt x="2778" y="8800"/>
                  </a:lnTo>
                  <a:lnTo>
                    <a:pt x="2963" y="9400"/>
                  </a:lnTo>
                  <a:lnTo>
                    <a:pt x="3148" y="10000"/>
                  </a:lnTo>
                  <a:lnTo>
                    <a:pt x="3426" y="10200"/>
                  </a:lnTo>
                  <a:lnTo>
                    <a:pt x="3519" y="10800"/>
                  </a:lnTo>
                  <a:lnTo>
                    <a:pt x="3796" y="11400"/>
                  </a:lnTo>
                  <a:lnTo>
                    <a:pt x="4074" y="11800"/>
                  </a:lnTo>
                  <a:lnTo>
                    <a:pt x="4167" y="12200"/>
                  </a:lnTo>
                  <a:lnTo>
                    <a:pt x="4352" y="12800"/>
                  </a:lnTo>
                  <a:lnTo>
                    <a:pt x="4537" y="13400"/>
                  </a:lnTo>
                  <a:lnTo>
                    <a:pt x="4722" y="13600"/>
                  </a:lnTo>
                  <a:lnTo>
                    <a:pt x="5000" y="14200"/>
                  </a:lnTo>
                  <a:lnTo>
                    <a:pt x="5093" y="14800"/>
                  </a:lnTo>
                  <a:lnTo>
                    <a:pt x="5370" y="15000"/>
                  </a:lnTo>
                  <a:lnTo>
                    <a:pt x="5556" y="15400"/>
                  </a:lnTo>
                  <a:lnTo>
                    <a:pt x="5741" y="16000"/>
                  </a:lnTo>
                  <a:lnTo>
                    <a:pt x="6111" y="16200"/>
                  </a:lnTo>
                  <a:lnTo>
                    <a:pt x="6296" y="16600"/>
                  </a:lnTo>
                  <a:lnTo>
                    <a:pt x="6389" y="17000"/>
                  </a:lnTo>
                  <a:lnTo>
                    <a:pt x="6667" y="17600"/>
                  </a:lnTo>
                  <a:lnTo>
                    <a:pt x="6852" y="17600"/>
                  </a:lnTo>
                  <a:lnTo>
                    <a:pt x="7037" y="18000"/>
                  </a:lnTo>
                  <a:lnTo>
                    <a:pt x="7315" y="18200"/>
                  </a:lnTo>
                  <a:lnTo>
                    <a:pt x="7407" y="18600"/>
                  </a:lnTo>
                  <a:lnTo>
                    <a:pt x="7685" y="18800"/>
                  </a:lnTo>
                  <a:lnTo>
                    <a:pt x="7963" y="19200"/>
                  </a:lnTo>
                  <a:lnTo>
                    <a:pt x="7963" y="19400"/>
                  </a:lnTo>
                  <a:lnTo>
                    <a:pt x="8241" y="19600"/>
                  </a:lnTo>
                  <a:lnTo>
                    <a:pt x="8426" y="19600"/>
                  </a:lnTo>
                  <a:lnTo>
                    <a:pt x="8611" y="19800"/>
                  </a:lnTo>
                  <a:lnTo>
                    <a:pt x="8889" y="19800"/>
                  </a:lnTo>
                  <a:lnTo>
                    <a:pt x="8981" y="19800"/>
                  </a:lnTo>
                  <a:lnTo>
                    <a:pt x="9259" y="19800"/>
                  </a:lnTo>
                  <a:lnTo>
                    <a:pt x="9444" y="19800"/>
                  </a:lnTo>
                  <a:lnTo>
                    <a:pt x="9630" y="19800"/>
                  </a:lnTo>
                  <a:lnTo>
                    <a:pt x="9907" y="19800"/>
                  </a:lnTo>
                  <a:lnTo>
                    <a:pt x="10185" y="19800"/>
                  </a:lnTo>
                  <a:lnTo>
                    <a:pt x="10370" y="19800"/>
                  </a:lnTo>
                  <a:lnTo>
                    <a:pt x="10648" y="19800"/>
                  </a:lnTo>
                  <a:lnTo>
                    <a:pt x="10741" y="19600"/>
                  </a:lnTo>
                  <a:lnTo>
                    <a:pt x="11019" y="19600"/>
                  </a:lnTo>
                  <a:lnTo>
                    <a:pt x="11296" y="19400"/>
                  </a:lnTo>
                  <a:lnTo>
                    <a:pt x="11574" y="19200"/>
                  </a:lnTo>
                  <a:lnTo>
                    <a:pt x="11852" y="18800"/>
                  </a:lnTo>
                  <a:lnTo>
                    <a:pt x="11944" y="18200"/>
                  </a:lnTo>
                  <a:lnTo>
                    <a:pt x="12130" y="18000"/>
                  </a:lnTo>
                  <a:lnTo>
                    <a:pt x="12500" y="17600"/>
                  </a:lnTo>
                  <a:lnTo>
                    <a:pt x="12685" y="17000"/>
                  </a:lnTo>
                  <a:lnTo>
                    <a:pt x="12963" y="16600"/>
                  </a:lnTo>
                  <a:lnTo>
                    <a:pt x="13241" y="16600"/>
                  </a:lnTo>
                  <a:lnTo>
                    <a:pt x="13426" y="16000"/>
                  </a:lnTo>
                  <a:lnTo>
                    <a:pt x="13704" y="15400"/>
                  </a:lnTo>
                  <a:lnTo>
                    <a:pt x="13981" y="14800"/>
                  </a:lnTo>
                  <a:lnTo>
                    <a:pt x="14259" y="14200"/>
                  </a:lnTo>
                  <a:lnTo>
                    <a:pt x="14537" y="13600"/>
                  </a:lnTo>
                  <a:lnTo>
                    <a:pt x="14815" y="13400"/>
                  </a:lnTo>
                  <a:lnTo>
                    <a:pt x="14907" y="12800"/>
                  </a:lnTo>
                  <a:lnTo>
                    <a:pt x="15278" y="12200"/>
                  </a:lnTo>
                  <a:lnTo>
                    <a:pt x="15556" y="11800"/>
                  </a:lnTo>
                  <a:lnTo>
                    <a:pt x="15741" y="10800"/>
                  </a:lnTo>
                  <a:lnTo>
                    <a:pt x="15926" y="10600"/>
                  </a:lnTo>
                  <a:lnTo>
                    <a:pt x="16204" y="10200"/>
                  </a:lnTo>
                  <a:lnTo>
                    <a:pt x="16389" y="9800"/>
                  </a:lnTo>
                  <a:lnTo>
                    <a:pt x="16574" y="9200"/>
                  </a:lnTo>
                  <a:lnTo>
                    <a:pt x="16852" y="8400"/>
                  </a:lnTo>
                  <a:lnTo>
                    <a:pt x="17037" y="8200"/>
                  </a:lnTo>
                  <a:lnTo>
                    <a:pt x="17222" y="7800"/>
                  </a:lnTo>
                  <a:lnTo>
                    <a:pt x="17407" y="7200"/>
                  </a:lnTo>
                  <a:lnTo>
                    <a:pt x="17685" y="6600"/>
                  </a:lnTo>
                  <a:lnTo>
                    <a:pt x="17870" y="6000"/>
                  </a:lnTo>
                  <a:lnTo>
                    <a:pt x="18241" y="5400"/>
                  </a:lnTo>
                  <a:lnTo>
                    <a:pt x="18333" y="4800"/>
                  </a:lnTo>
                  <a:lnTo>
                    <a:pt x="18519" y="4200"/>
                  </a:lnTo>
                  <a:lnTo>
                    <a:pt x="18796" y="4000"/>
                  </a:lnTo>
                  <a:lnTo>
                    <a:pt x="18981" y="3600"/>
                  </a:lnTo>
                  <a:lnTo>
                    <a:pt x="19167" y="3200"/>
                  </a:lnTo>
                  <a:lnTo>
                    <a:pt x="19167" y="2800"/>
                  </a:lnTo>
                  <a:lnTo>
                    <a:pt x="19352" y="2200"/>
                  </a:lnTo>
                  <a:lnTo>
                    <a:pt x="19537" y="2000"/>
                  </a:lnTo>
                  <a:lnTo>
                    <a:pt x="19630" y="2000"/>
                  </a:lnTo>
                  <a:lnTo>
                    <a:pt x="19815" y="1400"/>
                  </a:lnTo>
                  <a:lnTo>
                    <a:pt x="19815" y="800"/>
                  </a:lnTo>
                  <a:lnTo>
                    <a:pt x="19907" y="800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5" name="Freeform 89"/>
            <p:cNvSpPr/>
            <p:nvPr/>
          </p:nvSpPr>
          <p:spPr>
            <a:xfrm>
              <a:off x="1399" y="1686"/>
              <a:ext cx="69" cy="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19200"/>
                  </a:moveTo>
                  <a:lnTo>
                    <a:pt x="197" y="18600"/>
                  </a:lnTo>
                  <a:lnTo>
                    <a:pt x="493" y="17600"/>
                  </a:lnTo>
                  <a:lnTo>
                    <a:pt x="690" y="17000"/>
                  </a:lnTo>
                  <a:lnTo>
                    <a:pt x="887" y="16800"/>
                  </a:lnTo>
                  <a:lnTo>
                    <a:pt x="985" y="16000"/>
                  </a:lnTo>
                  <a:lnTo>
                    <a:pt x="1281" y="15600"/>
                  </a:lnTo>
                  <a:lnTo>
                    <a:pt x="1576" y="15000"/>
                  </a:lnTo>
                  <a:lnTo>
                    <a:pt x="1675" y="14200"/>
                  </a:lnTo>
                  <a:lnTo>
                    <a:pt x="1970" y="13600"/>
                  </a:lnTo>
                  <a:lnTo>
                    <a:pt x="2167" y="13000"/>
                  </a:lnTo>
                  <a:lnTo>
                    <a:pt x="2562" y="12800"/>
                  </a:lnTo>
                  <a:lnTo>
                    <a:pt x="2660" y="12000"/>
                  </a:lnTo>
                  <a:lnTo>
                    <a:pt x="2956" y="11400"/>
                  </a:lnTo>
                  <a:lnTo>
                    <a:pt x="3054" y="10800"/>
                  </a:lnTo>
                  <a:lnTo>
                    <a:pt x="3350" y="10200"/>
                  </a:lnTo>
                  <a:lnTo>
                    <a:pt x="3547" y="10000"/>
                  </a:lnTo>
                  <a:lnTo>
                    <a:pt x="3744" y="9800"/>
                  </a:lnTo>
                  <a:lnTo>
                    <a:pt x="4039" y="9200"/>
                  </a:lnTo>
                  <a:lnTo>
                    <a:pt x="4236" y="8400"/>
                  </a:lnTo>
                  <a:lnTo>
                    <a:pt x="4433" y="8000"/>
                  </a:lnTo>
                  <a:lnTo>
                    <a:pt x="4729" y="7400"/>
                  </a:lnTo>
                  <a:lnTo>
                    <a:pt x="4828" y="6800"/>
                  </a:lnTo>
                  <a:lnTo>
                    <a:pt x="5123" y="6200"/>
                  </a:lnTo>
                  <a:lnTo>
                    <a:pt x="5320" y="5600"/>
                  </a:lnTo>
                  <a:lnTo>
                    <a:pt x="5419" y="5600"/>
                  </a:lnTo>
                  <a:lnTo>
                    <a:pt x="5813" y="5200"/>
                  </a:lnTo>
                  <a:lnTo>
                    <a:pt x="5813" y="4600"/>
                  </a:lnTo>
                  <a:lnTo>
                    <a:pt x="6305" y="4200"/>
                  </a:lnTo>
                  <a:lnTo>
                    <a:pt x="6502" y="4000"/>
                  </a:lnTo>
                  <a:lnTo>
                    <a:pt x="6601" y="3400"/>
                  </a:lnTo>
                  <a:lnTo>
                    <a:pt x="6897" y="3200"/>
                  </a:lnTo>
                  <a:lnTo>
                    <a:pt x="7192" y="2800"/>
                  </a:lnTo>
                  <a:lnTo>
                    <a:pt x="7291" y="2600"/>
                  </a:lnTo>
                  <a:lnTo>
                    <a:pt x="7586" y="2200"/>
                  </a:lnTo>
                  <a:lnTo>
                    <a:pt x="7685" y="2000"/>
                  </a:lnTo>
                  <a:lnTo>
                    <a:pt x="7980" y="2000"/>
                  </a:lnTo>
                  <a:lnTo>
                    <a:pt x="8177" y="1400"/>
                  </a:lnTo>
                  <a:lnTo>
                    <a:pt x="8374" y="800"/>
                  </a:lnTo>
                  <a:lnTo>
                    <a:pt x="8571" y="800"/>
                  </a:lnTo>
                  <a:lnTo>
                    <a:pt x="8768" y="800"/>
                  </a:lnTo>
                  <a:lnTo>
                    <a:pt x="8966" y="600"/>
                  </a:lnTo>
                  <a:lnTo>
                    <a:pt x="9163" y="600"/>
                  </a:lnTo>
                  <a:lnTo>
                    <a:pt x="9458" y="400"/>
                  </a:lnTo>
                  <a:lnTo>
                    <a:pt x="9557" y="400"/>
                  </a:lnTo>
                  <a:lnTo>
                    <a:pt x="9852" y="400"/>
                  </a:lnTo>
                  <a:lnTo>
                    <a:pt x="10148" y="0"/>
                  </a:lnTo>
                  <a:lnTo>
                    <a:pt x="10345" y="0"/>
                  </a:lnTo>
                  <a:lnTo>
                    <a:pt x="10640" y="0"/>
                  </a:lnTo>
                  <a:lnTo>
                    <a:pt x="10739" y="0"/>
                  </a:lnTo>
                  <a:lnTo>
                    <a:pt x="10936" y="400"/>
                  </a:lnTo>
                  <a:lnTo>
                    <a:pt x="11133" y="400"/>
                  </a:lnTo>
                  <a:lnTo>
                    <a:pt x="11429" y="600"/>
                  </a:lnTo>
                  <a:lnTo>
                    <a:pt x="11626" y="600"/>
                  </a:lnTo>
                  <a:lnTo>
                    <a:pt x="11823" y="800"/>
                  </a:lnTo>
                  <a:lnTo>
                    <a:pt x="12118" y="800"/>
                  </a:lnTo>
                  <a:lnTo>
                    <a:pt x="12217" y="1400"/>
                  </a:lnTo>
                  <a:lnTo>
                    <a:pt x="12414" y="2000"/>
                  </a:lnTo>
                  <a:lnTo>
                    <a:pt x="12808" y="2000"/>
                  </a:lnTo>
                  <a:lnTo>
                    <a:pt x="12906" y="2200"/>
                  </a:lnTo>
                  <a:lnTo>
                    <a:pt x="13202" y="2800"/>
                  </a:lnTo>
                  <a:lnTo>
                    <a:pt x="13498" y="3200"/>
                  </a:lnTo>
                  <a:lnTo>
                    <a:pt x="13596" y="3400"/>
                  </a:lnTo>
                  <a:lnTo>
                    <a:pt x="13793" y="4000"/>
                  </a:lnTo>
                  <a:lnTo>
                    <a:pt x="14187" y="4600"/>
                  </a:lnTo>
                  <a:lnTo>
                    <a:pt x="14384" y="5200"/>
                  </a:lnTo>
                  <a:lnTo>
                    <a:pt x="14581" y="5600"/>
                  </a:lnTo>
                  <a:lnTo>
                    <a:pt x="14877" y="6200"/>
                  </a:lnTo>
                  <a:lnTo>
                    <a:pt x="15074" y="6800"/>
                  </a:lnTo>
                  <a:lnTo>
                    <a:pt x="15271" y="7200"/>
                  </a:lnTo>
                  <a:lnTo>
                    <a:pt x="15468" y="7800"/>
                  </a:lnTo>
                  <a:lnTo>
                    <a:pt x="15764" y="8400"/>
                  </a:lnTo>
                  <a:lnTo>
                    <a:pt x="15961" y="9200"/>
                  </a:lnTo>
                  <a:lnTo>
                    <a:pt x="16256" y="9800"/>
                  </a:lnTo>
                  <a:lnTo>
                    <a:pt x="16355" y="10000"/>
                  </a:lnTo>
                  <a:lnTo>
                    <a:pt x="16650" y="10200"/>
                  </a:lnTo>
                  <a:lnTo>
                    <a:pt x="16749" y="10800"/>
                  </a:lnTo>
                  <a:lnTo>
                    <a:pt x="16946" y="11800"/>
                  </a:lnTo>
                  <a:lnTo>
                    <a:pt x="17143" y="12200"/>
                  </a:lnTo>
                  <a:lnTo>
                    <a:pt x="17340" y="12800"/>
                  </a:lnTo>
                  <a:lnTo>
                    <a:pt x="17635" y="13000"/>
                  </a:lnTo>
                  <a:lnTo>
                    <a:pt x="17734" y="13600"/>
                  </a:lnTo>
                  <a:lnTo>
                    <a:pt x="17931" y="14600"/>
                  </a:lnTo>
                  <a:lnTo>
                    <a:pt x="18128" y="15000"/>
                  </a:lnTo>
                  <a:lnTo>
                    <a:pt x="18424" y="15600"/>
                  </a:lnTo>
                  <a:lnTo>
                    <a:pt x="18522" y="16000"/>
                  </a:lnTo>
                  <a:lnTo>
                    <a:pt x="18818" y="16600"/>
                  </a:lnTo>
                  <a:lnTo>
                    <a:pt x="18916" y="16800"/>
                  </a:lnTo>
                  <a:lnTo>
                    <a:pt x="19113" y="17000"/>
                  </a:lnTo>
                  <a:lnTo>
                    <a:pt x="19212" y="17600"/>
                  </a:lnTo>
                  <a:lnTo>
                    <a:pt x="19310" y="18200"/>
                  </a:lnTo>
                  <a:lnTo>
                    <a:pt x="19507" y="18600"/>
                  </a:lnTo>
                  <a:lnTo>
                    <a:pt x="19606" y="18800"/>
                  </a:lnTo>
                  <a:lnTo>
                    <a:pt x="19704" y="19400"/>
                  </a:lnTo>
                  <a:lnTo>
                    <a:pt x="19901" y="19600"/>
                  </a:lnTo>
                  <a:lnTo>
                    <a:pt x="19901" y="19800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6" name="Freeform 90"/>
            <p:cNvSpPr/>
            <p:nvPr/>
          </p:nvSpPr>
          <p:spPr>
            <a:xfrm>
              <a:off x="1468" y="1725"/>
              <a:ext cx="74" cy="3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85" y="825"/>
                  </a:lnTo>
                  <a:lnTo>
                    <a:pt x="370" y="1443"/>
                  </a:lnTo>
                  <a:lnTo>
                    <a:pt x="556" y="2062"/>
                  </a:lnTo>
                  <a:lnTo>
                    <a:pt x="833" y="2680"/>
                  </a:lnTo>
                  <a:lnTo>
                    <a:pt x="926" y="3299"/>
                  </a:lnTo>
                  <a:lnTo>
                    <a:pt x="1204" y="3918"/>
                  </a:lnTo>
                  <a:lnTo>
                    <a:pt x="1389" y="4330"/>
                  </a:lnTo>
                  <a:lnTo>
                    <a:pt x="1481" y="4948"/>
                  </a:lnTo>
                  <a:lnTo>
                    <a:pt x="1759" y="5567"/>
                  </a:lnTo>
                  <a:lnTo>
                    <a:pt x="2130" y="6392"/>
                  </a:lnTo>
                  <a:lnTo>
                    <a:pt x="2130" y="6804"/>
                  </a:lnTo>
                  <a:lnTo>
                    <a:pt x="2500" y="7216"/>
                  </a:lnTo>
                  <a:lnTo>
                    <a:pt x="2685" y="7835"/>
                  </a:lnTo>
                  <a:lnTo>
                    <a:pt x="2778" y="8454"/>
                  </a:lnTo>
                  <a:lnTo>
                    <a:pt x="2963" y="9278"/>
                  </a:lnTo>
                  <a:lnTo>
                    <a:pt x="3148" y="9691"/>
                  </a:lnTo>
                  <a:lnTo>
                    <a:pt x="3426" y="10309"/>
                  </a:lnTo>
                  <a:lnTo>
                    <a:pt x="3519" y="10928"/>
                  </a:lnTo>
                  <a:lnTo>
                    <a:pt x="3796" y="11134"/>
                  </a:lnTo>
                  <a:lnTo>
                    <a:pt x="4074" y="11753"/>
                  </a:lnTo>
                  <a:lnTo>
                    <a:pt x="4167" y="12371"/>
                  </a:lnTo>
                  <a:lnTo>
                    <a:pt x="4352" y="12990"/>
                  </a:lnTo>
                  <a:lnTo>
                    <a:pt x="4537" y="13196"/>
                  </a:lnTo>
                  <a:lnTo>
                    <a:pt x="4722" y="13814"/>
                  </a:lnTo>
                  <a:lnTo>
                    <a:pt x="5000" y="14021"/>
                  </a:lnTo>
                  <a:lnTo>
                    <a:pt x="5093" y="14639"/>
                  </a:lnTo>
                  <a:lnTo>
                    <a:pt x="5370" y="14845"/>
                  </a:lnTo>
                  <a:lnTo>
                    <a:pt x="5556" y="15464"/>
                  </a:lnTo>
                  <a:lnTo>
                    <a:pt x="5741" y="15876"/>
                  </a:lnTo>
                  <a:lnTo>
                    <a:pt x="6111" y="16495"/>
                  </a:lnTo>
                  <a:lnTo>
                    <a:pt x="6296" y="16701"/>
                  </a:lnTo>
                  <a:lnTo>
                    <a:pt x="6389" y="16907"/>
                  </a:lnTo>
                  <a:lnTo>
                    <a:pt x="6667" y="17526"/>
                  </a:lnTo>
                  <a:lnTo>
                    <a:pt x="6852" y="17526"/>
                  </a:lnTo>
                  <a:lnTo>
                    <a:pt x="7037" y="17938"/>
                  </a:lnTo>
                  <a:lnTo>
                    <a:pt x="7315" y="18144"/>
                  </a:lnTo>
                  <a:lnTo>
                    <a:pt x="7407" y="18557"/>
                  </a:lnTo>
                  <a:lnTo>
                    <a:pt x="7685" y="18763"/>
                  </a:lnTo>
                  <a:lnTo>
                    <a:pt x="7963" y="19175"/>
                  </a:lnTo>
                  <a:lnTo>
                    <a:pt x="7963" y="19381"/>
                  </a:lnTo>
                  <a:lnTo>
                    <a:pt x="8241" y="19588"/>
                  </a:lnTo>
                  <a:lnTo>
                    <a:pt x="8426" y="19588"/>
                  </a:lnTo>
                  <a:lnTo>
                    <a:pt x="8611" y="19794"/>
                  </a:lnTo>
                  <a:lnTo>
                    <a:pt x="8889" y="19794"/>
                  </a:lnTo>
                  <a:lnTo>
                    <a:pt x="8981" y="19794"/>
                  </a:lnTo>
                  <a:lnTo>
                    <a:pt x="9259" y="19794"/>
                  </a:lnTo>
                  <a:lnTo>
                    <a:pt x="9444" y="19794"/>
                  </a:lnTo>
                  <a:lnTo>
                    <a:pt x="9630" y="19794"/>
                  </a:lnTo>
                  <a:lnTo>
                    <a:pt x="9907" y="19794"/>
                  </a:lnTo>
                  <a:lnTo>
                    <a:pt x="10185" y="19794"/>
                  </a:lnTo>
                  <a:lnTo>
                    <a:pt x="10370" y="19794"/>
                  </a:lnTo>
                  <a:lnTo>
                    <a:pt x="10648" y="19794"/>
                  </a:lnTo>
                  <a:lnTo>
                    <a:pt x="10741" y="19588"/>
                  </a:lnTo>
                  <a:lnTo>
                    <a:pt x="11019" y="19588"/>
                  </a:lnTo>
                  <a:lnTo>
                    <a:pt x="11296" y="19381"/>
                  </a:lnTo>
                  <a:lnTo>
                    <a:pt x="11574" y="19175"/>
                  </a:lnTo>
                  <a:lnTo>
                    <a:pt x="11852" y="18763"/>
                  </a:lnTo>
                  <a:lnTo>
                    <a:pt x="11944" y="18557"/>
                  </a:lnTo>
                  <a:lnTo>
                    <a:pt x="12130" y="17938"/>
                  </a:lnTo>
                  <a:lnTo>
                    <a:pt x="12500" y="17526"/>
                  </a:lnTo>
                  <a:lnTo>
                    <a:pt x="12685" y="16907"/>
                  </a:lnTo>
                  <a:lnTo>
                    <a:pt x="12963" y="16907"/>
                  </a:lnTo>
                  <a:lnTo>
                    <a:pt x="13241" y="16495"/>
                  </a:lnTo>
                  <a:lnTo>
                    <a:pt x="13426" y="15876"/>
                  </a:lnTo>
                  <a:lnTo>
                    <a:pt x="13704" y="15464"/>
                  </a:lnTo>
                  <a:lnTo>
                    <a:pt x="13981" y="14845"/>
                  </a:lnTo>
                  <a:lnTo>
                    <a:pt x="14259" y="14639"/>
                  </a:lnTo>
                  <a:lnTo>
                    <a:pt x="14537" y="14021"/>
                  </a:lnTo>
                  <a:lnTo>
                    <a:pt x="14815" y="13608"/>
                  </a:lnTo>
                  <a:lnTo>
                    <a:pt x="14907" y="12990"/>
                  </a:lnTo>
                  <a:lnTo>
                    <a:pt x="15278" y="12371"/>
                  </a:lnTo>
                  <a:lnTo>
                    <a:pt x="15556" y="11753"/>
                  </a:lnTo>
                  <a:lnTo>
                    <a:pt x="15741" y="11134"/>
                  </a:lnTo>
                  <a:lnTo>
                    <a:pt x="15926" y="10515"/>
                  </a:lnTo>
                  <a:lnTo>
                    <a:pt x="16204" y="10309"/>
                  </a:lnTo>
                  <a:lnTo>
                    <a:pt x="16389" y="9691"/>
                  </a:lnTo>
                  <a:lnTo>
                    <a:pt x="16574" y="9072"/>
                  </a:lnTo>
                  <a:lnTo>
                    <a:pt x="16852" y="8454"/>
                  </a:lnTo>
                  <a:lnTo>
                    <a:pt x="17037" y="7835"/>
                  </a:lnTo>
                  <a:lnTo>
                    <a:pt x="17222" y="7216"/>
                  </a:lnTo>
                  <a:lnTo>
                    <a:pt x="17407" y="6804"/>
                  </a:lnTo>
                  <a:lnTo>
                    <a:pt x="17685" y="6392"/>
                  </a:lnTo>
                  <a:lnTo>
                    <a:pt x="17870" y="5979"/>
                  </a:lnTo>
                  <a:lnTo>
                    <a:pt x="18241" y="5361"/>
                  </a:lnTo>
                  <a:lnTo>
                    <a:pt x="18333" y="4742"/>
                  </a:lnTo>
                  <a:lnTo>
                    <a:pt x="18519" y="4330"/>
                  </a:lnTo>
                  <a:lnTo>
                    <a:pt x="18796" y="3918"/>
                  </a:lnTo>
                  <a:lnTo>
                    <a:pt x="18981" y="3505"/>
                  </a:lnTo>
                  <a:lnTo>
                    <a:pt x="19167" y="3299"/>
                  </a:lnTo>
                  <a:lnTo>
                    <a:pt x="19167" y="2680"/>
                  </a:lnTo>
                  <a:lnTo>
                    <a:pt x="19352" y="2268"/>
                  </a:lnTo>
                  <a:lnTo>
                    <a:pt x="19537" y="2062"/>
                  </a:lnTo>
                  <a:lnTo>
                    <a:pt x="19630" y="1443"/>
                  </a:lnTo>
                  <a:lnTo>
                    <a:pt x="19815" y="1443"/>
                  </a:lnTo>
                  <a:lnTo>
                    <a:pt x="19815" y="825"/>
                  </a:lnTo>
                  <a:lnTo>
                    <a:pt x="19907" y="825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7" name="Line 91"/>
            <p:cNvSpPr/>
            <p:nvPr/>
          </p:nvSpPr>
          <p:spPr>
            <a:xfrm flipV="1">
              <a:off x="1541" y="1719"/>
              <a:ext cx="102" cy="2"/>
            </a:xfrm>
            <a:prstGeom prst="line">
              <a:avLst/>
            </a:prstGeom>
            <a:ln w="25400" cap="flat" cmpd="sng">
              <a:solidFill>
                <a:srgbClr val="FF3300"/>
              </a:solidFill>
              <a:prstDash val="solid"/>
              <a:headEnd type="none" w="med" len="sm"/>
              <a:tailEnd type="triangle" w="med" len="sm"/>
            </a:ln>
          </p:spPr>
        </p:sp>
      </p:grpSp>
      <p:grpSp>
        <p:nvGrpSpPr>
          <p:cNvPr id="385116" name="Group 92"/>
          <p:cNvGrpSpPr/>
          <p:nvPr/>
        </p:nvGrpSpPr>
        <p:grpSpPr>
          <a:xfrm rot="4040262">
            <a:off x="1303338" y="2233613"/>
            <a:ext cx="615950" cy="127000"/>
            <a:chOff x="1255" y="1685"/>
            <a:chExt cx="388" cy="80"/>
          </a:xfrm>
        </p:grpSpPr>
        <p:sp>
          <p:nvSpPr>
            <p:cNvPr id="9238" name="Freeform 93"/>
            <p:cNvSpPr/>
            <p:nvPr/>
          </p:nvSpPr>
          <p:spPr>
            <a:xfrm>
              <a:off x="1255" y="1685"/>
              <a:ext cx="69" cy="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19223"/>
                  </a:moveTo>
                  <a:lnTo>
                    <a:pt x="197" y="18641"/>
                  </a:lnTo>
                  <a:lnTo>
                    <a:pt x="493" y="17670"/>
                  </a:lnTo>
                  <a:lnTo>
                    <a:pt x="690" y="17087"/>
                  </a:lnTo>
                  <a:lnTo>
                    <a:pt x="887" y="16699"/>
                  </a:lnTo>
                  <a:lnTo>
                    <a:pt x="985" y="16117"/>
                  </a:lnTo>
                  <a:lnTo>
                    <a:pt x="1281" y="15146"/>
                  </a:lnTo>
                  <a:lnTo>
                    <a:pt x="1576" y="14951"/>
                  </a:lnTo>
                  <a:lnTo>
                    <a:pt x="1675" y="14369"/>
                  </a:lnTo>
                  <a:lnTo>
                    <a:pt x="1970" y="13592"/>
                  </a:lnTo>
                  <a:lnTo>
                    <a:pt x="2167" y="13010"/>
                  </a:lnTo>
                  <a:lnTo>
                    <a:pt x="2562" y="12427"/>
                  </a:lnTo>
                  <a:lnTo>
                    <a:pt x="2660" y="12039"/>
                  </a:lnTo>
                  <a:lnTo>
                    <a:pt x="2956" y="11262"/>
                  </a:lnTo>
                  <a:lnTo>
                    <a:pt x="3054" y="10680"/>
                  </a:lnTo>
                  <a:lnTo>
                    <a:pt x="3350" y="10291"/>
                  </a:lnTo>
                  <a:lnTo>
                    <a:pt x="3547" y="10097"/>
                  </a:lnTo>
                  <a:lnTo>
                    <a:pt x="3744" y="9515"/>
                  </a:lnTo>
                  <a:lnTo>
                    <a:pt x="4039" y="8932"/>
                  </a:lnTo>
                  <a:lnTo>
                    <a:pt x="4236" y="8544"/>
                  </a:lnTo>
                  <a:lnTo>
                    <a:pt x="4433" y="7961"/>
                  </a:lnTo>
                  <a:lnTo>
                    <a:pt x="4729" y="7573"/>
                  </a:lnTo>
                  <a:lnTo>
                    <a:pt x="4828" y="6990"/>
                  </a:lnTo>
                  <a:lnTo>
                    <a:pt x="5123" y="6602"/>
                  </a:lnTo>
                  <a:lnTo>
                    <a:pt x="5320" y="6019"/>
                  </a:lnTo>
                  <a:lnTo>
                    <a:pt x="5419" y="5631"/>
                  </a:lnTo>
                  <a:lnTo>
                    <a:pt x="5813" y="5243"/>
                  </a:lnTo>
                  <a:lnTo>
                    <a:pt x="5813" y="4660"/>
                  </a:lnTo>
                  <a:lnTo>
                    <a:pt x="6305" y="4078"/>
                  </a:lnTo>
                  <a:lnTo>
                    <a:pt x="6502" y="3883"/>
                  </a:lnTo>
                  <a:lnTo>
                    <a:pt x="6601" y="3301"/>
                  </a:lnTo>
                  <a:lnTo>
                    <a:pt x="6897" y="3301"/>
                  </a:lnTo>
                  <a:lnTo>
                    <a:pt x="7192" y="2718"/>
                  </a:lnTo>
                  <a:lnTo>
                    <a:pt x="7291" y="2524"/>
                  </a:lnTo>
                  <a:lnTo>
                    <a:pt x="7586" y="2136"/>
                  </a:lnTo>
                  <a:lnTo>
                    <a:pt x="7685" y="1942"/>
                  </a:lnTo>
                  <a:lnTo>
                    <a:pt x="7980" y="1942"/>
                  </a:lnTo>
                  <a:lnTo>
                    <a:pt x="8177" y="1359"/>
                  </a:lnTo>
                  <a:lnTo>
                    <a:pt x="8374" y="1359"/>
                  </a:lnTo>
                  <a:lnTo>
                    <a:pt x="8571" y="777"/>
                  </a:lnTo>
                  <a:lnTo>
                    <a:pt x="8768" y="777"/>
                  </a:lnTo>
                  <a:lnTo>
                    <a:pt x="8966" y="583"/>
                  </a:lnTo>
                  <a:lnTo>
                    <a:pt x="9163" y="583"/>
                  </a:lnTo>
                  <a:lnTo>
                    <a:pt x="9458" y="388"/>
                  </a:lnTo>
                  <a:lnTo>
                    <a:pt x="9557" y="388"/>
                  </a:lnTo>
                  <a:lnTo>
                    <a:pt x="9852" y="388"/>
                  </a:lnTo>
                  <a:lnTo>
                    <a:pt x="10148" y="0"/>
                  </a:lnTo>
                  <a:lnTo>
                    <a:pt x="10345" y="0"/>
                  </a:lnTo>
                  <a:lnTo>
                    <a:pt x="10640" y="0"/>
                  </a:lnTo>
                  <a:lnTo>
                    <a:pt x="10739" y="0"/>
                  </a:lnTo>
                  <a:lnTo>
                    <a:pt x="10936" y="388"/>
                  </a:lnTo>
                  <a:lnTo>
                    <a:pt x="11133" y="388"/>
                  </a:lnTo>
                  <a:lnTo>
                    <a:pt x="11429" y="583"/>
                  </a:lnTo>
                  <a:lnTo>
                    <a:pt x="11626" y="583"/>
                  </a:lnTo>
                  <a:lnTo>
                    <a:pt x="11823" y="777"/>
                  </a:lnTo>
                  <a:lnTo>
                    <a:pt x="12118" y="777"/>
                  </a:lnTo>
                  <a:lnTo>
                    <a:pt x="12217" y="1359"/>
                  </a:lnTo>
                  <a:lnTo>
                    <a:pt x="12414" y="1942"/>
                  </a:lnTo>
                  <a:lnTo>
                    <a:pt x="12808" y="1942"/>
                  </a:lnTo>
                  <a:lnTo>
                    <a:pt x="12906" y="2136"/>
                  </a:lnTo>
                  <a:lnTo>
                    <a:pt x="13202" y="2718"/>
                  </a:lnTo>
                  <a:lnTo>
                    <a:pt x="13498" y="3301"/>
                  </a:lnTo>
                  <a:lnTo>
                    <a:pt x="13596" y="3883"/>
                  </a:lnTo>
                  <a:lnTo>
                    <a:pt x="13793" y="3883"/>
                  </a:lnTo>
                  <a:lnTo>
                    <a:pt x="14187" y="4466"/>
                  </a:lnTo>
                  <a:lnTo>
                    <a:pt x="14384" y="5049"/>
                  </a:lnTo>
                  <a:lnTo>
                    <a:pt x="14581" y="5631"/>
                  </a:lnTo>
                  <a:lnTo>
                    <a:pt x="14877" y="6019"/>
                  </a:lnTo>
                  <a:lnTo>
                    <a:pt x="15074" y="6602"/>
                  </a:lnTo>
                  <a:lnTo>
                    <a:pt x="15271" y="7184"/>
                  </a:lnTo>
                  <a:lnTo>
                    <a:pt x="15468" y="7767"/>
                  </a:lnTo>
                  <a:lnTo>
                    <a:pt x="15764" y="8350"/>
                  </a:lnTo>
                  <a:lnTo>
                    <a:pt x="15961" y="8932"/>
                  </a:lnTo>
                  <a:lnTo>
                    <a:pt x="16256" y="9515"/>
                  </a:lnTo>
                  <a:lnTo>
                    <a:pt x="16355" y="10097"/>
                  </a:lnTo>
                  <a:lnTo>
                    <a:pt x="16650" y="10291"/>
                  </a:lnTo>
                  <a:lnTo>
                    <a:pt x="16749" y="10680"/>
                  </a:lnTo>
                  <a:lnTo>
                    <a:pt x="16946" y="11650"/>
                  </a:lnTo>
                  <a:lnTo>
                    <a:pt x="17143" y="12039"/>
                  </a:lnTo>
                  <a:lnTo>
                    <a:pt x="17340" y="12427"/>
                  </a:lnTo>
                  <a:lnTo>
                    <a:pt x="17635" y="13204"/>
                  </a:lnTo>
                  <a:lnTo>
                    <a:pt x="17734" y="13786"/>
                  </a:lnTo>
                  <a:lnTo>
                    <a:pt x="17931" y="14369"/>
                  </a:lnTo>
                  <a:lnTo>
                    <a:pt x="18128" y="14951"/>
                  </a:lnTo>
                  <a:lnTo>
                    <a:pt x="18424" y="15146"/>
                  </a:lnTo>
                  <a:lnTo>
                    <a:pt x="18522" y="15728"/>
                  </a:lnTo>
                  <a:lnTo>
                    <a:pt x="18818" y="16311"/>
                  </a:lnTo>
                  <a:lnTo>
                    <a:pt x="18916" y="16893"/>
                  </a:lnTo>
                  <a:lnTo>
                    <a:pt x="19113" y="17087"/>
                  </a:lnTo>
                  <a:lnTo>
                    <a:pt x="19212" y="17670"/>
                  </a:lnTo>
                  <a:lnTo>
                    <a:pt x="19310" y="18058"/>
                  </a:lnTo>
                  <a:lnTo>
                    <a:pt x="19507" y="18641"/>
                  </a:lnTo>
                  <a:lnTo>
                    <a:pt x="19606" y="18835"/>
                  </a:lnTo>
                  <a:lnTo>
                    <a:pt x="19704" y="19223"/>
                  </a:lnTo>
                  <a:lnTo>
                    <a:pt x="19901" y="19612"/>
                  </a:lnTo>
                  <a:lnTo>
                    <a:pt x="19901" y="19806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39" name="Freeform 94"/>
            <p:cNvSpPr/>
            <p:nvPr/>
          </p:nvSpPr>
          <p:spPr>
            <a:xfrm>
              <a:off x="1324" y="1725"/>
              <a:ext cx="73" cy="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85" y="800"/>
                  </a:lnTo>
                  <a:lnTo>
                    <a:pt x="370" y="1400"/>
                  </a:lnTo>
                  <a:lnTo>
                    <a:pt x="556" y="2000"/>
                  </a:lnTo>
                  <a:lnTo>
                    <a:pt x="833" y="2600"/>
                  </a:lnTo>
                  <a:lnTo>
                    <a:pt x="926" y="3200"/>
                  </a:lnTo>
                  <a:lnTo>
                    <a:pt x="1204" y="4000"/>
                  </a:lnTo>
                  <a:lnTo>
                    <a:pt x="1389" y="4200"/>
                  </a:lnTo>
                  <a:lnTo>
                    <a:pt x="1481" y="5200"/>
                  </a:lnTo>
                  <a:lnTo>
                    <a:pt x="1759" y="5600"/>
                  </a:lnTo>
                  <a:lnTo>
                    <a:pt x="2130" y="6200"/>
                  </a:lnTo>
                  <a:lnTo>
                    <a:pt x="2130" y="7200"/>
                  </a:lnTo>
                  <a:lnTo>
                    <a:pt x="2500" y="7800"/>
                  </a:lnTo>
                  <a:lnTo>
                    <a:pt x="2685" y="8200"/>
                  </a:lnTo>
                  <a:lnTo>
                    <a:pt x="2778" y="8800"/>
                  </a:lnTo>
                  <a:lnTo>
                    <a:pt x="2963" y="9400"/>
                  </a:lnTo>
                  <a:lnTo>
                    <a:pt x="3148" y="10000"/>
                  </a:lnTo>
                  <a:lnTo>
                    <a:pt x="3426" y="10200"/>
                  </a:lnTo>
                  <a:lnTo>
                    <a:pt x="3519" y="10800"/>
                  </a:lnTo>
                  <a:lnTo>
                    <a:pt x="3796" y="11400"/>
                  </a:lnTo>
                  <a:lnTo>
                    <a:pt x="4074" y="11800"/>
                  </a:lnTo>
                  <a:lnTo>
                    <a:pt x="4167" y="12200"/>
                  </a:lnTo>
                  <a:lnTo>
                    <a:pt x="4352" y="12800"/>
                  </a:lnTo>
                  <a:lnTo>
                    <a:pt x="4537" y="13400"/>
                  </a:lnTo>
                  <a:lnTo>
                    <a:pt x="4722" y="13600"/>
                  </a:lnTo>
                  <a:lnTo>
                    <a:pt x="5000" y="14200"/>
                  </a:lnTo>
                  <a:lnTo>
                    <a:pt x="5093" y="14800"/>
                  </a:lnTo>
                  <a:lnTo>
                    <a:pt x="5370" y="15000"/>
                  </a:lnTo>
                  <a:lnTo>
                    <a:pt x="5556" y="15400"/>
                  </a:lnTo>
                  <a:lnTo>
                    <a:pt x="5741" y="16000"/>
                  </a:lnTo>
                  <a:lnTo>
                    <a:pt x="6111" y="16200"/>
                  </a:lnTo>
                  <a:lnTo>
                    <a:pt x="6296" y="16600"/>
                  </a:lnTo>
                  <a:lnTo>
                    <a:pt x="6389" y="17000"/>
                  </a:lnTo>
                  <a:lnTo>
                    <a:pt x="6667" y="17600"/>
                  </a:lnTo>
                  <a:lnTo>
                    <a:pt x="6852" y="17600"/>
                  </a:lnTo>
                  <a:lnTo>
                    <a:pt x="7037" y="18000"/>
                  </a:lnTo>
                  <a:lnTo>
                    <a:pt x="7315" y="18200"/>
                  </a:lnTo>
                  <a:lnTo>
                    <a:pt x="7407" y="18600"/>
                  </a:lnTo>
                  <a:lnTo>
                    <a:pt x="7685" y="18800"/>
                  </a:lnTo>
                  <a:lnTo>
                    <a:pt x="7963" y="19200"/>
                  </a:lnTo>
                  <a:lnTo>
                    <a:pt x="7963" y="19400"/>
                  </a:lnTo>
                  <a:lnTo>
                    <a:pt x="8241" y="19600"/>
                  </a:lnTo>
                  <a:lnTo>
                    <a:pt x="8426" y="19600"/>
                  </a:lnTo>
                  <a:lnTo>
                    <a:pt x="8611" y="19800"/>
                  </a:lnTo>
                  <a:lnTo>
                    <a:pt x="8889" y="19800"/>
                  </a:lnTo>
                  <a:lnTo>
                    <a:pt x="8981" y="19800"/>
                  </a:lnTo>
                  <a:lnTo>
                    <a:pt x="9259" y="19800"/>
                  </a:lnTo>
                  <a:lnTo>
                    <a:pt x="9444" y="19800"/>
                  </a:lnTo>
                  <a:lnTo>
                    <a:pt x="9630" y="19800"/>
                  </a:lnTo>
                  <a:lnTo>
                    <a:pt x="9907" y="19800"/>
                  </a:lnTo>
                  <a:lnTo>
                    <a:pt x="10185" y="19800"/>
                  </a:lnTo>
                  <a:lnTo>
                    <a:pt x="10370" y="19800"/>
                  </a:lnTo>
                  <a:lnTo>
                    <a:pt x="10648" y="19800"/>
                  </a:lnTo>
                  <a:lnTo>
                    <a:pt x="10741" y="19600"/>
                  </a:lnTo>
                  <a:lnTo>
                    <a:pt x="11019" y="19600"/>
                  </a:lnTo>
                  <a:lnTo>
                    <a:pt x="11296" y="19400"/>
                  </a:lnTo>
                  <a:lnTo>
                    <a:pt x="11574" y="19200"/>
                  </a:lnTo>
                  <a:lnTo>
                    <a:pt x="11852" y="18800"/>
                  </a:lnTo>
                  <a:lnTo>
                    <a:pt x="11944" y="18200"/>
                  </a:lnTo>
                  <a:lnTo>
                    <a:pt x="12130" y="18000"/>
                  </a:lnTo>
                  <a:lnTo>
                    <a:pt x="12500" y="17600"/>
                  </a:lnTo>
                  <a:lnTo>
                    <a:pt x="12685" y="17000"/>
                  </a:lnTo>
                  <a:lnTo>
                    <a:pt x="12963" y="16600"/>
                  </a:lnTo>
                  <a:lnTo>
                    <a:pt x="13241" y="16600"/>
                  </a:lnTo>
                  <a:lnTo>
                    <a:pt x="13426" y="16000"/>
                  </a:lnTo>
                  <a:lnTo>
                    <a:pt x="13704" y="15400"/>
                  </a:lnTo>
                  <a:lnTo>
                    <a:pt x="13981" y="14800"/>
                  </a:lnTo>
                  <a:lnTo>
                    <a:pt x="14259" y="14200"/>
                  </a:lnTo>
                  <a:lnTo>
                    <a:pt x="14537" y="13600"/>
                  </a:lnTo>
                  <a:lnTo>
                    <a:pt x="14815" y="13400"/>
                  </a:lnTo>
                  <a:lnTo>
                    <a:pt x="14907" y="12800"/>
                  </a:lnTo>
                  <a:lnTo>
                    <a:pt x="15278" y="12200"/>
                  </a:lnTo>
                  <a:lnTo>
                    <a:pt x="15556" y="11800"/>
                  </a:lnTo>
                  <a:lnTo>
                    <a:pt x="15741" y="10800"/>
                  </a:lnTo>
                  <a:lnTo>
                    <a:pt x="15926" y="10600"/>
                  </a:lnTo>
                  <a:lnTo>
                    <a:pt x="16204" y="10200"/>
                  </a:lnTo>
                  <a:lnTo>
                    <a:pt x="16389" y="9800"/>
                  </a:lnTo>
                  <a:lnTo>
                    <a:pt x="16574" y="9200"/>
                  </a:lnTo>
                  <a:lnTo>
                    <a:pt x="16852" y="8400"/>
                  </a:lnTo>
                  <a:lnTo>
                    <a:pt x="17037" y="8200"/>
                  </a:lnTo>
                  <a:lnTo>
                    <a:pt x="17222" y="7800"/>
                  </a:lnTo>
                  <a:lnTo>
                    <a:pt x="17407" y="7200"/>
                  </a:lnTo>
                  <a:lnTo>
                    <a:pt x="17685" y="6600"/>
                  </a:lnTo>
                  <a:lnTo>
                    <a:pt x="17870" y="6000"/>
                  </a:lnTo>
                  <a:lnTo>
                    <a:pt x="18241" y="5400"/>
                  </a:lnTo>
                  <a:lnTo>
                    <a:pt x="18333" y="4800"/>
                  </a:lnTo>
                  <a:lnTo>
                    <a:pt x="18519" y="4200"/>
                  </a:lnTo>
                  <a:lnTo>
                    <a:pt x="18796" y="4000"/>
                  </a:lnTo>
                  <a:lnTo>
                    <a:pt x="18981" y="3600"/>
                  </a:lnTo>
                  <a:lnTo>
                    <a:pt x="19167" y="3200"/>
                  </a:lnTo>
                  <a:lnTo>
                    <a:pt x="19167" y="2800"/>
                  </a:lnTo>
                  <a:lnTo>
                    <a:pt x="19352" y="2200"/>
                  </a:lnTo>
                  <a:lnTo>
                    <a:pt x="19537" y="2000"/>
                  </a:lnTo>
                  <a:lnTo>
                    <a:pt x="19630" y="2000"/>
                  </a:lnTo>
                  <a:lnTo>
                    <a:pt x="19815" y="1400"/>
                  </a:lnTo>
                  <a:lnTo>
                    <a:pt x="19815" y="800"/>
                  </a:lnTo>
                  <a:lnTo>
                    <a:pt x="19907" y="800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0" name="Freeform 95"/>
            <p:cNvSpPr/>
            <p:nvPr/>
          </p:nvSpPr>
          <p:spPr>
            <a:xfrm>
              <a:off x="1399" y="1686"/>
              <a:ext cx="69" cy="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19200"/>
                  </a:moveTo>
                  <a:lnTo>
                    <a:pt x="197" y="18600"/>
                  </a:lnTo>
                  <a:lnTo>
                    <a:pt x="493" y="17600"/>
                  </a:lnTo>
                  <a:lnTo>
                    <a:pt x="690" y="17000"/>
                  </a:lnTo>
                  <a:lnTo>
                    <a:pt x="887" y="16800"/>
                  </a:lnTo>
                  <a:lnTo>
                    <a:pt x="985" y="16000"/>
                  </a:lnTo>
                  <a:lnTo>
                    <a:pt x="1281" y="15600"/>
                  </a:lnTo>
                  <a:lnTo>
                    <a:pt x="1576" y="15000"/>
                  </a:lnTo>
                  <a:lnTo>
                    <a:pt x="1675" y="14200"/>
                  </a:lnTo>
                  <a:lnTo>
                    <a:pt x="1970" y="13600"/>
                  </a:lnTo>
                  <a:lnTo>
                    <a:pt x="2167" y="13000"/>
                  </a:lnTo>
                  <a:lnTo>
                    <a:pt x="2562" y="12800"/>
                  </a:lnTo>
                  <a:lnTo>
                    <a:pt x="2660" y="12000"/>
                  </a:lnTo>
                  <a:lnTo>
                    <a:pt x="2956" y="11400"/>
                  </a:lnTo>
                  <a:lnTo>
                    <a:pt x="3054" y="10800"/>
                  </a:lnTo>
                  <a:lnTo>
                    <a:pt x="3350" y="10200"/>
                  </a:lnTo>
                  <a:lnTo>
                    <a:pt x="3547" y="10000"/>
                  </a:lnTo>
                  <a:lnTo>
                    <a:pt x="3744" y="9800"/>
                  </a:lnTo>
                  <a:lnTo>
                    <a:pt x="4039" y="9200"/>
                  </a:lnTo>
                  <a:lnTo>
                    <a:pt x="4236" y="8400"/>
                  </a:lnTo>
                  <a:lnTo>
                    <a:pt x="4433" y="8000"/>
                  </a:lnTo>
                  <a:lnTo>
                    <a:pt x="4729" y="7400"/>
                  </a:lnTo>
                  <a:lnTo>
                    <a:pt x="4828" y="6800"/>
                  </a:lnTo>
                  <a:lnTo>
                    <a:pt x="5123" y="6200"/>
                  </a:lnTo>
                  <a:lnTo>
                    <a:pt x="5320" y="5600"/>
                  </a:lnTo>
                  <a:lnTo>
                    <a:pt x="5419" y="5600"/>
                  </a:lnTo>
                  <a:lnTo>
                    <a:pt x="5813" y="5200"/>
                  </a:lnTo>
                  <a:lnTo>
                    <a:pt x="5813" y="4600"/>
                  </a:lnTo>
                  <a:lnTo>
                    <a:pt x="6305" y="4200"/>
                  </a:lnTo>
                  <a:lnTo>
                    <a:pt x="6502" y="4000"/>
                  </a:lnTo>
                  <a:lnTo>
                    <a:pt x="6601" y="3400"/>
                  </a:lnTo>
                  <a:lnTo>
                    <a:pt x="6897" y="3200"/>
                  </a:lnTo>
                  <a:lnTo>
                    <a:pt x="7192" y="2800"/>
                  </a:lnTo>
                  <a:lnTo>
                    <a:pt x="7291" y="2600"/>
                  </a:lnTo>
                  <a:lnTo>
                    <a:pt x="7586" y="2200"/>
                  </a:lnTo>
                  <a:lnTo>
                    <a:pt x="7685" y="2000"/>
                  </a:lnTo>
                  <a:lnTo>
                    <a:pt x="7980" y="2000"/>
                  </a:lnTo>
                  <a:lnTo>
                    <a:pt x="8177" y="1400"/>
                  </a:lnTo>
                  <a:lnTo>
                    <a:pt x="8374" y="800"/>
                  </a:lnTo>
                  <a:lnTo>
                    <a:pt x="8571" y="800"/>
                  </a:lnTo>
                  <a:lnTo>
                    <a:pt x="8768" y="800"/>
                  </a:lnTo>
                  <a:lnTo>
                    <a:pt x="8966" y="600"/>
                  </a:lnTo>
                  <a:lnTo>
                    <a:pt x="9163" y="600"/>
                  </a:lnTo>
                  <a:lnTo>
                    <a:pt x="9458" y="400"/>
                  </a:lnTo>
                  <a:lnTo>
                    <a:pt x="9557" y="400"/>
                  </a:lnTo>
                  <a:lnTo>
                    <a:pt x="9852" y="400"/>
                  </a:lnTo>
                  <a:lnTo>
                    <a:pt x="10148" y="0"/>
                  </a:lnTo>
                  <a:lnTo>
                    <a:pt x="10345" y="0"/>
                  </a:lnTo>
                  <a:lnTo>
                    <a:pt x="10640" y="0"/>
                  </a:lnTo>
                  <a:lnTo>
                    <a:pt x="10739" y="0"/>
                  </a:lnTo>
                  <a:lnTo>
                    <a:pt x="10936" y="400"/>
                  </a:lnTo>
                  <a:lnTo>
                    <a:pt x="11133" y="400"/>
                  </a:lnTo>
                  <a:lnTo>
                    <a:pt x="11429" y="600"/>
                  </a:lnTo>
                  <a:lnTo>
                    <a:pt x="11626" y="600"/>
                  </a:lnTo>
                  <a:lnTo>
                    <a:pt x="11823" y="800"/>
                  </a:lnTo>
                  <a:lnTo>
                    <a:pt x="12118" y="800"/>
                  </a:lnTo>
                  <a:lnTo>
                    <a:pt x="12217" y="1400"/>
                  </a:lnTo>
                  <a:lnTo>
                    <a:pt x="12414" y="2000"/>
                  </a:lnTo>
                  <a:lnTo>
                    <a:pt x="12808" y="2000"/>
                  </a:lnTo>
                  <a:lnTo>
                    <a:pt x="12906" y="2200"/>
                  </a:lnTo>
                  <a:lnTo>
                    <a:pt x="13202" y="2800"/>
                  </a:lnTo>
                  <a:lnTo>
                    <a:pt x="13498" y="3200"/>
                  </a:lnTo>
                  <a:lnTo>
                    <a:pt x="13596" y="3400"/>
                  </a:lnTo>
                  <a:lnTo>
                    <a:pt x="13793" y="4000"/>
                  </a:lnTo>
                  <a:lnTo>
                    <a:pt x="14187" y="4600"/>
                  </a:lnTo>
                  <a:lnTo>
                    <a:pt x="14384" y="5200"/>
                  </a:lnTo>
                  <a:lnTo>
                    <a:pt x="14581" y="5600"/>
                  </a:lnTo>
                  <a:lnTo>
                    <a:pt x="14877" y="6200"/>
                  </a:lnTo>
                  <a:lnTo>
                    <a:pt x="15074" y="6800"/>
                  </a:lnTo>
                  <a:lnTo>
                    <a:pt x="15271" y="7200"/>
                  </a:lnTo>
                  <a:lnTo>
                    <a:pt x="15468" y="7800"/>
                  </a:lnTo>
                  <a:lnTo>
                    <a:pt x="15764" y="8400"/>
                  </a:lnTo>
                  <a:lnTo>
                    <a:pt x="15961" y="9200"/>
                  </a:lnTo>
                  <a:lnTo>
                    <a:pt x="16256" y="9800"/>
                  </a:lnTo>
                  <a:lnTo>
                    <a:pt x="16355" y="10000"/>
                  </a:lnTo>
                  <a:lnTo>
                    <a:pt x="16650" y="10200"/>
                  </a:lnTo>
                  <a:lnTo>
                    <a:pt x="16749" y="10800"/>
                  </a:lnTo>
                  <a:lnTo>
                    <a:pt x="16946" y="11800"/>
                  </a:lnTo>
                  <a:lnTo>
                    <a:pt x="17143" y="12200"/>
                  </a:lnTo>
                  <a:lnTo>
                    <a:pt x="17340" y="12800"/>
                  </a:lnTo>
                  <a:lnTo>
                    <a:pt x="17635" y="13000"/>
                  </a:lnTo>
                  <a:lnTo>
                    <a:pt x="17734" y="13600"/>
                  </a:lnTo>
                  <a:lnTo>
                    <a:pt x="17931" y="14600"/>
                  </a:lnTo>
                  <a:lnTo>
                    <a:pt x="18128" y="15000"/>
                  </a:lnTo>
                  <a:lnTo>
                    <a:pt x="18424" y="15600"/>
                  </a:lnTo>
                  <a:lnTo>
                    <a:pt x="18522" y="16000"/>
                  </a:lnTo>
                  <a:lnTo>
                    <a:pt x="18818" y="16600"/>
                  </a:lnTo>
                  <a:lnTo>
                    <a:pt x="18916" y="16800"/>
                  </a:lnTo>
                  <a:lnTo>
                    <a:pt x="19113" y="17000"/>
                  </a:lnTo>
                  <a:lnTo>
                    <a:pt x="19212" y="17600"/>
                  </a:lnTo>
                  <a:lnTo>
                    <a:pt x="19310" y="18200"/>
                  </a:lnTo>
                  <a:lnTo>
                    <a:pt x="19507" y="18600"/>
                  </a:lnTo>
                  <a:lnTo>
                    <a:pt x="19606" y="18800"/>
                  </a:lnTo>
                  <a:lnTo>
                    <a:pt x="19704" y="19400"/>
                  </a:lnTo>
                  <a:lnTo>
                    <a:pt x="19901" y="19600"/>
                  </a:lnTo>
                  <a:lnTo>
                    <a:pt x="19901" y="19800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1" name="Freeform 96"/>
            <p:cNvSpPr/>
            <p:nvPr/>
          </p:nvSpPr>
          <p:spPr>
            <a:xfrm>
              <a:off x="1468" y="1725"/>
              <a:ext cx="74" cy="3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85" y="825"/>
                  </a:lnTo>
                  <a:lnTo>
                    <a:pt x="370" y="1443"/>
                  </a:lnTo>
                  <a:lnTo>
                    <a:pt x="556" y="2062"/>
                  </a:lnTo>
                  <a:lnTo>
                    <a:pt x="833" y="2680"/>
                  </a:lnTo>
                  <a:lnTo>
                    <a:pt x="926" y="3299"/>
                  </a:lnTo>
                  <a:lnTo>
                    <a:pt x="1204" y="3918"/>
                  </a:lnTo>
                  <a:lnTo>
                    <a:pt x="1389" y="4330"/>
                  </a:lnTo>
                  <a:lnTo>
                    <a:pt x="1481" y="4948"/>
                  </a:lnTo>
                  <a:lnTo>
                    <a:pt x="1759" y="5567"/>
                  </a:lnTo>
                  <a:lnTo>
                    <a:pt x="2130" y="6392"/>
                  </a:lnTo>
                  <a:lnTo>
                    <a:pt x="2130" y="6804"/>
                  </a:lnTo>
                  <a:lnTo>
                    <a:pt x="2500" y="7216"/>
                  </a:lnTo>
                  <a:lnTo>
                    <a:pt x="2685" y="7835"/>
                  </a:lnTo>
                  <a:lnTo>
                    <a:pt x="2778" y="8454"/>
                  </a:lnTo>
                  <a:lnTo>
                    <a:pt x="2963" y="9278"/>
                  </a:lnTo>
                  <a:lnTo>
                    <a:pt x="3148" y="9691"/>
                  </a:lnTo>
                  <a:lnTo>
                    <a:pt x="3426" y="10309"/>
                  </a:lnTo>
                  <a:lnTo>
                    <a:pt x="3519" y="10928"/>
                  </a:lnTo>
                  <a:lnTo>
                    <a:pt x="3796" y="11134"/>
                  </a:lnTo>
                  <a:lnTo>
                    <a:pt x="4074" y="11753"/>
                  </a:lnTo>
                  <a:lnTo>
                    <a:pt x="4167" y="12371"/>
                  </a:lnTo>
                  <a:lnTo>
                    <a:pt x="4352" y="12990"/>
                  </a:lnTo>
                  <a:lnTo>
                    <a:pt x="4537" y="13196"/>
                  </a:lnTo>
                  <a:lnTo>
                    <a:pt x="4722" y="13814"/>
                  </a:lnTo>
                  <a:lnTo>
                    <a:pt x="5000" y="14021"/>
                  </a:lnTo>
                  <a:lnTo>
                    <a:pt x="5093" y="14639"/>
                  </a:lnTo>
                  <a:lnTo>
                    <a:pt x="5370" y="14845"/>
                  </a:lnTo>
                  <a:lnTo>
                    <a:pt x="5556" y="15464"/>
                  </a:lnTo>
                  <a:lnTo>
                    <a:pt x="5741" y="15876"/>
                  </a:lnTo>
                  <a:lnTo>
                    <a:pt x="6111" y="16495"/>
                  </a:lnTo>
                  <a:lnTo>
                    <a:pt x="6296" y="16701"/>
                  </a:lnTo>
                  <a:lnTo>
                    <a:pt x="6389" y="16907"/>
                  </a:lnTo>
                  <a:lnTo>
                    <a:pt x="6667" y="17526"/>
                  </a:lnTo>
                  <a:lnTo>
                    <a:pt x="6852" y="17526"/>
                  </a:lnTo>
                  <a:lnTo>
                    <a:pt x="7037" y="17938"/>
                  </a:lnTo>
                  <a:lnTo>
                    <a:pt x="7315" y="18144"/>
                  </a:lnTo>
                  <a:lnTo>
                    <a:pt x="7407" y="18557"/>
                  </a:lnTo>
                  <a:lnTo>
                    <a:pt x="7685" y="18763"/>
                  </a:lnTo>
                  <a:lnTo>
                    <a:pt x="7963" y="19175"/>
                  </a:lnTo>
                  <a:lnTo>
                    <a:pt x="7963" y="19381"/>
                  </a:lnTo>
                  <a:lnTo>
                    <a:pt x="8241" y="19588"/>
                  </a:lnTo>
                  <a:lnTo>
                    <a:pt x="8426" y="19588"/>
                  </a:lnTo>
                  <a:lnTo>
                    <a:pt x="8611" y="19794"/>
                  </a:lnTo>
                  <a:lnTo>
                    <a:pt x="8889" y="19794"/>
                  </a:lnTo>
                  <a:lnTo>
                    <a:pt x="8981" y="19794"/>
                  </a:lnTo>
                  <a:lnTo>
                    <a:pt x="9259" y="19794"/>
                  </a:lnTo>
                  <a:lnTo>
                    <a:pt x="9444" y="19794"/>
                  </a:lnTo>
                  <a:lnTo>
                    <a:pt x="9630" y="19794"/>
                  </a:lnTo>
                  <a:lnTo>
                    <a:pt x="9907" y="19794"/>
                  </a:lnTo>
                  <a:lnTo>
                    <a:pt x="10185" y="19794"/>
                  </a:lnTo>
                  <a:lnTo>
                    <a:pt x="10370" y="19794"/>
                  </a:lnTo>
                  <a:lnTo>
                    <a:pt x="10648" y="19794"/>
                  </a:lnTo>
                  <a:lnTo>
                    <a:pt x="10741" y="19588"/>
                  </a:lnTo>
                  <a:lnTo>
                    <a:pt x="11019" y="19588"/>
                  </a:lnTo>
                  <a:lnTo>
                    <a:pt x="11296" y="19381"/>
                  </a:lnTo>
                  <a:lnTo>
                    <a:pt x="11574" y="19175"/>
                  </a:lnTo>
                  <a:lnTo>
                    <a:pt x="11852" y="18763"/>
                  </a:lnTo>
                  <a:lnTo>
                    <a:pt x="11944" y="18557"/>
                  </a:lnTo>
                  <a:lnTo>
                    <a:pt x="12130" y="17938"/>
                  </a:lnTo>
                  <a:lnTo>
                    <a:pt x="12500" y="17526"/>
                  </a:lnTo>
                  <a:lnTo>
                    <a:pt x="12685" y="16907"/>
                  </a:lnTo>
                  <a:lnTo>
                    <a:pt x="12963" y="16907"/>
                  </a:lnTo>
                  <a:lnTo>
                    <a:pt x="13241" y="16495"/>
                  </a:lnTo>
                  <a:lnTo>
                    <a:pt x="13426" y="15876"/>
                  </a:lnTo>
                  <a:lnTo>
                    <a:pt x="13704" y="15464"/>
                  </a:lnTo>
                  <a:lnTo>
                    <a:pt x="13981" y="14845"/>
                  </a:lnTo>
                  <a:lnTo>
                    <a:pt x="14259" y="14639"/>
                  </a:lnTo>
                  <a:lnTo>
                    <a:pt x="14537" y="14021"/>
                  </a:lnTo>
                  <a:lnTo>
                    <a:pt x="14815" y="13608"/>
                  </a:lnTo>
                  <a:lnTo>
                    <a:pt x="14907" y="12990"/>
                  </a:lnTo>
                  <a:lnTo>
                    <a:pt x="15278" y="12371"/>
                  </a:lnTo>
                  <a:lnTo>
                    <a:pt x="15556" y="11753"/>
                  </a:lnTo>
                  <a:lnTo>
                    <a:pt x="15741" y="11134"/>
                  </a:lnTo>
                  <a:lnTo>
                    <a:pt x="15926" y="10515"/>
                  </a:lnTo>
                  <a:lnTo>
                    <a:pt x="16204" y="10309"/>
                  </a:lnTo>
                  <a:lnTo>
                    <a:pt x="16389" y="9691"/>
                  </a:lnTo>
                  <a:lnTo>
                    <a:pt x="16574" y="9072"/>
                  </a:lnTo>
                  <a:lnTo>
                    <a:pt x="16852" y="8454"/>
                  </a:lnTo>
                  <a:lnTo>
                    <a:pt x="17037" y="7835"/>
                  </a:lnTo>
                  <a:lnTo>
                    <a:pt x="17222" y="7216"/>
                  </a:lnTo>
                  <a:lnTo>
                    <a:pt x="17407" y="6804"/>
                  </a:lnTo>
                  <a:lnTo>
                    <a:pt x="17685" y="6392"/>
                  </a:lnTo>
                  <a:lnTo>
                    <a:pt x="17870" y="5979"/>
                  </a:lnTo>
                  <a:lnTo>
                    <a:pt x="18241" y="5361"/>
                  </a:lnTo>
                  <a:lnTo>
                    <a:pt x="18333" y="4742"/>
                  </a:lnTo>
                  <a:lnTo>
                    <a:pt x="18519" y="4330"/>
                  </a:lnTo>
                  <a:lnTo>
                    <a:pt x="18796" y="3918"/>
                  </a:lnTo>
                  <a:lnTo>
                    <a:pt x="18981" y="3505"/>
                  </a:lnTo>
                  <a:lnTo>
                    <a:pt x="19167" y="3299"/>
                  </a:lnTo>
                  <a:lnTo>
                    <a:pt x="19167" y="2680"/>
                  </a:lnTo>
                  <a:lnTo>
                    <a:pt x="19352" y="2268"/>
                  </a:lnTo>
                  <a:lnTo>
                    <a:pt x="19537" y="2062"/>
                  </a:lnTo>
                  <a:lnTo>
                    <a:pt x="19630" y="1443"/>
                  </a:lnTo>
                  <a:lnTo>
                    <a:pt x="19815" y="1443"/>
                  </a:lnTo>
                  <a:lnTo>
                    <a:pt x="19815" y="825"/>
                  </a:lnTo>
                  <a:lnTo>
                    <a:pt x="19907" y="825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2" name="Line 97"/>
            <p:cNvSpPr/>
            <p:nvPr/>
          </p:nvSpPr>
          <p:spPr>
            <a:xfrm flipV="1">
              <a:off x="1541" y="1719"/>
              <a:ext cx="102" cy="2"/>
            </a:xfrm>
            <a:prstGeom prst="line">
              <a:avLst/>
            </a:prstGeom>
            <a:ln w="25400" cap="flat" cmpd="sng">
              <a:solidFill>
                <a:srgbClr val="FF3300"/>
              </a:solidFill>
              <a:prstDash val="solid"/>
              <a:headEnd type="none" w="med" len="sm"/>
              <a:tailEnd type="triangle" w="med" len="sm"/>
            </a:ln>
          </p:spPr>
        </p:sp>
      </p:grpSp>
      <p:sp>
        <p:nvSpPr>
          <p:cNvPr id="385122" name="Rectangle 98"/>
          <p:cNvSpPr/>
          <p:nvPr/>
        </p:nvSpPr>
        <p:spPr>
          <a:xfrm>
            <a:off x="6516688" y="836613"/>
            <a:ext cx="2266950" cy="519112"/>
          </a:xfrm>
          <a:prstGeom prst="rect">
            <a:avLst/>
          </a:prstGeom>
          <a:noFill/>
          <a:ln w="1587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（非相干）</a:t>
            </a:r>
            <a:endParaRPr lang="zh-CN" altLang="en-US" sz="2800" b="1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5123" name="Rectangle 99"/>
          <p:cNvSpPr/>
          <p:nvPr/>
        </p:nvSpPr>
        <p:spPr>
          <a:xfrm>
            <a:off x="7040563" y="1268413"/>
            <a:ext cx="2103437" cy="519112"/>
          </a:xfrm>
          <a:prstGeom prst="rect">
            <a:avLst/>
          </a:prstGeom>
          <a:noFill/>
          <a:ln w="1587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（非相干）</a:t>
            </a:r>
            <a:endParaRPr lang="zh-CN" altLang="en-US" sz="2800" b="1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5124" name="Text Box 100"/>
          <p:cNvSpPr txBox="1"/>
          <p:nvPr/>
        </p:nvSpPr>
        <p:spPr>
          <a:xfrm>
            <a:off x="1042988" y="1052513"/>
            <a:ext cx="609600" cy="1004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光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源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5136" name="Rectangle 112"/>
          <p:cNvSpPr/>
          <p:nvPr/>
        </p:nvSpPr>
        <p:spPr>
          <a:xfrm>
            <a:off x="5003800" y="5229225"/>
            <a:ext cx="4140200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fontAlgn="t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故：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各原子各次发光相互独立，各波列互不相干。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5146" name="Rectangle 122"/>
          <p:cNvSpPr/>
          <p:nvPr/>
        </p:nvSpPr>
        <p:spPr>
          <a:xfrm>
            <a:off x="4748213" y="4581525"/>
            <a:ext cx="4395787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fontAlgn="t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</a:rPr>
              <a:t>原子发光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间歇性、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随机性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5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8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385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385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5" dur="500"/>
                                        <p:tgtEl>
                                          <p:spTgt spid="385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0" dur="500"/>
                                        <p:tgtEl>
                                          <p:spTgt spid="385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385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0" dur="500"/>
                                        <p:tgtEl>
                                          <p:spTgt spid="38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85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8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8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0" dur="80"/>
                                        <p:tgtEl>
                                          <p:spTgt spid="3850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1" dur="80"/>
                                        <p:tgtEl>
                                          <p:spTgt spid="3850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80"/>
                                        <p:tgtEl>
                                          <p:spTgt spid="3850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3" dur="80"/>
                                        <p:tgtEl>
                                          <p:spTgt spid="3850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4" dur="80"/>
                                        <p:tgtEl>
                                          <p:spTgt spid="3850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80"/>
                                        <p:tgtEl>
                                          <p:spTgt spid="3850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6" dur="500"/>
                                        <p:tgtEl>
                                          <p:spTgt spid="385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385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6" dur="500"/>
                                        <p:tgtEl>
                                          <p:spTgt spid="385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38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6" dur="500"/>
                                        <p:tgtEl>
                                          <p:spTgt spid="38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42" grpId="0"/>
      <p:bldP spid="385067" grpId="0"/>
      <p:bldP spid="385092" grpId="0"/>
      <p:bldP spid="385122" grpId="0"/>
      <p:bldP spid="385123" grpId="0"/>
      <p:bldP spid="385124" grpId="0"/>
      <p:bldP spid="385136" grpId="0"/>
      <p:bldP spid="3851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6050" name="Text Box 2"/>
          <p:cNvSpPr txBox="1"/>
          <p:nvPr/>
        </p:nvSpPr>
        <p:spPr>
          <a:xfrm>
            <a:off x="250825" y="981075"/>
            <a:ext cx="3429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相干光的获得</a:t>
            </a:r>
            <a:endParaRPr lang="zh-CN" altLang="zh-CN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86051" name="Group 3"/>
          <p:cNvGrpSpPr/>
          <p:nvPr/>
        </p:nvGrpSpPr>
        <p:grpSpPr>
          <a:xfrm>
            <a:off x="3635375" y="1119188"/>
            <a:ext cx="5040313" cy="5262562"/>
            <a:chOff x="2304" y="624"/>
            <a:chExt cx="3264" cy="3360"/>
          </a:xfrm>
        </p:grpSpPr>
        <p:sp>
          <p:nvSpPr>
            <p:cNvPr id="10261" name="Rectangle 4"/>
            <p:cNvSpPr/>
            <p:nvPr/>
          </p:nvSpPr>
          <p:spPr>
            <a:xfrm>
              <a:off x="2304" y="624"/>
              <a:ext cx="3264" cy="336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62" name="Text Box 5"/>
            <p:cNvSpPr txBox="1"/>
            <p:nvPr/>
          </p:nvSpPr>
          <p:spPr>
            <a:xfrm>
              <a:off x="2304" y="624"/>
              <a:ext cx="3264" cy="338"/>
            </a:xfrm>
            <a:prstGeom prst="rect">
              <a:avLst/>
            </a:prstGeom>
            <a:gradFill rotWithShape="0">
              <a:gsLst>
                <a:gs pos="0">
                  <a:srgbClr val="EDFAD2"/>
                </a:gs>
                <a:gs pos="50000">
                  <a:srgbClr val="FFFFFF"/>
                </a:gs>
                <a:gs pos="100000">
                  <a:srgbClr val="EDFAD2"/>
                </a:gs>
              </a:gsLst>
              <a:lin ang="5400000" scaled="1"/>
              <a:tileRect/>
            </a:gradFill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rgbClr val="080808"/>
                  </a:solidFill>
                  <a:latin typeface="Times New Roman" panose="02020603050405020304" pitchFamily="18" charset="0"/>
                </a:rPr>
                <a:t>波阵面分割法</a:t>
              </a:r>
              <a:endParaRPr lang="zh-CN" altLang="en-US" sz="2800" b="1" dirty="0">
                <a:solidFill>
                  <a:srgbClr val="080808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263" name="Oval 6"/>
            <p:cNvSpPr/>
            <p:nvPr/>
          </p:nvSpPr>
          <p:spPr>
            <a:xfrm>
              <a:off x="4065" y="2180"/>
              <a:ext cx="268" cy="275"/>
            </a:xfrm>
            <a:prstGeom prst="ellipse">
              <a:avLst/>
            </a:prstGeom>
            <a:noFill/>
            <a:ln w="28575" cap="flat" cmpd="sng">
              <a:solidFill>
                <a:srgbClr val="CC00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64" name="Oval 7"/>
            <p:cNvSpPr/>
            <p:nvPr/>
          </p:nvSpPr>
          <p:spPr>
            <a:xfrm>
              <a:off x="4065" y="2611"/>
              <a:ext cx="268" cy="275"/>
            </a:xfrm>
            <a:prstGeom prst="ellipse">
              <a:avLst/>
            </a:prstGeom>
            <a:noFill/>
            <a:ln w="28575" cap="flat" cmpd="sng">
              <a:solidFill>
                <a:srgbClr val="CC00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65" name="Oval 8"/>
            <p:cNvSpPr/>
            <p:nvPr/>
          </p:nvSpPr>
          <p:spPr>
            <a:xfrm>
              <a:off x="3911" y="2455"/>
              <a:ext cx="575" cy="588"/>
            </a:xfrm>
            <a:prstGeom prst="ellipse">
              <a:avLst/>
            </a:prstGeom>
            <a:noFill/>
            <a:ln w="28575" cap="flat" cmpd="sng">
              <a:solidFill>
                <a:srgbClr val="CC00FF"/>
              </a:solidFill>
              <a:prstDash val="dash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66" name="Oval 9"/>
            <p:cNvSpPr/>
            <p:nvPr/>
          </p:nvSpPr>
          <p:spPr>
            <a:xfrm>
              <a:off x="3911" y="2023"/>
              <a:ext cx="575" cy="588"/>
            </a:xfrm>
            <a:prstGeom prst="ellipse">
              <a:avLst/>
            </a:prstGeom>
            <a:noFill/>
            <a:ln w="28575" cap="flat" cmpd="sng">
              <a:solidFill>
                <a:srgbClr val="CC00FF"/>
              </a:solidFill>
              <a:prstDash val="dash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67" name="Oval 10"/>
            <p:cNvSpPr/>
            <p:nvPr/>
          </p:nvSpPr>
          <p:spPr>
            <a:xfrm>
              <a:off x="3758" y="2298"/>
              <a:ext cx="881" cy="902"/>
            </a:xfrm>
            <a:prstGeom prst="ellipse">
              <a:avLst/>
            </a:prstGeom>
            <a:noFill/>
            <a:ln w="28575" cap="flat" cmpd="sng">
              <a:solidFill>
                <a:srgbClr val="CC00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68" name="Oval 11"/>
            <p:cNvSpPr/>
            <p:nvPr/>
          </p:nvSpPr>
          <p:spPr>
            <a:xfrm>
              <a:off x="3758" y="1867"/>
              <a:ext cx="881" cy="902"/>
            </a:xfrm>
            <a:prstGeom prst="ellipse">
              <a:avLst/>
            </a:prstGeom>
            <a:noFill/>
            <a:ln w="28575" cap="flat" cmpd="sng">
              <a:solidFill>
                <a:srgbClr val="CC00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69" name="Oval 12"/>
            <p:cNvSpPr/>
            <p:nvPr/>
          </p:nvSpPr>
          <p:spPr>
            <a:xfrm>
              <a:off x="3605" y="2141"/>
              <a:ext cx="1188" cy="1216"/>
            </a:xfrm>
            <a:prstGeom prst="ellipse">
              <a:avLst/>
            </a:prstGeom>
            <a:noFill/>
            <a:ln w="28575" cap="flat" cmpd="sng">
              <a:solidFill>
                <a:srgbClr val="CC00FF"/>
              </a:solidFill>
              <a:prstDash val="dash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70" name="Oval 13"/>
            <p:cNvSpPr/>
            <p:nvPr/>
          </p:nvSpPr>
          <p:spPr>
            <a:xfrm>
              <a:off x="3605" y="1710"/>
              <a:ext cx="1188" cy="1215"/>
            </a:xfrm>
            <a:prstGeom prst="ellipse">
              <a:avLst/>
            </a:prstGeom>
            <a:noFill/>
            <a:ln w="28575" cap="flat" cmpd="sng">
              <a:solidFill>
                <a:srgbClr val="CC00FF"/>
              </a:solidFill>
              <a:prstDash val="dash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71" name="Oval 14"/>
            <p:cNvSpPr/>
            <p:nvPr/>
          </p:nvSpPr>
          <p:spPr>
            <a:xfrm>
              <a:off x="3456" y="1968"/>
              <a:ext cx="1495" cy="1529"/>
            </a:xfrm>
            <a:prstGeom prst="ellipse">
              <a:avLst/>
            </a:prstGeom>
            <a:noFill/>
            <a:ln w="28575" cap="flat" cmpd="sng">
              <a:solidFill>
                <a:srgbClr val="CC00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72" name="Oval 15"/>
            <p:cNvSpPr/>
            <p:nvPr/>
          </p:nvSpPr>
          <p:spPr>
            <a:xfrm>
              <a:off x="3451" y="1553"/>
              <a:ext cx="1495" cy="1529"/>
            </a:xfrm>
            <a:prstGeom prst="ellipse">
              <a:avLst/>
            </a:prstGeom>
            <a:noFill/>
            <a:ln w="28575" cap="flat" cmpd="sng">
              <a:solidFill>
                <a:srgbClr val="CC00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73" name="Oval 16"/>
            <p:cNvSpPr/>
            <p:nvPr/>
          </p:nvSpPr>
          <p:spPr>
            <a:xfrm>
              <a:off x="3298" y="1827"/>
              <a:ext cx="1801" cy="1843"/>
            </a:xfrm>
            <a:prstGeom prst="ellipse">
              <a:avLst/>
            </a:prstGeom>
            <a:noFill/>
            <a:ln w="28575" cap="flat" cmpd="sng">
              <a:solidFill>
                <a:srgbClr val="CC00FF"/>
              </a:solidFill>
              <a:prstDash val="dash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74" name="Oval 17"/>
            <p:cNvSpPr/>
            <p:nvPr/>
          </p:nvSpPr>
          <p:spPr>
            <a:xfrm>
              <a:off x="3298" y="1396"/>
              <a:ext cx="1801" cy="1843"/>
            </a:xfrm>
            <a:prstGeom prst="ellipse">
              <a:avLst/>
            </a:prstGeom>
            <a:noFill/>
            <a:ln w="28575" cap="flat" cmpd="sng">
              <a:solidFill>
                <a:srgbClr val="CC00FF"/>
              </a:solidFill>
              <a:prstDash val="dash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75" name="Oval 18"/>
            <p:cNvSpPr/>
            <p:nvPr/>
          </p:nvSpPr>
          <p:spPr>
            <a:xfrm>
              <a:off x="3143" y="1648"/>
              <a:ext cx="2112" cy="2182"/>
            </a:xfrm>
            <a:prstGeom prst="ellipse">
              <a:avLst/>
            </a:prstGeom>
            <a:noFill/>
            <a:ln w="28575" cap="flat" cmpd="sng">
              <a:solidFill>
                <a:srgbClr val="CC00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76" name="Oval 19"/>
            <p:cNvSpPr/>
            <p:nvPr/>
          </p:nvSpPr>
          <p:spPr>
            <a:xfrm>
              <a:off x="3143" y="1232"/>
              <a:ext cx="2112" cy="2182"/>
            </a:xfrm>
            <a:prstGeom prst="ellipse">
              <a:avLst/>
            </a:prstGeom>
            <a:noFill/>
            <a:ln w="28575" cap="flat" cmpd="sng">
              <a:solidFill>
                <a:srgbClr val="CC00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77" name="Line 20"/>
            <p:cNvSpPr/>
            <p:nvPr/>
          </p:nvSpPr>
          <p:spPr>
            <a:xfrm>
              <a:off x="4385" y="2544"/>
              <a:ext cx="1087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278" name="Line 21"/>
            <p:cNvSpPr/>
            <p:nvPr/>
          </p:nvSpPr>
          <p:spPr>
            <a:xfrm flipV="1">
              <a:off x="4416" y="2032"/>
              <a:ext cx="1025" cy="384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0279" name="Line 22"/>
            <p:cNvSpPr/>
            <p:nvPr/>
          </p:nvSpPr>
          <p:spPr>
            <a:xfrm>
              <a:off x="4385" y="2640"/>
              <a:ext cx="994" cy="416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0280" name="Line 23"/>
            <p:cNvSpPr/>
            <p:nvPr/>
          </p:nvSpPr>
          <p:spPr>
            <a:xfrm flipV="1">
              <a:off x="4354" y="1488"/>
              <a:ext cx="745" cy="832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281" name="Line 24"/>
            <p:cNvSpPr/>
            <p:nvPr/>
          </p:nvSpPr>
          <p:spPr>
            <a:xfrm>
              <a:off x="4323" y="2736"/>
              <a:ext cx="776" cy="832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282" name="Rectangle 25"/>
            <p:cNvSpPr/>
            <p:nvPr/>
          </p:nvSpPr>
          <p:spPr>
            <a:xfrm>
              <a:off x="2832" y="1200"/>
              <a:ext cx="1367" cy="268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83" name="Oval 26"/>
            <p:cNvSpPr/>
            <p:nvPr/>
          </p:nvSpPr>
          <p:spPr>
            <a:xfrm>
              <a:off x="2335" y="1632"/>
              <a:ext cx="1801" cy="1843"/>
            </a:xfrm>
            <a:prstGeom prst="ellipse">
              <a:avLst/>
            </a:prstGeom>
            <a:noFill/>
            <a:ln w="28575" cap="flat" cmpd="sng">
              <a:solidFill>
                <a:srgbClr val="CC00CC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84" name="Oval 27"/>
            <p:cNvSpPr/>
            <p:nvPr/>
          </p:nvSpPr>
          <p:spPr>
            <a:xfrm>
              <a:off x="2490" y="1792"/>
              <a:ext cx="1495" cy="1529"/>
            </a:xfrm>
            <a:prstGeom prst="ellipse">
              <a:avLst/>
            </a:prstGeom>
            <a:noFill/>
            <a:ln w="28575" cap="flat" cmpd="sng">
              <a:solidFill>
                <a:srgbClr val="CC00CC"/>
              </a:solidFill>
              <a:prstDash val="dash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85" name="Oval 28"/>
            <p:cNvSpPr/>
            <p:nvPr/>
          </p:nvSpPr>
          <p:spPr>
            <a:xfrm>
              <a:off x="2646" y="1952"/>
              <a:ext cx="1188" cy="1215"/>
            </a:xfrm>
            <a:prstGeom prst="ellipse">
              <a:avLst/>
            </a:prstGeom>
            <a:noFill/>
            <a:ln w="28575" cap="flat" cmpd="sng">
              <a:solidFill>
                <a:srgbClr val="CC00CC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86" name="Oval 29"/>
            <p:cNvSpPr/>
            <p:nvPr/>
          </p:nvSpPr>
          <p:spPr>
            <a:xfrm>
              <a:off x="2801" y="2112"/>
              <a:ext cx="881" cy="902"/>
            </a:xfrm>
            <a:prstGeom prst="ellipse">
              <a:avLst/>
            </a:prstGeom>
            <a:noFill/>
            <a:ln w="28575" cap="flat" cmpd="sng">
              <a:solidFill>
                <a:srgbClr val="CC00CC"/>
              </a:solidFill>
              <a:prstDash val="dash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87" name="Oval 30"/>
            <p:cNvSpPr/>
            <p:nvPr/>
          </p:nvSpPr>
          <p:spPr>
            <a:xfrm>
              <a:off x="2956" y="2272"/>
              <a:ext cx="575" cy="588"/>
            </a:xfrm>
            <a:prstGeom prst="ellipse">
              <a:avLst/>
            </a:prstGeom>
            <a:noFill/>
            <a:ln w="28575" cap="flat" cmpd="sng">
              <a:solidFill>
                <a:srgbClr val="CC00CC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88" name="Oval 31"/>
            <p:cNvSpPr/>
            <p:nvPr/>
          </p:nvSpPr>
          <p:spPr>
            <a:xfrm>
              <a:off x="3112" y="2432"/>
              <a:ext cx="267" cy="275"/>
            </a:xfrm>
            <a:prstGeom prst="ellipse">
              <a:avLst/>
            </a:prstGeom>
            <a:noFill/>
            <a:ln w="28575" cap="flat" cmpd="sng">
              <a:solidFill>
                <a:srgbClr val="CC00CC"/>
              </a:solidFill>
              <a:prstDash val="dash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89" name="Rectangle 32"/>
            <p:cNvSpPr/>
            <p:nvPr/>
          </p:nvSpPr>
          <p:spPr>
            <a:xfrm>
              <a:off x="2304" y="1536"/>
              <a:ext cx="901" cy="204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90" name="Text Box 33"/>
            <p:cNvSpPr txBox="1"/>
            <p:nvPr/>
          </p:nvSpPr>
          <p:spPr>
            <a:xfrm>
              <a:off x="3120" y="2464"/>
              <a:ext cx="235" cy="3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*</a:t>
              </a:r>
              <a:endParaRPr lang="en-US" altLang="zh-CN" sz="2800" b="1" dirty="0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291" name="Text Box 34"/>
            <p:cNvSpPr txBox="1"/>
            <p:nvPr/>
          </p:nvSpPr>
          <p:spPr>
            <a:xfrm>
              <a:off x="2646" y="2404"/>
              <a:ext cx="720" cy="3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光源</a:t>
              </a:r>
              <a:endPara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292" name="Line 35"/>
            <p:cNvSpPr/>
            <p:nvPr/>
          </p:nvSpPr>
          <p:spPr>
            <a:xfrm>
              <a:off x="2304" y="1008"/>
              <a:ext cx="0" cy="297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293" name="Rectangle 36"/>
            <p:cNvSpPr/>
            <p:nvPr/>
          </p:nvSpPr>
          <p:spPr>
            <a:xfrm>
              <a:off x="4161" y="1200"/>
              <a:ext cx="63" cy="1056"/>
            </a:xfrm>
            <a:prstGeom prst="rect">
              <a:avLst/>
            </a:prstGeom>
            <a:solidFill>
              <a:srgbClr val="EDFAD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94" name="Rectangle 37"/>
            <p:cNvSpPr/>
            <p:nvPr/>
          </p:nvSpPr>
          <p:spPr>
            <a:xfrm>
              <a:off x="4161" y="2800"/>
              <a:ext cx="63" cy="1056"/>
            </a:xfrm>
            <a:prstGeom prst="rect">
              <a:avLst/>
            </a:prstGeom>
            <a:solidFill>
              <a:srgbClr val="EDFAD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95" name="Rectangle 38"/>
            <p:cNvSpPr/>
            <p:nvPr/>
          </p:nvSpPr>
          <p:spPr>
            <a:xfrm>
              <a:off x="4161" y="2384"/>
              <a:ext cx="63" cy="32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96" name="Rectangle 39"/>
            <p:cNvSpPr/>
            <p:nvPr/>
          </p:nvSpPr>
          <p:spPr>
            <a:xfrm>
              <a:off x="4161" y="2384"/>
              <a:ext cx="63" cy="320"/>
            </a:xfrm>
            <a:prstGeom prst="rect">
              <a:avLst/>
            </a:prstGeom>
            <a:solidFill>
              <a:srgbClr val="EDFAD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10297" name="Group 40"/>
            <p:cNvGrpSpPr/>
            <p:nvPr/>
          </p:nvGrpSpPr>
          <p:grpSpPr>
            <a:xfrm>
              <a:off x="3888" y="1920"/>
              <a:ext cx="336" cy="1008"/>
              <a:chOff x="3888" y="1920"/>
              <a:chExt cx="336" cy="1008"/>
            </a:xfrm>
          </p:grpSpPr>
          <p:graphicFrame>
            <p:nvGraphicFramePr>
              <p:cNvPr id="10302" name="Object 41"/>
              <p:cNvGraphicFramePr>
                <a:graphicFrameLocks noChangeAspect="1"/>
              </p:cNvGraphicFramePr>
              <p:nvPr/>
            </p:nvGraphicFramePr>
            <p:xfrm>
              <a:off x="3895" y="1920"/>
              <a:ext cx="329" cy="4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1" name="" r:id="rId1" imgW="139700" imgH="215900" progId="Equation.3">
                      <p:embed/>
                    </p:oleObj>
                  </mc:Choice>
                  <mc:Fallback>
                    <p:oleObj name="" r:id="rId1" imgW="139700" imgH="215900" progId="Equation.3">
                      <p:embed/>
                      <p:pic>
                        <p:nvPicPr>
                          <p:cNvPr id="0" name="图片 3080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3895" y="1920"/>
                            <a:ext cx="329" cy="43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03" name="Object 42"/>
              <p:cNvGraphicFramePr>
                <a:graphicFrameLocks noChangeAspect="1"/>
              </p:cNvGraphicFramePr>
              <p:nvPr/>
            </p:nvGraphicFramePr>
            <p:xfrm>
              <a:off x="3888" y="2496"/>
              <a:ext cx="288" cy="4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2" name="" r:id="rId3" imgW="165100" imgH="215900" progId="Equation.3">
                      <p:embed/>
                    </p:oleObj>
                  </mc:Choice>
                  <mc:Fallback>
                    <p:oleObj name="" r:id="rId3" imgW="165100" imgH="215900" progId="Equation.3">
                      <p:embed/>
                      <p:pic>
                        <p:nvPicPr>
                          <p:cNvPr id="0" name="图片 3081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3888" y="2496"/>
                            <a:ext cx="288" cy="43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298" name="Group 43"/>
            <p:cNvGrpSpPr/>
            <p:nvPr/>
          </p:nvGrpSpPr>
          <p:grpSpPr>
            <a:xfrm>
              <a:off x="4800" y="1440"/>
              <a:ext cx="240" cy="2160"/>
              <a:chOff x="4752" y="1440"/>
              <a:chExt cx="240" cy="2160"/>
            </a:xfrm>
          </p:grpSpPr>
          <p:sp>
            <p:nvSpPr>
              <p:cNvPr id="10299" name="Rectangle 44"/>
              <p:cNvSpPr/>
              <p:nvPr/>
            </p:nvSpPr>
            <p:spPr>
              <a:xfrm>
                <a:off x="4752" y="2256"/>
                <a:ext cx="240" cy="576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FFEFFF"/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28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00" name="Rectangle 45"/>
              <p:cNvSpPr/>
              <p:nvPr/>
            </p:nvSpPr>
            <p:spPr>
              <a:xfrm>
                <a:off x="4752" y="1440"/>
                <a:ext cx="240" cy="816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F6D1FF"/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28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01" name="Rectangle 46"/>
              <p:cNvSpPr/>
              <p:nvPr/>
            </p:nvSpPr>
            <p:spPr>
              <a:xfrm>
                <a:off x="4752" y="2832"/>
                <a:ext cx="240" cy="768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FFE1FF"/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2800" b="1" dirty="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86095" name="Group 47"/>
          <p:cNvGrpSpPr/>
          <p:nvPr/>
        </p:nvGrpSpPr>
        <p:grpSpPr>
          <a:xfrm>
            <a:off x="323850" y="1773238"/>
            <a:ext cx="3200400" cy="4572000"/>
            <a:chOff x="192" y="1104"/>
            <a:chExt cx="2016" cy="2880"/>
          </a:xfrm>
        </p:grpSpPr>
        <p:sp>
          <p:nvSpPr>
            <p:cNvPr id="10250" name="Rectangle 48"/>
            <p:cNvSpPr/>
            <p:nvPr/>
          </p:nvSpPr>
          <p:spPr>
            <a:xfrm>
              <a:off x="192" y="1104"/>
              <a:ext cx="2016" cy="288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51" name="Text Box 49"/>
            <p:cNvSpPr txBox="1"/>
            <p:nvPr/>
          </p:nvSpPr>
          <p:spPr>
            <a:xfrm>
              <a:off x="192" y="1104"/>
              <a:ext cx="2016" cy="333"/>
            </a:xfrm>
            <a:prstGeom prst="rect">
              <a:avLst/>
            </a:prstGeom>
            <a:gradFill rotWithShape="0">
              <a:gsLst>
                <a:gs pos="0">
                  <a:srgbClr val="EDFAD2"/>
                </a:gs>
                <a:gs pos="50000">
                  <a:srgbClr val="FFFFFF"/>
                </a:gs>
                <a:gs pos="100000">
                  <a:srgbClr val="EDFAD2"/>
                </a:gs>
              </a:gsLst>
              <a:lin ang="5400000" scaled="1"/>
              <a:tileRect/>
            </a:gradFill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rgbClr val="080808"/>
                  </a:solidFill>
                  <a:latin typeface="Times New Roman" panose="02020603050405020304" pitchFamily="18" charset="0"/>
                </a:rPr>
                <a:t>振幅分割法</a:t>
              </a:r>
              <a:endParaRPr lang="zh-CN" altLang="en-US" sz="2800" b="1" dirty="0">
                <a:solidFill>
                  <a:srgbClr val="080808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252" name="Freeform 50"/>
            <p:cNvSpPr/>
            <p:nvPr/>
          </p:nvSpPr>
          <p:spPr>
            <a:xfrm rot="2379605">
              <a:off x="240" y="2544"/>
              <a:ext cx="880" cy="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5" y="0"/>
                </a:cxn>
                <a:cxn ang="0">
                  <a:pos x="2450" y="0"/>
                </a:cxn>
                <a:cxn ang="0">
                  <a:pos x="3685" y="0"/>
                </a:cxn>
                <a:cxn ang="0">
                  <a:pos x="4882" y="0"/>
                </a:cxn>
                <a:cxn ang="0">
                  <a:pos x="6096" y="0"/>
                </a:cxn>
                <a:cxn ang="0">
                  <a:pos x="7319" y="0"/>
                </a:cxn>
                <a:cxn ang="0">
                  <a:pos x="8538" y="0"/>
                </a:cxn>
                <a:cxn ang="0">
                  <a:pos x="9774" y="0"/>
                </a:cxn>
                <a:cxn ang="0">
                  <a:pos x="10984" y="0"/>
                </a:cxn>
                <a:cxn ang="0">
                  <a:pos x="12218" y="0"/>
                </a:cxn>
                <a:cxn ang="0">
                  <a:pos x="13423" y="0"/>
                </a:cxn>
                <a:cxn ang="0">
                  <a:pos x="15873" y="0"/>
                </a:cxn>
                <a:cxn ang="0">
                  <a:pos x="17092" y="0"/>
                </a:cxn>
              </a:cxnLst>
              <a:pathLst>
                <a:path w="672" h="104">
                  <a:moveTo>
                    <a:pt x="0" y="96"/>
                  </a:moveTo>
                  <a:cubicBezTo>
                    <a:pt x="16" y="48"/>
                    <a:pt x="32" y="0"/>
                    <a:pt x="48" y="0"/>
                  </a:cubicBezTo>
                  <a:cubicBezTo>
                    <a:pt x="64" y="0"/>
                    <a:pt x="80" y="96"/>
                    <a:pt x="96" y="96"/>
                  </a:cubicBezTo>
                  <a:cubicBezTo>
                    <a:pt x="112" y="96"/>
                    <a:pt x="128" y="0"/>
                    <a:pt x="144" y="0"/>
                  </a:cubicBezTo>
                  <a:cubicBezTo>
                    <a:pt x="160" y="0"/>
                    <a:pt x="176" y="96"/>
                    <a:pt x="192" y="96"/>
                  </a:cubicBezTo>
                  <a:cubicBezTo>
                    <a:pt x="208" y="96"/>
                    <a:pt x="224" y="0"/>
                    <a:pt x="240" y="0"/>
                  </a:cubicBezTo>
                  <a:cubicBezTo>
                    <a:pt x="256" y="0"/>
                    <a:pt x="272" y="96"/>
                    <a:pt x="288" y="96"/>
                  </a:cubicBezTo>
                  <a:cubicBezTo>
                    <a:pt x="304" y="96"/>
                    <a:pt x="320" y="0"/>
                    <a:pt x="336" y="0"/>
                  </a:cubicBezTo>
                  <a:cubicBezTo>
                    <a:pt x="352" y="0"/>
                    <a:pt x="368" y="96"/>
                    <a:pt x="384" y="96"/>
                  </a:cubicBezTo>
                  <a:cubicBezTo>
                    <a:pt x="400" y="96"/>
                    <a:pt x="416" y="0"/>
                    <a:pt x="432" y="0"/>
                  </a:cubicBezTo>
                  <a:cubicBezTo>
                    <a:pt x="448" y="0"/>
                    <a:pt x="464" y="88"/>
                    <a:pt x="480" y="96"/>
                  </a:cubicBezTo>
                  <a:cubicBezTo>
                    <a:pt x="496" y="104"/>
                    <a:pt x="504" y="56"/>
                    <a:pt x="528" y="48"/>
                  </a:cubicBezTo>
                  <a:cubicBezTo>
                    <a:pt x="552" y="40"/>
                    <a:pt x="600" y="48"/>
                    <a:pt x="624" y="48"/>
                  </a:cubicBezTo>
                  <a:cubicBezTo>
                    <a:pt x="648" y="48"/>
                    <a:pt x="660" y="48"/>
                    <a:pt x="672" y="48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triangle" w="sm" len="lg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253" name="Group 51"/>
            <p:cNvGrpSpPr/>
            <p:nvPr/>
          </p:nvGrpSpPr>
          <p:grpSpPr>
            <a:xfrm>
              <a:off x="960" y="2400"/>
              <a:ext cx="880" cy="432"/>
              <a:chOff x="1200" y="2112"/>
              <a:chExt cx="880" cy="432"/>
            </a:xfrm>
          </p:grpSpPr>
          <p:sp>
            <p:nvSpPr>
              <p:cNvPr id="10259" name="Freeform 52"/>
              <p:cNvSpPr/>
              <p:nvPr/>
            </p:nvSpPr>
            <p:spPr>
              <a:xfrm rot="-2571406">
                <a:off x="1200" y="2112"/>
                <a:ext cx="880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35" y="0"/>
                  </a:cxn>
                  <a:cxn ang="0">
                    <a:pos x="2450" y="0"/>
                  </a:cxn>
                  <a:cxn ang="0">
                    <a:pos x="3685" y="0"/>
                  </a:cxn>
                  <a:cxn ang="0">
                    <a:pos x="4882" y="0"/>
                  </a:cxn>
                  <a:cxn ang="0">
                    <a:pos x="6096" y="0"/>
                  </a:cxn>
                  <a:cxn ang="0">
                    <a:pos x="7319" y="0"/>
                  </a:cxn>
                  <a:cxn ang="0">
                    <a:pos x="8538" y="0"/>
                  </a:cxn>
                  <a:cxn ang="0">
                    <a:pos x="9774" y="0"/>
                  </a:cxn>
                  <a:cxn ang="0">
                    <a:pos x="10984" y="0"/>
                  </a:cxn>
                  <a:cxn ang="0">
                    <a:pos x="12218" y="0"/>
                  </a:cxn>
                  <a:cxn ang="0">
                    <a:pos x="13423" y="0"/>
                  </a:cxn>
                  <a:cxn ang="0">
                    <a:pos x="15873" y="0"/>
                  </a:cxn>
                  <a:cxn ang="0">
                    <a:pos x="17092" y="0"/>
                  </a:cxn>
                </a:cxnLst>
                <a:pathLst>
                  <a:path w="672" h="104">
                    <a:moveTo>
                      <a:pt x="0" y="96"/>
                    </a:moveTo>
                    <a:cubicBezTo>
                      <a:pt x="16" y="48"/>
                      <a:pt x="32" y="0"/>
                      <a:pt x="48" y="0"/>
                    </a:cubicBezTo>
                    <a:cubicBezTo>
                      <a:pt x="64" y="0"/>
                      <a:pt x="80" y="96"/>
                      <a:pt x="96" y="96"/>
                    </a:cubicBezTo>
                    <a:cubicBezTo>
                      <a:pt x="112" y="96"/>
                      <a:pt x="128" y="0"/>
                      <a:pt x="144" y="0"/>
                    </a:cubicBezTo>
                    <a:cubicBezTo>
                      <a:pt x="160" y="0"/>
                      <a:pt x="176" y="96"/>
                      <a:pt x="192" y="96"/>
                    </a:cubicBezTo>
                    <a:cubicBezTo>
                      <a:pt x="208" y="96"/>
                      <a:pt x="224" y="0"/>
                      <a:pt x="240" y="0"/>
                    </a:cubicBezTo>
                    <a:cubicBezTo>
                      <a:pt x="256" y="0"/>
                      <a:pt x="272" y="96"/>
                      <a:pt x="288" y="96"/>
                    </a:cubicBezTo>
                    <a:cubicBezTo>
                      <a:pt x="304" y="96"/>
                      <a:pt x="320" y="0"/>
                      <a:pt x="336" y="0"/>
                    </a:cubicBezTo>
                    <a:cubicBezTo>
                      <a:pt x="352" y="0"/>
                      <a:pt x="368" y="96"/>
                      <a:pt x="384" y="96"/>
                    </a:cubicBezTo>
                    <a:cubicBezTo>
                      <a:pt x="400" y="96"/>
                      <a:pt x="416" y="0"/>
                      <a:pt x="432" y="0"/>
                    </a:cubicBezTo>
                    <a:cubicBezTo>
                      <a:pt x="448" y="0"/>
                      <a:pt x="464" y="88"/>
                      <a:pt x="480" y="96"/>
                    </a:cubicBezTo>
                    <a:cubicBezTo>
                      <a:pt x="496" y="104"/>
                      <a:pt x="504" y="56"/>
                      <a:pt x="528" y="48"/>
                    </a:cubicBezTo>
                    <a:cubicBezTo>
                      <a:pt x="552" y="40"/>
                      <a:pt x="600" y="48"/>
                      <a:pt x="624" y="48"/>
                    </a:cubicBezTo>
                    <a:cubicBezTo>
                      <a:pt x="648" y="48"/>
                      <a:pt x="660" y="48"/>
                      <a:pt x="672" y="48"/>
                    </a:cubicBezTo>
                  </a:path>
                </a:pathLst>
              </a:custGeom>
              <a:noFill/>
              <a:ln w="28575" cap="flat" cmpd="sng">
                <a:solidFill>
                  <a:srgbClr val="CC00FF">
                    <a:alpha val="100000"/>
                  </a:srgbClr>
                </a:solidFill>
                <a:prstDash val="solid"/>
                <a:round/>
                <a:headEnd type="none" w="med" len="med"/>
                <a:tailEnd type="triangle" w="sm" len="lg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260" name="Line 53"/>
              <p:cNvSpPr/>
              <p:nvPr/>
            </p:nvSpPr>
            <p:spPr>
              <a:xfrm flipV="1">
                <a:off x="1240" y="2448"/>
                <a:ext cx="80" cy="96"/>
              </a:xfrm>
              <a:prstGeom prst="line">
                <a:avLst/>
              </a:prstGeom>
              <a:ln w="28575" cap="flat" cmpd="sng">
                <a:solidFill>
                  <a:srgbClr val="CC00FF"/>
                </a:solidFill>
                <a:prstDash val="solid"/>
                <a:headEnd type="none" w="med" len="med"/>
                <a:tailEnd type="none" w="sm" len="lg"/>
              </a:ln>
            </p:spPr>
          </p:sp>
        </p:grpSp>
        <p:sp>
          <p:nvSpPr>
            <p:cNvPr id="10254" name="Line 54"/>
            <p:cNvSpPr/>
            <p:nvPr/>
          </p:nvSpPr>
          <p:spPr>
            <a:xfrm>
              <a:off x="1000" y="2832"/>
              <a:ext cx="200" cy="480"/>
            </a:xfrm>
            <a:prstGeom prst="line">
              <a:avLst/>
            </a:prstGeom>
            <a:ln w="28575" cap="flat" cmpd="sng">
              <a:solidFill>
                <a:srgbClr val="CC00FF"/>
              </a:solidFill>
              <a:prstDash val="solid"/>
              <a:headEnd type="none" w="med" len="med"/>
              <a:tailEnd type="triangle" w="sm" len="lg"/>
            </a:ln>
          </p:spPr>
        </p:sp>
        <p:grpSp>
          <p:nvGrpSpPr>
            <p:cNvPr id="10255" name="Group 55"/>
            <p:cNvGrpSpPr/>
            <p:nvPr/>
          </p:nvGrpSpPr>
          <p:grpSpPr>
            <a:xfrm>
              <a:off x="1200" y="2496"/>
              <a:ext cx="960" cy="816"/>
              <a:chOff x="1344" y="2400"/>
              <a:chExt cx="960" cy="816"/>
            </a:xfrm>
          </p:grpSpPr>
          <p:sp>
            <p:nvSpPr>
              <p:cNvPr id="10257" name="Line 56"/>
              <p:cNvSpPr/>
              <p:nvPr/>
            </p:nvSpPr>
            <p:spPr>
              <a:xfrm flipV="1">
                <a:off x="1344" y="2736"/>
                <a:ext cx="200" cy="480"/>
              </a:xfrm>
              <a:prstGeom prst="line">
                <a:avLst/>
              </a:prstGeom>
              <a:ln w="28575" cap="flat" cmpd="sng">
                <a:solidFill>
                  <a:srgbClr val="CC00FF"/>
                </a:solidFill>
                <a:prstDash val="solid"/>
                <a:headEnd type="none" w="med" len="med"/>
                <a:tailEnd type="triangle" w="sm" len="lg"/>
              </a:ln>
            </p:spPr>
          </p:sp>
          <p:sp>
            <p:nvSpPr>
              <p:cNvPr id="10258" name="Freeform 57"/>
              <p:cNvSpPr/>
              <p:nvPr/>
            </p:nvSpPr>
            <p:spPr>
              <a:xfrm rot="-2571406">
                <a:off x="1424" y="2400"/>
                <a:ext cx="880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35" y="0"/>
                  </a:cxn>
                  <a:cxn ang="0">
                    <a:pos x="2450" y="0"/>
                  </a:cxn>
                  <a:cxn ang="0">
                    <a:pos x="3685" y="0"/>
                  </a:cxn>
                  <a:cxn ang="0">
                    <a:pos x="4882" y="0"/>
                  </a:cxn>
                  <a:cxn ang="0">
                    <a:pos x="6096" y="0"/>
                  </a:cxn>
                  <a:cxn ang="0">
                    <a:pos x="7319" y="0"/>
                  </a:cxn>
                  <a:cxn ang="0">
                    <a:pos x="8538" y="0"/>
                  </a:cxn>
                  <a:cxn ang="0">
                    <a:pos x="9774" y="0"/>
                  </a:cxn>
                  <a:cxn ang="0">
                    <a:pos x="10984" y="0"/>
                  </a:cxn>
                  <a:cxn ang="0">
                    <a:pos x="12218" y="0"/>
                  </a:cxn>
                  <a:cxn ang="0">
                    <a:pos x="13423" y="0"/>
                  </a:cxn>
                  <a:cxn ang="0">
                    <a:pos x="15873" y="0"/>
                  </a:cxn>
                  <a:cxn ang="0">
                    <a:pos x="17092" y="0"/>
                  </a:cxn>
                </a:cxnLst>
                <a:pathLst>
                  <a:path w="672" h="104">
                    <a:moveTo>
                      <a:pt x="0" y="96"/>
                    </a:moveTo>
                    <a:cubicBezTo>
                      <a:pt x="16" y="48"/>
                      <a:pt x="32" y="0"/>
                      <a:pt x="48" y="0"/>
                    </a:cubicBezTo>
                    <a:cubicBezTo>
                      <a:pt x="64" y="0"/>
                      <a:pt x="80" y="96"/>
                      <a:pt x="96" y="96"/>
                    </a:cubicBezTo>
                    <a:cubicBezTo>
                      <a:pt x="112" y="96"/>
                      <a:pt x="128" y="0"/>
                      <a:pt x="144" y="0"/>
                    </a:cubicBezTo>
                    <a:cubicBezTo>
                      <a:pt x="160" y="0"/>
                      <a:pt x="176" y="96"/>
                      <a:pt x="192" y="96"/>
                    </a:cubicBezTo>
                    <a:cubicBezTo>
                      <a:pt x="208" y="96"/>
                      <a:pt x="224" y="0"/>
                      <a:pt x="240" y="0"/>
                    </a:cubicBezTo>
                    <a:cubicBezTo>
                      <a:pt x="256" y="0"/>
                      <a:pt x="272" y="96"/>
                      <a:pt x="288" y="96"/>
                    </a:cubicBezTo>
                    <a:cubicBezTo>
                      <a:pt x="304" y="96"/>
                      <a:pt x="320" y="0"/>
                      <a:pt x="336" y="0"/>
                    </a:cubicBezTo>
                    <a:cubicBezTo>
                      <a:pt x="352" y="0"/>
                      <a:pt x="368" y="96"/>
                      <a:pt x="384" y="96"/>
                    </a:cubicBezTo>
                    <a:cubicBezTo>
                      <a:pt x="400" y="96"/>
                      <a:pt x="416" y="0"/>
                      <a:pt x="432" y="0"/>
                    </a:cubicBezTo>
                    <a:cubicBezTo>
                      <a:pt x="448" y="0"/>
                      <a:pt x="464" y="88"/>
                      <a:pt x="480" y="96"/>
                    </a:cubicBezTo>
                    <a:cubicBezTo>
                      <a:pt x="496" y="104"/>
                      <a:pt x="504" y="56"/>
                      <a:pt x="528" y="48"/>
                    </a:cubicBezTo>
                    <a:cubicBezTo>
                      <a:pt x="552" y="40"/>
                      <a:pt x="600" y="48"/>
                      <a:pt x="624" y="48"/>
                    </a:cubicBezTo>
                    <a:cubicBezTo>
                      <a:pt x="648" y="48"/>
                      <a:pt x="660" y="48"/>
                      <a:pt x="672" y="48"/>
                    </a:cubicBezTo>
                  </a:path>
                </a:pathLst>
              </a:custGeom>
              <a:noFill/>
              <a:ln w="28575" cap="flat" cmpd="sng">
                <a:solidFill>
                  <a:srgbClr val="CC00FF">
                    <a:alpha val="100000"/>
                  </a:srgbClr>
                </a:solidFill>
                <a:prstDash val="solid"/>
                <a:round/>
                <a:headEnd type="none" w="med" len="med"/>
                <a:tailEnd type="triangle" w="sm" len="lg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0256" name="Rectangle 58"/>
            <p:cNvSpPr/>
            <p:nvPr/>
          </p:nvSpPr>
          <p:spPr>
            <a:xfrm>
              <a:off x="336" y="2832"/>
              <a:ext cx="1720" cy="480"/>
            </a:xfrm>
            <a:prstGeom prst="rect">
              <a:avLst/>
            </a:prstGeom>
            <a:solidFill>
              <a:srgbClr val="BDFDFF">
                <a:alpha val="50195"/>
              </a:srgbClr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86136" name="Group 88"/>
          <p:cNvGrpSpPr/>
          <p:nvPr/>
        </p:nvGrpSpPr>
        <p:grpSpPr>
          <a:xfrm>
            <a:off x="5219700" y="3357563"/>
            <a:ext cx="76200" cy="1325562"/>
            <a:chOff x="1610" y="799"/>
            <a:chExt cx="48" cy="835"/>
          </a:xfrm>
        </p:grpSpPr>
        <p:sp>
          <p:nvSpPr>
            <p:cNvPr id="10248" name="Rectangle 89" descr="深色下对角线"/>
            <p:cNvSpPr/>
            <p:nvPr/>
          </p:nvSpPr>
          <p:spPr>
            <a:xfrm>
              <a:off x="1610" y="799"/>
              <a:ext cx="48" cy="432"/>
            </a:xfrm>
            <a:prstGeom prst="rect">
              <a:avLst/>
            </a:prstGeom>
            <a:blipFill rotWithShape="0">
              <a:blip r:embed="rId5"/>
            </a:blip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49" name="Rectangle 90" descr="深色下对角线"/>
            <p:cNvSpPr/>
            <p:nvPr/>
          </p:nvSpPr>
          <p:spPr>
            <a:xfrm>
              <a:off x="1610" y="1298"/>
              <a:ext cx="48" cy="336"/>
            </a:xfrm>
            <a:prstGeom prst="rect">
              <a:avLst/>
            </a:prstGeom>
            <a:blipFill rotWithShape="0">
              <a:blip r:embed="rId5"/>
            </a:blip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386139" name="Object 91"/>
          <p:cNvGraphicFramePr>
            <a:graphicFrameLocks noChangeAspect="1"/>
          </p:cNvGraphicFramePr>
          <p:nvPr/>
        </p:nvGraphicFramePr>
        <p:xfrm>
          <a:off x="5292725" y="3716338"/>
          <a:ext cx="388938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6" imgW="177800" imgH="228600" progId="Equation.DSMT4">
                  <p:embed/>
                </p:oleObj>
              </mc:Choice>
              <mc:Fallback>
                <p:oleObj name="" r:id="rId6" imgW="177800" imgH="228600" progId="Equation.DSMT4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2725" y="3716338"/>
                        <a:ext cx="388938" cy="503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tangle 20"/>
          <p:cNvSpPr/>
          <p:nvPr/>
        </p:nvSpPr>
        <p:spPr>
          <a:xfrm>
            <a:off x="107950" y="314325"/>
            <a:ext cx="28638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3</a:t>
            </a:r>
            <a:r>
              <a:rPr lang="zh-CN" altLang="en-US" sz="2800" b="1" dirty="0">
                <a:latin typeface="宋体" panose="02010600030101010101" pitchFamily="2" charset="-122"/>
              </a:rPr>
              <a:t>、相干光的获得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</p:spTree>
    <p:custDataLst>
      <p:tags r:id="rId8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6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6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6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86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86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0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87074" name="Object 2"/>
          <p:cNvGraphicFramePr>
            <a:graphicFrameLocks noChangeAspect="1"/>
          </p:cNvGraphicFramePr>
          <p:nvPr/>
        </p:nvGraphicFramePr>
        <p:xfrm>
          <a:off x="468313" y="3141663"/>
          <a:ext cx="4649787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1936750" imgH="422910" progId="Equation.3">
                  <p:embed/>
                </p:oleObj>
              </mc:Choice>
              <mc:Fallback>
                <p:oleObj name="" r:id="rId1" imgW="1936750" imgH="42291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8313" y="3141663"/>
                        <a:ext cx="4649787" cy="1228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" name="Rectangle 3"/>
          <p:cNvSpPr/>
          <p:nvPr/>
        </p:nvSpPr>
        <p:spPr>
          <a:xfrm>
            <a:off x="179388" y="822325"/>
            <a:ext cx="5148262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4</a:t>
            </a:r>
            <a:r>
              <a:rPr lang="zh-CN" altLang="en-US" sz="2800" b="1" dirty="0">
                <a:latin typeface="Times New Roman" panose="02020603050405020304" pitchFamily="18" charset="0"/>
              </a:rPr>
              <a:t>、  光程、光程差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387076" name="Rectangle 4"/>
          <p:cNvSpPr/>
          <p:nvPr/>
        </p:nvSpPr>
        <p:spPr>
          <a:xfrm>
            <a:off x="107950" y="1268413"/>
            <a:ext cx="2516188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）光程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7077" name="Text Box 5"/>
          <p:cNvSpPr txBox="1"/>
          <p:nvPr/>
        </p:nvSpPr>
        <p:spPr>
          <a:xfrm>
            <a:off x="539750" y="1844675"/>
            <a:ext cx="59055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单色光（</a:t>
            </a:r>
            <a:r>
              <a:rPr lang="en-US" altLang="zh-CN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zh-CN" altLang="en-US" sz="2800" b="1" dirty="0">
                <a:latin typeface="Times New Roman" panose="02020603050405020304" pitchFamily="18" charset="0"/>
              </a:rPr>
              <a:t>）在真空中的波长：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387078" name="Object 6"/>
          <p:cNvGraphicFramePr>
            <a:graphicFrameLocks noChangeAspect="1"/>
          </p:cNvGraphicFramePr>
          <p:nvPr/>
        </p:nvGraphicFramePr>
        <p:xfrm>
          <a:off x="5651500" y="1484313"/>
          <a:ext cx="1189038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419100" imgH="419100" progId="Equation.3">
                  <p:embed/>
                </p:oleObj>
              </mc:Choice>
              <mc:Fallback>
                <p:oleObj name="" r:id="rId3" imgW="419100" imgH="4191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51500" y="1484313"/>
                        <a:ext cx="1189038" cy="1190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7079" name="Rectangle 7"/>
          <p:cNvSpPr/>
          <p:nvPr/>
        </p:nvSpPr>
        <p:spPr>
          <a:xfrm>
            <a:off x="179388" y="2492375"/>
            <a:ext cx="619125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在介质（折射率为 </a:t>
            </a:r>
            <a:r>
              <a:rPr lang="en-US" altLang="zh-CN" sz="2800" i="1" dirty="0">
                <a:latin typeface="Times New Roman" panose="02020603050405020304" pitchFamily="18" charset="0"/>
              </a:rPr>
              <a:t>n</a:t>
            </a:r>
            <a:r>
              <a:rPr lang="zh-CN" altLang="en-US" sz="2800" b="1" dirty="0">
                <a:latin typeface="Times New Roman" panose="02020603050405020304" pitchFamily="18" charset="0"/>
              </a:rPr>
              <a:t>）中的波长：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pic>
        <p:nvPicPr>
          <p:cNvPr id="387082" name="Picture 10" descr="T12-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2852738"/>
            <a:ext cx="2952750" cy="1989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7093" name="Rectangle 21"/>
          <p:cNvSpPr/>
          <p:nvPr/>
        </p:nvSpPr>
        <p:spPr>
          <a:xfrm>
            <a:off x="323850" y="4365625"/>
            <a:ext cx="5184775" cy="1117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光在折射率为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800" b="1" dirty="0">
                <a:latin typeface="宋体" panose="02010600030101010101" pitchFamily="2" charset="-122"/>
              </a:rPr>
              <a:t>的介质中传播波程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zh-CN" altLang="en-US" sz="2800" b="1" dirty="0">
                <a:latin typeface="宋体" panose="02010600030101010101" pitchFamily="2" charset="-122"/>
              </a:rPr>
              <a:t>时的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相位变化</a:t>
            </a:r>
            <a:r>
              <a:rPr lang="zh-CN" altLang="en-US" sz="2800" b="1" dirty="0">
                <a:latin typeface="Times New Roman" panose="02020603050405020304" pitchFamily="18" charset="0"/>
              </a:rPr>
              <a:t> 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11274" name="Rectangle 23"/>
          <p:cNvSpPr/>
          <p:nvPr/>
        </p:nvSpPr>
        <p:spPr>
          <a:xfrm>
            <a:off x="0" y="32194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387094" name="Object 22"/>
          <p:cNvGraphicFramePr>
            <a:graphicFrameLocks noChangeAspect="1"/>
          </p:cNvGraphicFramePr>
          <p:nvPr/>
        </p:nvGraphicFramePr>
        <p:xfrm>
          <a:off x="4067175" y="5229225"/>
          <a:ext cx="2903538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6" imgW="1205865" imgH="393700" progId="Equation.3">
                  <p:embed/>
                </p:oleObj>
              </mc:Choice>
              <mc:Fallback>
                <p:oleObj name="" r:id="rId6" imgW="1205865" imgH="3937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67175" y="5229225"/>
                        <a:ext cx="2903538" cy="976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8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7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7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7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7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7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87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38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076" grpId="0"/>
      <p:bldP spid="387077" grpId="0"/>
      <p:bldP spid="387079" grpId="0"/>
      <p:bldP spid="38709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0152" name="Text Box 8"/>
          <p:cNvSpPr txBox="1"/>
          <p:nvPr/>
        </p:nvSpPr>
        <p:spPr>
          <a:xfrm>
            <a:off x="395288" y="4149725"/>
            <a:ext cx="8351837" cy="16303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作用</a:t>
            </a:r>
            <a:r>
              <a:rPr lang="zh-CN" altLang="en-US" sz="2800" b="1" dirty="0">
                <a:latin typeface="Times New Roman" panose="02020603050405020304" pitchFamily="18" charset="0"/>
              </a:rPr>
              <a:t>： 将光在介质中通过的路程按相位折合到真空  中，可方便地用光在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真空中的波长</a:t>
            </a:r>
            <a:r>
              <a:rPr lang="zh-CN" altLang="en-US" sz="2800" b="1" dirty="0">
                <a:latin typeface="Times New Roman" panose="02020603050405020304" pitchFamily="18" charset="0"/>
              </a:rPr>
              <a:t>来计算光在各种介质中传播时的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位相变化</a:t>
            </a:r>
            <a:r>
              <a:rPr lang="zh-CN" altLang="en-US" sz="2800" b="1" dirty="0">
                <a:latin typeface="Times New Roman" panose="02020603050405020304" pitchFamily="18" charset="0"/>
              </a:rPr>
              <a:t>。 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13315" name="Object 22"/>
          <p:cNvGraphicFramePr>
            <a:graphicFrameLocks noChangeAspect="1"/>
          </p:cNvGraphicFramePr>
          <p:nvPr/>
        </p:nvGraphicFramePr>
        <p:xfrm>
          <a:off x="2411413" y="868363"/>
          <a:ext cx="2903537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1205865" imgH="393700" progId="Equation.3">
                  <p:embed/>
                </p:oleObj>
              </mc:Choice>
              <mc:Fallback>
                <p:oleObj name="" r:id="rId1" imgW="1205865" imgH="39370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11413" y="868363"/>
                        <a:ext cx="2903537" cy="976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0167" name="Text Box 23"/>
          <p:cNvSpPr txBox="1"/>
          <p:nvPr/>
        </p:nvSpPr>
        <p:spPr>
          <a:xfrm>
            <a:off x="468313" y="2852738"/>
            <a:ext cx="7772400" cy="11176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即：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光程</a:t>
            </a:r>
            <a:r>
              <a:rPr lang="zh-CN" altLang="en-US" sz="2800" b="1" dirty="0">
                <a:latin typeface="Times New Roman" panose="02020603050405020304" pitchFamily="18" charset="0"/>
              </a:rPr>
              <a:t>在数值上等于在同一时间内光在真空中所通过的相应路程。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390168" name="Rectangle 24"/>
          <p:cNvSpPr/>
          <p:nvPr/>
        </p:nvSpPr>
        <p:spPr>
          <a:xfrm>
            <a:off x="1042988" y="1947863"/>
            <a:ext cx="19494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nr---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光程</a:t>
            </a:r>
            <a:r>
              <a:rPr lang="zh-CN" altLang="en-US" sz="2800" b="1" dirty="0">
                <a:latin typeface="Times New Roman" panose="02020603050405020304" pitchFamily="18" charset="0"/>
              </a:rPr>
              <a:t>：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390169" name="Object 25"/>
          <p:cNvGraphicFramePr>
            <a:graphicFrameLocks noChangeAspect="1"/>
          </p:cNvGraphicFramePr>
          <p:nvPr/>
        </p:nvGraphicFramePr>
        <p:xfrm>
          <a:off x="3203575" y="1773238"/>
          <a:ext cx="2719388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1129665" imgH="393700" progId="Equation.3">
                  <p:embed/>
                </p:oleObj>
              </mc:Choice>
              <mc:Fallback>
                <p:oleObj name="" r:id="rId3" imgW="1129665" imgH="3937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03575" y="1773238"/>
                        <a:ext cx="2719388" cy="976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0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90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90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0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152" grpId="0"/>
      <p:bldP spid="390167" grpId="0"/>
      <p:bldP spid="390168" grpId="0"/>
    </p:bldLst>
  </p:timing>
</p:sld>
</file>

<file path=ppt/tags/tag1.xml><?xml version="1.0" encoding="utf-8"?>
<p:tagLst xmlns:p="http://schemas.openxmlformats.org/presentationml/2006/main">
  <p:tag name="TIMING" val="|8.8|7.4|1.4|3.3|2.3"/>
</p:tagLst>
</file>

<file path=ppt/tags/tag10.xml><?xml version="1.0" encoding="utf-8"?>
<p:tagLst xmlns:p="http://schemas.openxmlformats.org/presentationml/2006/main">
  <p:tag name="TIMING" val="|0.5|0|0|0.1"/>
</p:tagLst>
</file>

<file path=ppt/tags/tag11.xml><?xml version="1.0" encoding="utf-8"?>
<p:tagLst xmlns:p="http://schemas.openxmlformats.org/presentationml/2006/main">
  <p:tag name="COMMONDATA" val="eyJoZGlkIjoiNDhmNjU0ZDZlY2Y2NjcyNmRmMGRhZTc3MGM0MDMxZTUifQ=="/>
</p:tagLst>
</file>

<file path=ppt/tags/tag2.xml><?xml version="1.0" encoding="utf-8"?>
<p:tagLst xmlns:p="http://schemas.openxmlformats.org/presentationml/2006/main">
  <p:tag name="TIMING" val="|1|1.1|2.2|15.1|2.5"/>
</p:tagLst>
</file>

<file path=ppt/tags/tag3.xml><?xml version="1.0" encoding="utf-8"?>
<p:tagLst xmlns:p="http://schemas.openxmlformats.org/presentationml/2006/main">
  <p:tag name="TIMING" val="|0.4|0.4|0.3|0.7"/>
</p:tagLst>
</file>

<file path=ppt/tags/tag4.xml><?xml version="1.0" encoding="utf-8"?>
<p:tagLst xmlns:p="http://schemas.openxmlformats.org/presentationml/2006/main">
  <p:tag name="TIMING" val="|0.3|0.3"/>
</p:tagLst>
</file>

<file path=ppt/tags/tag5.xml><?xml version="1.0" encoding="utf-8"?>
<p:tagLst xmlns:p="http://schemas.openxmlformats.org/presentationml/2006/main">
  <p:tag name="TIMING" val="|0.3|0.4|0.6|0.3"/>
</p:tagLst>
</file>

<file path=ppt/tags/tag6.xml><?xml version="1.0" encoding="utf-8"?>
<p:tagLst xmlns:p="http://schemas.openxmlformats.org/presentationml/2006/main">
  <p:tag name="TIMING" val="|0.4|0.5|0.3|0.3|0.2|0.2|0.3"/>
</p:tagLst>
</file>

<file path=ppt/tags/tag7.xml><?xml version="1.0" encoding="utf-8"?>
<p:tagLst xmlns:p="http://schemas.openxmlformats.org/presentationml/2006/main">
  <p:tag name="TIMING" val="|0.7|0.4|0.4|0.3"/>
</p:tagLst>
</file>

<file path=ppt/tags/tag8.xml><?xml version="1.0" encoding="utf-8"?>
<p:tagLst xmlns:p="http://schemas.openxmlformats.org/presentationml/2006/main">
  <p:tag name="TIMING" val="|0.5|0.5|0.3|0.3|0.3|0.2|0.2|0.2|0.2|0.3|0.3"/>
</p:tagLst>
</file>

<file path=ppt/tags/tag9.xml><?xml version="1.0" encoding="utf-8"?>
<p:tagLst xmlns:p="http://schemas.openxmlformats.org/presentationml/2006/main">
  <p:tag name="TIMING" val="|59.7|1.4|0.9|0"/>
</p:tagLst>
</file>

<file path=ppt/theme/theme1.xml><?xml version="1.0" encoding="utf-8"?>
<a:theme xmlns:a="http://schemas.openxmlformats.org/drawingml/2006/main" name="演示文稿1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演示文稿1</Template>
  <TotalTime>0</TotalTime>
  <Words>4984</Words>
  <Application>WPS 演示</Application>
  <PresentationFormat>全屏显示(4:3)</PresentationFormat>
  <Paragraphs>807</Paragraphs>
  <Slides>57</Slides>
  <Notes>0</Notes>
  <HiddenSlides>4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247</vt:i4>
      </vt:variant>
      <vt:variant>
        <vt:lpstr>幻灯片标题</vt:lpstr>
      </vt:variant>
      <vt:variant>
        <vt:i4>57</vt:i4>
      </vt:variant>
    </vt:vector>
  </HeadingPairs>
  <TitlesOfParts>
    <vt:vector size="320" baseType="lpstr">
      <vt:lpstr>Arial</vt:lpstr>
      <vt:lpstr>宋体</vt:lpstr>
      <vt:lpstr>Wingdings</vt:lpstr>
      <vt:lpstr>Times New Roman</vt:lpstr>
      <vt:lpstr>Book Antiqua</vt:lpstr>
      <vt:lpstr>MT Extra</vt:lpstr>
      <vt:lpstr>Symbol</vt:lpstr>
      <vt:lpstr>微软雅黑</vt:lpstr>
      <vt:lpstr>Arial Unicode MS</vt:lpstr>
      <vt:lpstr>方正书宋简体</vt:lpstr>
      <vt:lpstr>楷体_GB2312</vt:lpstr>
      <vt:lpstr>新宋体</vt:lpstr>
      <vt:lpstr>黑体</vt:lpstr>
      <vt:lpstr>Tahoma</vt:lpstr>
      <vt:lpstr>幼圆</vt:lpstr>
      <vt:lpstr>演示文稿1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Mathcad</vt:lpstr>
      <vt:lpstr>Equation.3</vt:lpstr>
      <vt:lpstr>Equation.3</vt:lpstr>
      <vt:lpstr>Equation.3</vt:lpstr>
      <vt:lpstr>Equation.DSMT4</vt:lpstr>
      <vt:lpstr>Equation.3</vt:lpstr>
      <vt:lpstr>Equation.DSMT4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Paint.Picture</vt:lpstr>
      <vt:lpstr>Paint.Picture</vt:lpstr>
      <vt:lpstr>Paint.Picture</vt:lpstr>
      <vt:lpstr>Paint.Picture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Equation.DSMT4</vt:lpstr>
      <vt:lpstr>Equation.3</vt:lpstr>
      <vt:lpstr>Equation.DSMT4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2ndSpAcE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Image</dc:creator>
  <cp:lastModifiedBy>Amy</cp:lastModifiedBy>
  <cp:revision>369</cp:revision>
  <dcterms:created xsi:type="dcterms:W3CDTF">2006-10-30T02:21:00Z</dcterms:created>
  <dcterms:modified xsi:type="dcterms:W3CDTF">2025-05-20T06:22:12Z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F472B308DA0844D8B9186271C9C3A6A8</vt:lpwstr>
  </property>
</Properties>
</file>